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23" r:id="rId2"/>
    <p:sldId id="715" r:id="rId3"/>
    <p:sldId id="716" r:id="rId4"/>
    <p:sldId id="717" r:id="rId5"/>
    <p:sldId id="718" r:id="rId6"/>
    <p:sldId id="719" r:id="rId7"/>
    <p:sldId id="709" r:id="rId8"/>
    <p:sldId id="725" r:id="rId9"/>
    <p:sldId id="720" r:id="rId10"/>
    <p:sldId id="726" r:id="rId11"/>
    <p:sldId id="721" r:id="rId12"/>
    <p:sldId id="727" r:id="rId13"/>
    <p:sldId id="722" r:id="rId14"/>
    <p:sldId id="723" r:id="rId15"/>
    <p:sldId id="711" r:id="rId16"/>
    <p:sldId id="724" r:id="rId17"/>
    <p:sldId id="712" r:id="rId18"/>
    <p:sldId id="713" r:id="rId19"/>
    <p:sldId id="714" r:id="rId20"/>
    <p:sldId id="614" r:id="rId21"/>
    <p:sldId id="628" r:id="rId22"/>
    <p:sldId id="661" r:id="rId23"/>
    <p:sldId id="645" r:id="rId24"/>
    <p:sldId id="644" r:id="rId25"/>
    <p:sldId id="665" r:id="rId26"/>
    <p:sldId id="615" r:id="rId27"/>
    <p:sldId id="643" r:id="rId28"/>
    <p:sldId id="639" r:id="rId29"/>
    <p:sldId id="700" r:id="rId30"/>
    <p:sldId id="525" r:id="rId31"/>
    <p:sldId id="572" r:id="rId32"/>
    <p:sldId id="457" r:id="rId33"/>
    <p:sldId id="702" r:id="rId34"/>
    <p:sldId id="703" r:id="rId35"/>
    <p:sldId id="458" r:id="rId36"/>
    <p:sldId id="517" r:id="rId37"/>
    <p:sldId id="608" r:id="rId38"/>
    <p:sldId id="704" r:id="rId39"/>
    <p:sldId id="698" r:id="rId40"/>
    <p:sldId id="549" r:id="rId41"/>
    <p:sldId id="701" r:id="rId42"/>
    <p:sldId id="708" r:id="rId43"/>
    <p:sldId id="707" r:id="rId44"/>
    <p:sldId id="490" r:id="rId45"/>
    <p:sldId id="478" r:id="rId46"/>
    <p:sldId id="568" r:id="rId47"/>
    <p:sldId id="575" r:id="rId48"/>
    <p:sldId id="60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0" autoAdjust="0"/>
    <p:restoredTop sz="94143" autoAdjust="0"/>
  </p:normalViewPr>
  <p:slideViewPr>
    <p:cSldViewPr>
      <p:cViewPr varScale="1">
        <p:scale>
          <a:sx n="91" d="100"/>
          <a:sy n="91" d="100"/>
        </p:scale>
        <p:origin x="-8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E59FFF27-242A-45A1-A92B-6862C5C6AF03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13AA8AB4-F785-4E46-A46E-7241EE699D40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062A33F4-9338-418A-B4D9-6858F3BFCF2D}" type="datetimeFigureOut">
              <a:rPr lang="fr-FR" altLang="ko-KR"/>
              <a:pPr/>
              <a:t>13/12/2016</a:t>
            </a:fld>
            <a:endParaRPr lang="fr-FR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DC1E2715-81DC-4813-8F14-C319E93D45FA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03"/>
            <a:ext cx="5028988" cy="4115692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70B29-19DA-4224-9095-2619C8AB3558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7195" y="685578"/>
            <a:ext cx="5043610" cy="34278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4" y="4341991"/>
            <a:ext cx="5027235" cy="4116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DADA5-2CD8-497A-B9F0-6EEF6B5C3BF5}" type="slidenum">
              <a:rPr lang="en-US"/>
              <a:pPr/>
              <a:t>14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4" y="4341991"/>
            <a:ext cx="5027235" cy="4116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1FDE0-E06D-459D-97CA-506782F7CB46}" type="slidenum">
              <a:rPr lang="fr-FR" altLang="ko-KR" smtClean="0">
                <a:latin typeface="Arial" pitchFamily="34" charset="0"/>
                <a:ea typeface="Gulim" pitchFamily="34" charset="-127"/>
              </a:rPr>
              <a:pPr>
                <a:defRPr/>
              </a:pPr>
              <a:t>17</a:t>
            </a:fld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E14FD-02D5-4A9F-BE4A-80D574EE2405}" type="slidenum">
              <a:rPr lang="en-US"/>
              <a:pPr/>
              <a:t>18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4" y="4341991"/>
            <a:ext cx="5027235" cy="4116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088B2-7B13-4C25-A265-A34CFC513CB0}" type="slidenum">
              <a:rPr lang="en-US"/>
              <a:pPr/>
              <a:t>26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Mismatch between the phase</a:t>
            </a:r>
            <a:endParaRPr lang="ko-KR" altLang="en-US" smtClean="0"/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4371E79E-090A-46BF-A59D-6E347FFB01F0}" type="slidenum">
              <a:rPr lang="ko-KR" altLang="en-US" smtClean="0">
                <a:solidFill>
                  <a:srgbClr val="000000"/>
                </a:solidFill>
              </a:rPr>
              <a:pPr defTabSz="944563"/>
              <a:t>34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0399-B856-4D30-BB2A-B2BCF5A79E78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1BCC-B120-4755-B2DD-FF69B2FC981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E164-6CFE-4F98-81E9-3443103D88BD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60003-20ED-48B5-9D99-AD5A498E44D6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8FBED-8D6F-4501-9236-92979D1F2784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7A04-D2C3-446B-9A57-C13848E79D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6D7082-3F5F-44FE-91CF-99703AB2E56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71BD3-38DA-4C32-8548-3AE8848F53AD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A7D3-AB9C-47A3-80D4-398565752D0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5AA2A-E7F9-42A4-9723-312BA13F2058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0D28-ADE5-43CB-B7CE-55045B8262F5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B67F3-FAAA-4C41-8C99-09EF21D7CB68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4F99-FB18-48CD-AB88-DA41092992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9A56A-4235-450A-B09C-8C758E8D851C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8A1C-5EC8-489F-B89C-8A260FE726AB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FB5D-3E04-4801-B76C-A06A2F7981F4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DBD-A02B-4C32-BE2F-74D4F004F4F7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D07EA-7BF2-4655-8816-772DE45D1DBC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737F7-98F8-4488-91EA-5CF26DC1518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2FCC7-CEC2-4322-B8A4-44ED6A8D9C05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83B7-2D6D-4F15-B43B-732830FB2C3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BE68D-A535-4A1F-ABAF-81D15C866B77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91D2-4FA7-4668-B36E-18C21F404E08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US" altLang="ko-KR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en-US" altLang="ko-K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6D97F6B1-6F29-4502-A896-5EEBB4BCC21D}" type="datetimeFigureOut">
              <a:rPr lang="en-US" altLang="ko-KR"/>
              <a:pPr/>
              <a:t>12/13/2016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8AF9B7C1-8B0F-4F35-BF25-9F08ED6B5F0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G:\users\foury\doc\administ\Kernavanois\TMTSF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2.tif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</a:rPr>
              <a:t>Lecture 4.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Solitons – part </a:t>
            </a:r>
            <a:r>
              <a:rPr lang="en-US" sz="3200" dirty="0" smtClean="0">
                <a:solidFill>
                  <a:srgbClr val="002060"/>
                </a:solidFill>
              </a:rPr>
              <a:t>II</a:t>
            </a:r>
          </a:p>
          <a:p>
            <a:pPr lvl="0" algn="ctr"/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Solitons in frame of charge </a:t>
            </a:r>
            <a:r>
              <a:rPr lang="en-US" sz="3200" dirty="0" smtClean="0">
                <a:solidFill>
                  <a:srgbClr val="002060"/>
                </a:solidFill>
              </a:rPr>
              <a:t>order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1D systems with continuous symmetries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Incommensurate </a:t>
            </a:r>
            <a:r>
              <a:rPr lang="en-US" sz="3200" dirty="0" err="1" smtClean="0">
                <a:solidFill>
                  <a:srgbClr val="002060"/>
                </a:solidFill>
              </a:rPr>
              <a:t>CDWs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Crossover to higher dimensions</a:t>
            </a: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Phase transitions in the ensemble of solitons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3680224" cy="174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1539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4248150"/>
            <a:ext cx="914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dirty="0"/>
              <a:t>H~ (</a:t>
            </a:r>
            <a:r>
              <a:rPr lang="en-GB" sz="2400" dirty="0">
                <a:sym typeface="MT Extra" pitchFamily="18" charset="2"/>
              </a:rPr>
              <a:t>/4</a:t>
            </a:r>
            <a:r>
              <a:rPr lang="en-GB" sz="2400" dirty="0">
                <a:sym typeface="Symbol" pitchFamily="18" charset="2"/>
              </a:rPr>
              <a:t>) </a:t>
            </a:r>
            <a:r>
              <a:rPr lang="en-GB" sz="2400" dirty="0"/>
              <a:t>[v</a:t>
            </a:r>
            <a:r>
              <a:rPr lang="en-GB" sz="2400" baseline="-25000" dirty="0">
                <a:sym typeface="Symbol" pitchFamily="18" charset="2"/>
              </a:rPr>
              <a:t></a:t>
            </a:r>
            <a:r>
              <a:rPr lang="en-GB" sz="2400" dirty="0">
                <a:sym typeface="Symbol" pitchFamily="18" charset="2"/>
              </a:rPr>
              <a:t> (</a:t>
            </a:r>
            <a:r>
              <a:rPr lang="en-GB" sz="2400" baseline="-25000" dirty="0">
                <a:sym typeface="Symbol" pitchFamily="18" charset="2"/>
              </a:rPr>
              <a:t>x</a:t>
            </a:r>
            <a:r>
              <a:rPr lang="en-GB" sz="2400" dirty="0">
                <a:sym typeface="Symbol" pitchFamily="18" charset="2"/>
              </a:rPr>
              <a:t> )</a:t>
            </a:r>
            <a:r>
              <a:rPr lang="en-GB" sz="2400" baseline="30000" dirty="0">
                <a:sym typeface="Symbol" pitchFamily="18" charset="2"/>
              </a:rPr>
              <a:t>2</a:t>
            </a:r>
            <a:r>
              <a:rPr lang="en-GB" sz="2400" dirty="0">
                <a:sym typeface="Symbol" pitchFamily="18" charset="2"/>
              </a:rPr>
              <a:t> + (</a:t>
            </a:r>
            <a:r>
              <a:rPr lang="en-GB" sz="2400" baseline="-25000" dirty="0">
                <a:sym typeface="Symbol" pitchFamily="18" charset="2"/>
              </a:rPr>
              <a:t>t</a:t>
            </a:r>
            <a:r>
              <a:rPr lang="en-GB" sz="2400" dirty="0">
                <a:sym typeface="Symbol" pitchFamily="18" charset="2"/>
              </a:rPr>
              <a:t> )2 /</a:t>
            </a:r>
            <a:r>
              <a:rPr lang="en-GB" sz="2400" dirty="0"/>
              <a:t>v</a:t>
            </a:r>
            <a:r>
              <a:rPr lang="en-GB" sz="2400" baseline="-25000" dirty="0">
                <a:sym typeface="Symbol" pitchFamily="18" charset="2"/>
              </a:rPr>
              <a:t>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/>
              <a:t>] - </a:t>
            </a:r>
            <a:r>
              <a:rPr lang="en-GB" sz="2400" dirty="0" err="1"/>
              <a:t>Ucos</a:t>
            </a:r>
            <a:r>
              <a:rPr lang="en-GB" sz="2400" dirty="0"/>
              <a:t> (2</a:t>
            </a:r>
            <a:r>
              <a:rPr lang="en-GB" sz="2400" dirty="0">
                <a:sym typeface="Symbol" pitchFamily="18" charset="2"/>
              </a:rPr>
              <a:t>) 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+ </a:t>
            </a:r>
            <a:r>
              <a:rPr lang="en-GB" sz="2400" dirty="0" err="1" smtClean="0">
                <a:solidFill>
                  <a:prstClr val="black"/>
                </a:solidFill>
                <a:sym typeface="Symbol" pitchFamily="18" charset="2"/>
              </a:rPr>
              <a:t>W</a:t>
            </a:r>
            <a:r>
              <a:rPr lang="en-GB" sz="2400" dirty="0" err="1" smtClean="0">
                <a:solidFill>
                  <a:prstClr val="black"/>
                </a:solidFill>
              </a:rPr>
              <a:t>cos</a:t>
            </a:r>
            <a:r>
              <a:rPr lang="en-GB" sz="2400" dirty="0" smtClean="0">
                <a:solidFill>
                  <a:prstClr val="black"/>
                </a:solidFill>
              </a:rPr>
              <a:t> (4</a:t>
            </a:r>
            <a:r>
              <a:rPr lang="en-GB" sz="2400" dirty="0" smtClean="0">
                <a:solidFill>
                  <a:prstClr val="black"/>
                </a:solidFill>
                <a:sym typeface="Symbol" pitchFamily="18" charset="2"/>
              </a:rPr>
              <a:t>) </a:t>
            </a:r>
            <a:r>
              <a:rPr lang="en-GB" sz="1000" dirty="0">
                <a:sym typeface="Symbol" pitchFamily="18" charset="2"/>
              </a:rPr>
              <a:t/>
            </a:r>
            <a:br>
              <a:rPr lang="en-GB" sz="1000" dirty="0">
                <a:sym typeface="Symbol" pitchFamily="18" charset="2"/>
              </a:rPr>
            </a:br>
            <a:r>
              <a:rPr lang="en-GB" sz="2400" dirty="0">
                <a:sym typeface="Symbol" pitchFamily="18" charset="2"/>
              </a:rPr>
              <a:t/>
            </a:r>
            <a:br>
              <a:rPr lang="en-GB" sz="2400" dirty="0">
                <a:sym typeface="Symbol" pitchFamily="18" charset="2"/>
              </a:rPr>
            </a:br>
            <a:r>
              <a:rPr lang="en-GB" sz="2000" b="1" dirty="0">
                <a:ea typeface="MS Mincho" pitchFamily="49" charset="-128"/>
              </a:rPr>
              <a:t>U</a:t>
            </a:r>
            <a:r>
              <a:rPr lang="en-GB" sz="2000" dirty="0">
                <a:ea typeface="MS Mincho" pitchFamily="49" charset="-128"/>
              </a:rPr>
              <a:t> is the </a:t>
            </a:r>
            <a:r>
              <a:rPr lang="en-GB" sz="2000" dirty="0" smtClean="0">
                <a:ea typeface="MS Mincho" pitchFamily="49" charset="-128"/>
              </a:rPr>
              <a:t>commensurability energy or the </a:t>
            </a:r>
            <a:r>
              <a:rPr lang="en-GB" sz="2000" dirty="0" err="1" smtClean="0">
                <a:ea typeface="MS Mincho" pitchFamily="49" charset="-128"/>
              </a:rPr>
              <a:t>Umklapp</a:t>
            </a:r>
            <a:r>
              <a:rPr lang="en-GB" sz="2000" dirty="0" smtClean="0">
                <a:ea typeface="MS Mincho" pitchFamily="49" charset="-128"/>
              </a:rPr>
              <a:t> </a:t>
            </a:r>
            <a:r>
              <a:rPr lang="en-GB" sz="2000" dirty="0">
                <a:ea typeface="MS Mincho" pitchFamily="49" charset="-128"/>
              </a:rPr>
              <a:t>scattering </a:t>
            </a:r>
            <a:r>
              <a:rPr lang="en-GB" sz="2000" dirty="0" smtClean="0">
                <a:ea typeface="MS Mincho" pitchFamily="49" charset="-128"/>
              </a:rPr>
              <a:t>amplitude.</a:t>
            </a:r>
            <a:r>
              <a:rPr lang="en-GB" sz="2000" dirty="0" smtClean="0">
                <a:latin typeface="Times New Roman" pitchFamily="18" charset="0"/>
                <a:ea typeface="MS Mincho" pitchFamily="49" charset="-128"/>
              </a:rPr>
              <a:t> </a:t>
            </a:r>
            <a:br>
              <a:rPr lang="en-GB" sz="2000" dirty="0" smtClean="0">
                <a:latin typeface="Times New Roman" pitchFamily="18" charset="0"/>
                <a:ea typeface="MS Mincho" pitchFamily="49" charset="-128"/>
              </a:rPr>
            </a:br>
            <a:r>
              <a:rPr lang="en-GB" sz="2000" dirty="0" smtClean="0">
                <a:ea typeface="MS Mincho" pitchFamily="49" charset="-128"/>
              </a:rPr>
              <a:t>Its </a:t>
            </a:r>
            <a:r>
              <a:rPr lang="en-GB" sz="2000" dirty="0">
                <a:ea typeface="MS Mincho" pitchFamily="49" charset="-128"/>
              </a:rPr>
              <a:t>presence is the main feature of systems with a single</a:t>
            </a:r>
            <a:r>
              <a:rPr lang="fr-FR" sz="2000" dirty="0">
                <a:cs typeface="Courier New" pitchFamily="49" charset="0"/>
              </a:rPr>
              <a:t> </a:t>
            </a:r>
            <a:r>
              <a:rPr lang="en-GB" sz="2000" dirty="0">
                <a:ea typeface="MS Mincho" pitchFamily="49" charset="-128"/>
              </a:rPr>
              <a:t>electronic mean occupation. The generosity of</a:t>
            </a:r>
            <a:r>
              <a:rPr lang="fr-FR" sz="2000" dirty="0">
                <a:cs typeface="Courier New" pitchFamily="49" charset="0"/>
              </a:rPr>
              <a:t> </a:t>
            </a:r>
            <a:r>
              <a:rPr lang="en-GB" sz="2000" dirty="0">
                <a:ea typeface="MS Mincho" pitchFamily="49" charset="-128"/>
              </a:rPr>
              <a:t>(</a:t>
            </a:r>
            <a:r>
              <a:rPr lang="en-GB" sz="2000" dirty="0" err="1">
                <a:ea typeface="MS Mincho" pitchFamily="49" charset="-128"/>
              </a:rPr>
              <a:t>TMTCF</a:t>
            </a:r>
            <a:r>
              <a:rPr lang="en-GB" sz="2000" dirty="0">
                <a:ea typeface="MS Mincho" pitchFamily="49" charset="-128"/>
              </a:rPr>
              <a:t>)</a:t>
            </a:r>
            <a:r>
              <a:rPr lang="en-GB" sz="2000" baseline="-25000" dirty="0">
                <a:ea typeface="MS Mincho" pitchFamily="49" charset="-128"/>
              </a:rPr>
              <a:t>2</a:t>
            </a:r>
            <a:r>
              <a:rPr lang="en-GB" sz="2000" dirty="0">
                <a:ea typeface="MS Mincho" pitchFamily="49" charset="-128"/>
              </a:rPr>
              <a:t>X  - small </a:t>
            </a:r>
            <a:r>
              <a:rPr lang="en-GB" sz="2000" b="1" dirty="0">
                <a:ea typeface="MS Mincho" pitchFamily="49" charset="-128"/>
              </a:rPr>
              <a:t>U</a:t>
            </a:r>
            <a:r>
              <a:rPr lang="en-GB" sz="2000" dirty="0">
                <a:ea typeface="MS Mincho" pitchFamily="49" charset="-128"/>
              </a:rPr>
              <a:t>, hence the “charge localization” </a:t>
            </a:r>
            <a:r>
              <a:rPr lang="en-GB" sz="2000" dirty="0" smtClean="0">
                <a:ea typeface="MS Mincho" pitchFamily="49" charset="-128"/>
              </a:rPr>
              <a:t>crossover.</a:t>
            </a:r>
            <a:endParaRPr lang="en-GB" sz="2000" dirty="0">
              <a:ea typeface="MS Mincho" pitchFamily="49" charset="-128"/>
            </a:endParaRPr>
          </a:p>
          <a:p>
            <a:pPr>
              <a:spcBef>
                <a:spcPct val="0"/>
              </a:spcBef>
            </a:pPr>
            <a:r>
              <a:rPr lang="en-GB" sz="2000" i="1" dirty="0">
                <a:ea typeface="MS Mincho" pitchFamily="49" charset="-128"/>
              </a:rPr>
              <a:t>without interactions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=1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and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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</a:t>
            </a:r>
            <a:r>
              <a:rPr lang="en-GB" sz="2000" b="1" dirty="0" err="1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 err="1">
                <a:latin typeface="Times New Roman" pitchFamily="18" charset="0"/>
                <a:ea typeface="MS Mincho" pitchFamily="49" charset="-128"/>
              </a:rPr>
              <a:t>F</a:t>
            </a:r>
            <a:r>
              <a:rPr lang="en-GB" sz="2000" dirty="0">
                <a:latin typeface="Times New Roman" pitchFamily="18" charset="0"/>
                <a:ea typeface="MS Mincho" pitchFamily="49" charset="-128"/>
              </a:rPr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2162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>
                <a:sym typeface="Symbol" pitchFamily="18" charset="2"/>
              </a:rPr>
              <a:t>Two fold commensurability:  pinning potential</a:t>
            </a:r>
            <a:r>
              <a:rPr lang="pt-BR" sz="2000">
                <a:sym typeface="Symbol" pitchFamily="18" charset="2"/>
              </a:rPr>
              <a:t> potential and its degeneracy.</a:t>
            </a:r>
            <a:endParaRPr lang="en-GB" sz="200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pt-BR" sz="2000">
                <a:sym typeface="Symbol" pitchFamily="18" charset="2"/>
              </a:rPr>
              <a:t>Wave function  distriburtion at  E</a:t>
            </a:r>
            <a:r>
              <a:rPr lang="pt-BR" sz="2000" baseline="-25000">
                <a:sym typeface="Symbol" pitchFamily="18" charset="2"/>
              </a:rPr>
              <a:t>F</a:t>
            </a:r>
            <a:r>
              <a:rPr lang="pt-BR" sz="2000">
                <a:sym typeface="Symbol" pitchFamily="18" charset="2"/>
              </a:rPr>
              <a:t> 	(for the site dimerisation):</a:t>
            </a:r>
          </a:p>
          <a:p>
            <a:pPr>
              <a:spcBef>
                <a:spcPct val="0"/>
              </a:spcBef>
            </a:pPr>
            <a:r>
              <a:rPr lang="pt-BR" sz="2400" b="1"/>
              <a:t>+  o  -  o +  o -  o    	</a:t>
            </a:r>
          </a:p>
          <a:p>
            <a:pPr>
              <a:spcBef>
                <a:spcPct val="0"/>
              </a:spcBef>
            </a:pPr>
            <a:r>
              <a:rPr lang="en-GB" sz="2400">
                <a:sym typeface="Wingdings 3" pitchFamily="18" charset="2"/>
              </a:rPr>
              <a:t></a:t>
            </a:r>
            <a:r>
              <a:rPr lang="pt-BR" sz="2400" b="1"/>
              <a:t>   </a:t>
            </a:r>
            <a:r>
              <a:rPr lang="en-GB" sz="2400">
                <a:sym typeface="Symbol" pitchFamily="18" charset="2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GB" sz="2400">
                <a:sym typeface="Symbol" pitchFamily="18" charset="2"/>
              </a:rPr>
              <a:t>=0,</a:t>
            </a:r>
            <a:r>
              <a:rPr lang="el-GR" sz="2400">
                <a:sym typeface="Symbol" pitchFamily="18" charset="2"/>
              </a:rPr>
              <a:t>π</a:t>
            </a:r>
            <a:r>
              <a:rPr lang="en-GB" sz="2400">
                <a:sym typeface="Symbol" pitchFamily="18" charset="2"/>
              </a:rPr>
              <a:t>: </a:t>
            </a:r>
            <a:r>
              <a:rPr lang="pt-BR" sz="2400">
                <a:sym typeface="Symbol" pitchFamily="18" charset="2"/>
              </a:rPr>
              <a:t>=</a:t>
            </a:r>
            <a:r>
              <a:rPr lang="en-GB" sz="2400">
                <a:sym typeface="Symbol" pitchFamily="18" charset="2"/>
              </a:rPr>
              <a:t></a:t>
            </a:r>
            <a:r>
              <a:rPr lang="pt-BR" sz="2400">
                <a:sym typeface="Symbol" pitchFamily="18" charset="2"/>
              </a:rPr>
              <a:t>1 at good sites </a:t>
            </a:r>
            <a:r>
              <a:rPr lang="en-GB" sz="2400">
                <a:sym typeface="Wingdings 3" pitchFamily="18" charset="2"/>
              </a:rPr>
              <a:t></a:t>
            </a:r>
            <a:r>
              <a:rPr lang="pt-BR" sz="2400">
                <a:sym typeface="Symbol" pitchFamily="18" charset="2"/>
              </a:rPr>
              <a:t> and =0     at bad sites </a:t>
            </a:r>
            <a:r>
              <a:rPr lang="en-GB" sz="2400">
                <a:sym typeface="Wingdings 3" pitchFamily="18" charset="2"/>
              </a:rPr>
              <a:t></a:t>
            </a:r>
            <a:r>
              <a:rPr lang="pt-BR" sz="2400" b="1"/>
              <a:t> </a:t>
            </a:r>
          </a:p>
          <a:p>
            <a:pPr>
              <a:spcBef>
                <a:spcPct val="0"/>
              </a:spcBef>
            </a:pPr>
            <a:r>
              <a:rPr lang="en-GB" sz="2400">
                <a:sym typeface="Symbol" pitchFamily="18" charset="2"/>
              </a:rPr>
              <a:t>=</a:t>
            </a:r>
            <a:r>
              <a:rPr lang="el-GR" sz="2400">
                <a:sym typeface="Symbol" pitchFamily="18" charset="2"/>
              </a:rPr>
              <a:t>π</a:t>
            </a:r>
            <a:r>
              <a:rPr lang="en-GB" sz="2400">
                <a:sym typeface="Symbol" pitchFamily="18" charset="2"/>
              </a:rPr>
              <a:t>/2: </a:t>
            </a:r>
            <a:r>
              <a:rPr lang="pt-BR" sz="2400">
                <a:sym typeface="Symbol" pitchFamily="18" charset="2"/>
              </a:rPr>
              <a:t>=0   at good sites </a:t>
            </a:r>
            <a:r>
              <a:rPr lang="en-GB" sz="2400">
                <a:sym typeface="Wingdings 3" pitchFamily="18" charset="2"/>
              </a:rPr>
              <a:t></a:t>
            </a:r>
            <a:r>
              <a:rPr lang="en-GB" sz="2400">
                <a:sym typeface="Symbol" pitchFamily="18" charset="2"/>
              </a:rPr>
              <a:t> </a:t>
            </a:r>
            <a:r>
              <a:rPr lang="pt-BR" sz="2400">
                <a:sym typeface="Symbol" pitchFamily="18" charset="2"/>
              </a:rPr>
              <a:t>and = =</a:t>
            </a:r>
            <a:r>
              <a:rPr lang="en-GB" sz="2400">
                <a:sym typeface="Symbol" pitchFamily="18" charset="2"/>
              </a:rPr>
              <a:t></a:t>
            </a:r>
            <a:r>
              <a:rPr lang="pt-BR" sz="2400">
                <a:sym typeface="Symbol" pitchFamily="18" charset="2"/>
              </a:rPr>
              <a:t>1 at bad sites </a:t>
            </a:r>
            <a:r>
              <a:rPr lang="en-GB" sz="2400">
                <a:sym typeface="Wingdings 3" pitchFamily="18" charset="2"/>
              </a:rPr>
              <a:t>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-7938"/>
            <a:ext cx="9144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</a:rPr>
              <a:t>Collective description for generic 1D Mott state = </a:t>
            </a:r>
            <a:r>
              <a:rPr lang="pt-BR" sz="240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fr-FR" sz="2400">
                <a:solidFill>
                  <a:schemeClr val="accent2"/>
                </a:solidFill>
              </a:rPr>
              <a:t>K</a:t>
            </a:r>
            <a:r>
              <a:rPr lang="fr-FR" sz="2400" baseline="-25000">
                <a:solidFill>
                  <a:schemeClr val="accent2"/>
                </a:solidFill>
              </a:rPr>
              <a:t>F</a:t>
            </a:r>
            <a:r>
              <a:rPr lang="fr-FR" sz="2000">
                <a:solidFill>
                  <a:schemeClr val="accent2"/>
                </a:solidFill>
              </a:rPr>
              <a:t> CDW</a:t>
            </a:r>
            <a:r>
              <a:rPr lang="en-GB" sz="20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sz="2000"/>
              <a:t>Spin degrees of freedom are gapless, split-off and not</a:t>
            </a:r>
            <a:r>
              <a:rPr lang="fr-FR" sz="2000"/>
              <a:t> </a:t>
            </a:r>
            <a:r>
              <a:rPr lang="en-GB" sz="2000"/>
              <a:t>important for a while. </a:t>
            </a:r>
            <a:br>
              <a:rPr lang="en-GB" sz="2000"/>
            </a:br>
            <a:r>
              <a:rPr lang="en-GB" sz="2000"/>
              <a:t>Charge degrees of freedom: phase   </a:t>
            </a:r>
            <a:r>
              <a:rPr lang="en-GB" sz="2400">
                <a:sym typeface="Symbol" pitchFamily="18" charset="2"/>
              </a:rPr>
              <a:t>=(x,t)</a:t>
            </a:r>
            <a:r>
              <a:rPr lang="fr-FR" sz="2000"/>
              <a:t> </a:t>
            </a:r>
          </a:p>
          <a:p>
            <a:pPr>
              <a:spcBef>
                <a:spcPct val="0"/>
              </a:spcBef>
            </a:pPr>
            <a:r>
              <a:rPr lang="fr-FR" sz="2400"/>
              <a:t>2K</a:t>
            </a:r>
            <a:r>
              <a:rPr lang="fr-FR" sz="2400" baseline="-25000"/>
              <a:t>F</a:t>
            </a:r>
            <a:r>
              <a:rPr lang="fr-FR" sz="2400"/>
              <a:t> </a:t>
            </a:r>
            <a:r>
              <a:rPr lang="en-GB" sz="2400"/>
              <a:t>CDW/SDW ~cos (</a:t>
            </a:r>
            <a:r>
              <a:rPr lang="en-GB" sz="2400">
                <a:sym typeface="Symbol" pitchFamily="18" charset="2"/>
              </a:rPr>
              <a:t>+x</a:t>
            </a:r>
            <a:r>
              <a:rPr lang="el-GR" sz="2400">
                <a:sym typeface="Symbol" pitchFamily="18" charset="2"/>
              </a:rPr>
              <a:t>π</a:t>
            </a:r>
            <a:r>
              <a:rPr lang="en-US" sz="2400">
                <a:sym typeface="Symbol" pitchFamily="18" charset="2"/>
              </a:rPr>
              <a:t>/2</a:t>
            </a:r>
            <a:r>
              <a:rPr lang="pt-BR" sz="2400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)</a:t>
            </a:r>
            <a:r>
              <a:rPr lang="pt-BR" sz="2400">
                <a:sym typeface="Symbol" pitchFamily="18" charset="2"/>
              </a:rPr>
              <a:t>	4</a:t>
            </a:r>
            <a:r>
              <a:rPr lang="fr-FR" sz="2400"/>
              <a:t>KF CDW~ </a:t>
            </a:r>
            <a:r>
              <a:rPr lang="en-GB" sz="2400"/>
              <a:t>cos (2</a:t>
            </a:r>
            <a:r>
              <a:rPr lang="en-GB" sz="2400">
                <a:sym typeface="Symbol" pitchFamily="18" charset="2"/>
              </a:rPr>
              <a:t>+x</a:t>
            </a:r>
            <a:r>
              <a:rPr lang="el-GR" sz="2400">
                <a:sym typeface="Symbol" pitchFamily="18" charset="2"/>
              </a:rPr>
              <a:t>π</a:t>
            </a:r>
            <a:r>
              <a:rPr lang="en-US" sz="2400">
                <a:sym typeface="Symbol" pitchFamily="18" charset="2"/>
              </a:rPr>
              <a:t>/</a:t>
            </a:r>
            <a:r>
              <a:rPr lang="pt-BR" sz="2400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482278"/>
            <a:ext cx="914400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ea typeface="ＭＳ Ｐゴシック" pitchFamily="34" charset="-128"/>
              </a:rPr>
              <a:t>T</a:t>
            </a:r>
            <a:r>
              <a:rPr lang="en-GB" sz="2400" dirty="0" smtClean="0">
                <a:ea typeface="ＭＳ Ｐゴシック" pitchFamily="34" charset="-128"/>
              </a:rPr>
              <a:t>he </a:t>
            </a:r>
            <a:r>
              <a:rPr lang="en-GB" sz="2400" dirty="0">
                <a:ea typeface="ＭＳ Ｐゴシック" pitchFamily="34" charset="-128"/>
              </a:rPr>
              <a:t>ground state </a:t>
            </a:r>
            <a:r>
              <a:rPr lang="en-GB" sz="2400" dirty="0" smtClean="0">
                <a:ea typeface="ＭＳ Ｐゴシック" pitchFamily="34" charset="-128"/>
              </a:rPr>
              <a:t>is </a:t>
            </a:r>
            <a:r>
              <a:rPr lang="en-GB" sz="2400" dirty="0">
                <a:ea typeface="ＭＳ Ｐゴシック" pitchFamily="34" charset="-128"/>
              </a:rPr>
              <a:t>doubly degenerate  between 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= </a:t>
            </a:r>
            <a:r>
              <a:rPr lang="en-GB" sz="2400" b="1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GB" sz="2400" b="1" dirty="0" smtClean="0">
                <a:ea typeface="ＭＳ Ｐゴシック" pitchFamily="34" charset="-128"/>
              </a:rPr>
              <a:t> </a:t>
            </a:r>
            <a:r>
              <a:rPr lang="en-GB" sz="2400" dirty="0">
                <a:ea typeface="ＭＳ Ｐゴシック" pitchFamily="34" charset="-128"/>
              </a:rPr>
              <a:t>and</a:t>
            </a:r>
            <a:r>
              <a:rPr lang="en-GB" sz="2400" b="1" dirty="0">
                <a:ea typeface="ＭＳ Ｐゴシック" pitchFamily="34" charset="-128"/>
              </a:rPr>
              <a:t> 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= </a:t>
            </a:r>
            <a:r>
              <a:rPr lang="en-GB" sz="2400" b="1" dirty="0" smtClean="0">
                <a:ea typeface="ＭＳ Ｐゴシック" pitchFamily="34" charset="-128"/>
                <a:sym typeface="Symbol" pitchFamily="18" charset="2"/>
              </a:rPr>
              <a:t>±</a:t>
            </a:r>
            <a:r>
              <a:rPr lang="en-GB" sz="2400" b="1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GB" sz="2400" b="1" dirty="0">
                <a:ea typeface="ＭＳ Ｐゴシック" pitchFamily="34" charset="-128"/>
              </a:rPr>
              <a:t>. </a:t>
            </a:r>
            <a:r>
              <a:rPr lang="en-GB" sz="2400" b="1" dirty="0" err="1">
                <a:ea typeface="ＭＳ Ｐゴシック" pitchFamily="34" charset="-128"/>
              </a:rPr>
              <a:t>H</a:t>
            </a:r>
            <a:r>
              <a:rPr lang="en-GB" sz="2400" b="1" baseline="-25000" dirty="0" err="1">
                <a:ea typeface="ＭＳ Ｐゴシック" pitchFamily="34" charset="-128"/>
              </a:rPr>
              <a:t>U</a:t>
            </a:r>
            <a:r>
              <a:rPr lang="en-GB" sz="2400" b="1" dirty="0">
                <a:ea typeface="ＭＳ Ｐゴシック" pitchFamily="34" charset="-128"/>
              </a:rPr>
              <a:t>= -</a:t>
            </a:r>
            <a:r>
              <a:rPr lang="en-GB" sz="2400" b="1" dirty="0" err="1">
                <a:ea typeface="ＭＳ Ｐゴシック" pitchFamily="34" charset="-128"/>
              </a:rPr>
              <a:t>Ucos</a:t>
            </a:r>
            <a:r>
              <a:rPr lang="en-GB" sz="2400" b="1" dirty="0">
                <a:ea typeface="ＭＳ Ｐゴシック" pitchFamily="34" charset="-128"/>
              </a:rPr>
              <a:t> (2</a:t>
            </a:r>
            <a:r>
              <a:rPr lang="en-GB" sz="2400" b="1" dirty="0" smtClean="0">
                <a:ea typeface="ＭＳ Ｐゴシック" pitchFamily="34" charset="-128"/>
                <a:sym typeface="Symbol" pitchFamily="18" charset="2"/>
              </a:rPr>
              <a:t>) 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sz="2400" b="1" dirty="0">
                <a:ea typeface="ＭＳ Ｐゴシック" pitchFamily="34" charset="-128"/>
                <a:sym typeface="Symbol" pitchFamily="18" charset="2"/>
              </a:rPr>
            </a:br>
            <a:r>
              <a:rPr lang="en-GB" sz="2400" dirty="0">
                <a:ea typeface="ＭＳ Ｐゴシック" pitchFamily="34" charset="-128"/>
              </a:rPr>
              <a:t>It allows for </a:t>
            </a:r>
            <a:r>
              <a:rPr lang="en-GB" sz="2400" dirty="0">
                <a:solidFill>
                  <a:schemeClr val="hlink"/>
                </a:solidFill>
                <a:ea typeface="ＭＳ Ｐゴシック" pitchFamily="34" charset="-128"/>
              </a:rPr>
              <a:t>phase </a:t>
            </a:r>
            <a:r>
              <a:rPr lang="en-GB" sz="2400" dirty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fr-FR" sz="2400" dirty="0">
                <a:solidFill>
                  <a:schemeClr val="hlink"/>
                </a:solidFill>
              </a:rPr>
              <a:t> </a:t>
            </a:r>
            <a:r>
              <a:rPr lang="en-GB" sz="2400" dirty="0">
                <a:solidFill>
                  <a:schemeClr val="hlink"/>
                </a:solidFill>
                <a:ea typeface="ＭＳ Ｐゴシック" pitchFamily="34" charset="-128"/>
              </a:rPr>
              <a:t>solitons</a:t>
            </a:r>
            <a:r>
              <a:rPr lang="en-GB" sz="2400" dirty="0">
                <a:ea typeface="ＭＳ Ｐゴシック" pitchFamily="34" charset="-128"/>
              </a:rPr>
              <a:t>, i.e. </a:t>
            </a:r>
            <a:r>
              <a:rPr lang="en-GB" sz="2400" dirty="0" err="1">
                <a:solidFill>
                  <a:schemeClr val="hlink"/>
                </a:solidFill>
                <a:ea typeface="ＭＳ Ｐゴシック" pitchFamily="34" charset="-128"/>
              </a:rPr>
              <a:t>holons</a:t>
            </a:r>
            <a:r>
              <a:rPr lang="en-GB" sz="2400" dirty="0">
                <a:ea typeface="ＭＳ Ｐゴシック" pitchFamily="34" charset="-128"/>
              </a:rPr>
              <a:t> with the charge </a:t>
            </a:r>
            <a:r>
              <a:rPr lang="en-GB" sz="2400" i="1" dirty="0">
                <a:ea typeface="ＭＳ Ｐゴシック" pitchFamily="34" charset="-128"/>
              </a:rPr>
              <a:t>e</a:t>
            </a:r>
            <a:r>
              <a:rPr lang="en-GB" sz="2400" dirty="0">
                <a:ea typeface="ＭＳ Ｐゴシック" pitchFamily="34" charset="-128"/>
              </a:rPr>
              <a:t>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362126"/>
            <a:ext cx="2590800" cy="609600"/>
            <a:chOff x="521" y="754"/>
            <a:chExt cx="1543" cy="370"/>
          </a:xfrm>
        </p:grpSpPr>
        <p:sp>
          <p:nvSpPr>
            <p:cNvPr id="4" name="Line 12"/>
            <p:cNvSpPr>
              <a:spLocks noChangeShapeType="1"/>
            </p:cNvSpPr>
            <p:nvPr/>
          </p:nvSpPr>
          <p:spPr bwMode="auto">
            <a:xfrm flipV="1">
              <a:off x="612" y="1117"/>
              <a:ext cx="49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V="1">
              <a:off x="1108" y="762"/>
              <a:ext cx="344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474" y="754"/>
              <a:ext cx="48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21" y="754"/>
              <a:ext cx="436" cy="223"/>
            </a:xfrm>
            <a:prstGeom prst="rect">
              <a:avLst/>
            </a:prstGeom>
            <a:solidFill>
              <a:srgbClr val="FFFF99"/>
            </a:solidFill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ja-JP" sz="1200">
                  <a:ea typeface="ＭＳ Ｐゴシック" pitchFamily="34" charset="-128"/>
                </a:rPr>
                <a:t> </a:t>
              </a:r>
              <a:r>
                <a:rPr lang="el-GR" sz="1800"/>
                <a:t>φ</a:t>
              </a:r>
              <a:r>
                <a:rPr lang="en-US" sz="1800"/>
                <a:t>=</a:t>
              </a:r>
              <a:r>
                <a:rPr lang="fr-FR" altLang="ja-JP" sz="1800">
                  <a:ea typeface="ＭＳ Ｐゴシック" pitchFamily="34" charset="-128"/>
                  <a:cs typeface="Arial" pitchFamily="34" charset="0"/>
                </a:rPr>
                <a:t>0</a:t>
              </a:r>
              <a:endParaRPr lang="fr-FR" sz="1200">
                <a:ea typeface="ＭＳ Ｐゴシック" pitchFamily="34" charset="-128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610" y="890"/>
              <a:ext cx="454" cy="22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sz="1800"/>
                <a:t>φ</a:t>
              </a:r>
              <a:r>
                <a:rPr lang="en-US" sz="1800"/>
                <a:t> </a:t>
              </a:r>
              <a:r>
                <a:rPr lang="en-US" sz="1800">
                  <a:cs typeface="Arial" pitchFamily="34" charset="0"/>
                </a:rPr>
                <a:t>=</a:t>
              </a:r>
              <a:r>
                <a:rPr lang="el-GR" sz="1800">
                  <a:cs typeface="Arial" pitchFamily="34" charset="0"/>
                </a:rPr>
                <a:t>π</a:t>
              </a:r>
              <a:endParaRPr lang="fr-FR" sz="1800">
                <a:cs typeface="Arial" pitchFamily="34" charset="0"/>
              </a:endParaRPr>
            </a:p>
          </p:txBody>
        </p:sp>
      </p:grp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819400" y="3182739"/>
            <a:ext cx="6324600" cy="8223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Purely on-chain solitons, exist as conducting quasiparticles both above and below the </a:t>
            </a:r>
            <a:r>
              <a:rPr lang="en-US" sz="2400" b="1"/>
              <a:t>T</a:t>
            </a:r>
            <a:r>
              <a:rPr lang="en-US" sz="2400" b="1" baseline="-25000"/>
              <a:t>FE</a:t>
            </a:r>
            <a:r>
              <a:rPr lang="en-US" sz="240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GB" sz="2000">
                <a:solidFill>
                  <a:srgbClr val="A50021"/>
                </a:solidFill>
                <a:ea typeface="ＭＳ Ｐゴシック" pitchFamily="34" charset="-128"/>
              </a:rPr>
              <a:t>COMBINED MOTT - HUBBARD STATE</a:t>
            </a:r>
            <a:br>
              <a:rPr lang="en-GB" sz="2000">
                <a:solidFill>
                  <a:srgbClr val="A50021"/>
                </a:solidFill>
                <a:ea typeface="ＭＳ Ｐゴシック" pitchFamily="34" charset="-128"/>
              </a:rPr>
            </a:br>
            <a:r>
              <a:rPr lang="en-GB" sz="2400" b="1"/>
              <a:t>H~ </a:t>
            </a:r>
            <a:r>
              <a:rPr lang="en-GB" sz="2400" b="1">
                <a:sym typeface="Symbol" pitchFamily="18" charset="2"/>
              </a:rPr>
              <a:t> </a:t>
            </a:r>
            <a:r>
              <a:rPr lang="en-GB" sz="2400" b="1"/>
              <a:t>[v</a:t>
            </a:r>
            <a:r>
              <a:rPr lang="en-GB" sz="2400" b="1" baseline="-25000">
                <a:sym typeface="Symbol" pitchFamily="18" charset="2"/>
              </a:rPr>
              <a:t></a:t>
            </a:r>
            <a:r>
              <a:rPr lang="en-GB" sz="2400" b="1">
                <a:sym typeface="Symbol" pitchFamily="18" charset="2"/>
              </a:rPr>
              <a:t> (</a:t>
            </a:r>
            <a:r>
              <a:rPr lang="en-GB" sz="2400" b="1" baseline="-25000">
                <a:sym typeface="Symbol" pitchFamily="18" charset="2"/>
              </a:rPr>
              <a:t>x</a:t>
            </a:r>
            <a:r>
              <a:rPr lang="en-GB" sz="2400" b="1">
                <a:sym typeface="Symbol" pitchFamily="18" charset="2"/>
              </a:rPr>
              <a:t> )</a:t>
            </a:r>
            <a:r>
              <a:rPr lang="en-GB" sz="2400" b="1" baseline="30000">
                <a:sym typeface="Symbol" pitchFamily="18" charset="2"/>
              </a:rPr>
              <a:t>2</a:t>
            </a:r>
            <a:r>
              <a:rPr lang="en-GB" sz="2400" b="1">
                <a:sym typeface="Symbol" pitchFamily="18" charset="2"/>
              </a:rPr>
              <a:t> + (</a:t>
            </a:r>
            <a:r>
              <a:rPr lang="en-GB" sz="2400" b="1" baseline="-25000">
                <a:sym typeface="Symbol" pitchFamily="18" charset="2"/>
              </a:rPr>
              <a:t>t</a:t>
            </a:r>
            <a:r>
              <a:rPr lang="en-GB" sz="2400" b="1">
                <a:sym typeface="Symbol" pitchFamily="18" charset="2"/>
              </a:rPr>
              <a:t> )</a:t>
            </a:r>
            <a:r>
              <a:rPr lang="en-GB" sz="2400" b="1" baseline="30000">
                <a:sym typeface="Symbol" pitchFamily="18" charset="2"/>
              </a:rPr>
              <a:t>2 </a:t>
            </a:r>
            <a:r>
              <a:rPr lang="en-GB" sz="2400" b="1">
                <a:sym typeface="Symbol" pitchFamily="18" charset="2"/>
              </a:rPr>
              <a:t>/</a:t>
            </a:r>
            <a:r>
              <a:rPr lang="en-GB" sz="2400" b="1"/>
              <a:t>v</a:t>
            </a:r>
            <a:r>
              <a:rPr lang="en-GB" sz="2400" b="1" baseline="-25000">
                <a:sym typeface="Symbol" pitchFamily="18" charset="2"/>
              </a:rPr>
              <a:t></a:t>
            </a:r>
            <a:r>
              <a:rPr lang="en-GB" sz="2400" b="1">
                <a:sym typeface="Symbol" pitchFamily="18" charset="2"/>
              </a:rPr>
              <a:t> </a:t>
            </a:r>
            <a:r>
              <a:rPr lang="en-GB" sz="2400" b="1"/>
              <a:t>] + </a:t>
            </a:r>
            <a:r>
              <a:rPr lang="en-GB" sz="2400" b="1">
                <a:ea typeface="ＭＳ Ｐゴシック" pitchFamily="34" charset="-128"/>
              </a:rPr>
              <a:t>H</a:t>
            </a:r>
            <a:r>
              <a:rPr lang="en-GB" sz="2400" b="1" baseline="-25000">
                <a:ea typeface="ＭＳ Ｐゴシック" pitchFamily="34" charset="-128"/>
              </a:rPr>
              <a:t>U</a:t>
            </a:r>
            <a:r>
              <a:rPr lang="en-GB" sz="2400" b="1">
                <a:sym typeface="Symbol" pitchFamily="18" charset="2"/>
              </a:rPr>
              <a:t/>
            </a:r>
            <a:br>
              <a:rPr lang="en-GB" sz="2400" b="1">
                <a:sym typeface="Symbol" pitchFamily="18" charset="2"/>
              </a:rPr>
            </a:br>
            <a:r>
              <a:rPr lang="en-GB" sz="2400">
                <a:sym typeface="Symbol" pitchFamily="18" charset="2"/>
              </a:rPr>
              <a:t>	</a:t>
            </a:r>
            <a:r>
              <a:rPr lang="en-GB" sz="2400"/>
              <a:t>Chiral phase </a:t>
            </a:r>
            <a:r>
              <a:rPr lang="en-GB">
                <a:sym typeface="Symbol" pitchFamily="18" charset="2"/>
              </a:rPr>
              <a:t>=(x,t)</a:t>
            </a:r>
            <a:r>
              <a:rPr lang="fr-FR" sz="2400"/>
              <a:t> for electrons near +/-</a:t>
            </a:r>
            <a:r>
              <a:rPr lang="fr-FR"/>
              <a:t>K</a:t>
            </a:r>
            <a:r>
              <a:rPr lang="fr-FR" baseline="-25000"/>
              <a:t>F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i="1">
                <a:solidFill>
                  <a:srgbClr val="990000"/>
                </a:solidFill>
              </a:rPr>
              <a:t>			</a:t>
            </a:r>
            <a:r>
              <a:rPr lang="en-US" sz="2400">
                <a:solidFill>
                  <a:srgbClr val="990000"/>
                </a:solidFill>
              </a:rPr>
              <a:t>U: amplitude of the Umklapp scattering</a:t>
            </a:r>
            <a:br>
              <a:rPr lang="en-US" sz="2400">
                <a:solidFill>
                  <a:srgbClr val="990000"/>
                </a:solidFill>
              </a:rPr>
            </a:br>
            <a:r>
              <a:rPr lang="en-US" sz="2400">
                <a:solidFill>
                  <a:srgbClr val="990000"/>
                </a:solidFill>
              </a:rPr>
              <a:t>				</a:t>
            </a:r>
            <a:r>
              <a:rPr lang="en-US" sz="2000" i="1"/>
              <a:t>Dzyaloshinskii &amp; Larkin, Luther &amp; Emery</a:t>
            </a:r>
            <a:endParaRPr lang="en-US" sz="2400" i="1"/>
          </a:p>
          <a:p>
            <a:pPr marL="457200" indent="-457200">
              <a:lnSpc>
                <a:spcPct val="80000"/>
              </a:lnSpc>
            </a:pPr>
            <a:r>
              <a:rPr lang="en-US" sz="2400"/>
              <a:t>Other views:  </a:t>
            </a:r>
            <a:r>
              <a:rPr lang="en-US" sz="2400">
                <a:solidFill>
                  <a:schemeClr val="accent2"/>
                </a:solidFill>
              </a:rPr>
              <a:t>commensurate Wigner crystal</a:t>
            </a:r>
            <a:r>
              <a:rPr lang="en-US" sz="2400"/>
              <a:t>, </a:t>
            </a:r>
            <a:r>
              <a:rPr lang="en-US" sz="2400" i="1"/>
              <a:t> </a:t>
            </a:r>
            <a:r>
              <a:rPr lang="en-US" sz="2000">
                <a:solidFill>
                  <a:srgbClr val="990000"/>
                </a:solidFill>
              </a:rPr>
              <a:t>4K</a:t>
            </a:r>
            <a:r>
              <a:rPr lang="en-US" sz="2000" baseline="-25000">
                <a:solidFill>
                  <a:srgbClr val="990000"/>
                </a:solidFill>
              </a:rPr>
              <a:t>F</a:t>
            </a:r>
            <a:r>
              <a:rPr lang="en-US" sz="2000">
                <a:solidFill>
                  <a:srgbClr val="990000"/>
                </a:solidFill>
              </a:rPr>
              <a:t> CDW </a:t>
            </a:r>
            <a:r>
              <a:rPr lang="en-US" sz="2000" i="1">
                <a:solidFill>
                  <a:srgbClr val="990000"/>
                </a:solidFill>
              </a:rPr>
              <a:t>(Pouget et al)</a:t>
            </a:r>
            <a:r>
              <a:rPr lang="en-US" sz="2000" i="1"/>
              <a:t> </a:t>
            </a:r>
            <a:r>
              <a:rPr lang="en-GB" sz="2000" i="1">
                <a:solidFill>
                  <a:schemeClr val="accent2"/>
                </a:solidFill>
              </a:rPr>
              <a:t/>
            </a:r>
            <a:br>
              <a:rPr lang="en-GB" sz="2000" i="1">
                <a:solidFill>
                  <a:schemeClr val="accent2"/>
                </a:solidFill>
              </a:rPr>
            </a:br>
            <a:r>
              <a:rPr lang="en-US" sz="2000" i="1"/>
              <a:t/>
            </a:r>
            <a:br>
              <a:rPr lang="en-US" sz="2000" i="1"/>
            </a:br>
            <a:r>
              <a:rPr lang="en-GB" sz="2400" i="1">
                <a:solidFill>
                  <a:schemeClr val="accent2"/>
                </a:solidFill>
                <a:ea typeface="ＭＳ Ｐゴシック" pitchFamily="34" charset="-128"/>
              </a:rPr>
              <a:t>2 types of dimerization </a:t>
            </a:r>
            <a:r>
              <a:rPr lang="en-GB" sz="2400">
                <a:solidFill>
                  <a:schemeClr val="accent2"/>
                </a:solidFill>
                <a:sym typeface="Symbol" pitchFamily="18" charset="2"/>
              </a:rPr>
              <a:t> </a:t>
            </a:r>
            <a:br>
              <a:rPr lang="en-GB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GB" sz="2400">
                <a:solidFill>
                  <a:schemeClr val="accent2"/>
                </a:solidFill>
                <a:ea typeface="ＭＳ Ｐゴシック" pitchFamily="34" charset="-128"/>
              </a:rPr>
              <a:t>2 interfering sources for two-fold</a:t>
            </a:r>
            <a:r>
              <a:rPr lang="fr-FR" sz="2400">
                <a:solidFill>
                  <a:schemeClr val="accent2"/>
                </a:solidFill>
              </a:rPr>
              <a:t> </a:t>
            </a:r>
            <a:r>
              <a:rPr lang="en-GB" sz="2400">
                <a:solidFill>
                  <a:schemeClr val="accent2"/>
                </a:solidFill>
                <a:ea typeface="ＭＳ Ｐゴシック" pitchFamily="34" charset="-128"/>
              </a:rPr>
              <a:t>commensurability</a:t>
            </a:r>
            <a:br>
              <a:rPr lang="en-GB" sz="240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GB" sz="240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n-GB" sz="2400">
                <a:solidFill>
                  <a:schemeClr val="accent2"/>
                </a:solidFill>
                <a:ea typeface="ＭＳ Ｐゴシック" pitchFamily="34" charset="-128"/>
              </a:rPr>
              <a:t>2 contributions to the Umklapp interaction:</a:t>
            </a:r>
          </a:p>
          <a:p>
            <a:pPr marL="457200" indent="-457200">
              <a:lnSpc>
                <a:spcPct val="80000"/>
              </a:lnSpc>
            </a:pPr>
            <a:r>
              <a:rPr lang="en-GB" sz="2400">
                <a:solidFill>
                  <a:schemeClr val="accent2"/>
                </a:solidFill>
                <a:ea typeface="ＭＳ Ｐゴシック" pitchFamily="34" charset="-128"/>
              </a:rPr>
              <a:t>	</a:t>
            </a:r>
            <a:r>
              <a:rPr lang="en-GB" sz="2400" i="1">
                <a:solidFill>
                  <a:srgbClr val="006600"/>
                </a:solidFill>
                <a:ea typeface="ＭＳ Ｐゴシック" pitchFamily="34" charset="-128"/>
              </a:rPr>
              <a:t>Site dimerization  </a:t>
            </a:r>
            <a:r>
              <a:rPr lang="fr-FR" sz="2400">
                <a:solidFill>
                  <a:srgbClr val="006600"/>
                </a:solidFill>
              </a:rPr>
              <a:t>:</a:t>
            </a:r>
            <a:r>
              <a:rPr lang="en-GB" sz="2400">
                <a:solidFill>
                  <a:srgbClr val="006600"/>
                </a:solidFill>
                <a:ea typeface="ＭＳ Ｐゴシック" pitchFamily="34" charset="-128"/>
              </a:rPr>
              <a:t> </a:t>
            </a:r>
            <a:r>
              <a:rPr lang="en-US" altLang="ja-JP" sz="2400">
                <a:solidFill>
                  <a:srgbClr val="006600"/>
                </a:solidFill>
                <a:ea typeface="ＭＳ Ｐゴシック" pitchFamily="34" charset="-128"/>
                <a:cs typeface="Arial" pitchFamily="34" charset="0"/>
              </a:rPr>
              <a:t>	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H</a:t>
            </a:r>
            <a:r>
              <a:rPr lang="en-GB" sz="2400" b="1" baseline="-25000">
                <a:solidFill>
                  <a:srgbClr val="006600"/>
                </a:solidFill>
                <a:ea typeface="ＭＳ Ｐゴシック" pitchFamily="34" charset="-128"/>
              </a:rPr>
              <a:t>U</a:t>
            </a:r>
            <a:r>
              <a:rPr lang="en-GB" sz="2400" b="1" baseline="30000">
                <a:solidFill>
                  <a:srgbClr val="006600"/>
                </a:solidFill>
                <a:ea typeface="ＭＳ Ｐゴシック" pitchFamily="34" charset="-128"/>
              </a:rPr>
              <a:t>s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=-U</a:t>
            </a:r>
            <a:r>
              <a:rPr lang="en-GB" sz="2400" b="1" baseline="-25000">
                <a:solidFill>
                  <a:srgbClr val="006600"/>
                </a:solidFill>
                <a:ea typeface="ＭＳ Ｐゴシック" pitchFamily="34" charset="-128"/>
              </a:rPr>
              <a:t>s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 cos 2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sz="2400">
                <a:solidFill>
                  <a:srgbClr val="006600"/>
                </a:solidFill>
                <a:ea typeface="ＭＳ Ｐゴシック" pitchFamily="34" charset="-128"/>
              </a:rPr>
              <a:t> 	(spontaneous)</a:t>
            </a:r>
            <a:r>
              <a:rPr lang="en-GB" sz="2400" i="1">
                <a:solidFill>
                  <a:srgbClr val="006600"/>
                </a:solidFill>
                <a:ea typeface="ＭＳ Ｐゴシック" pitchFamily="34" charset="-128"/>
              </a:rPr>
              <a:t/>
            </a:r>
            <a:br>
              <a:rPr lang="en-GB" sz="2400" i="1">
                <a:solidFill>
                  <a:srgbClr val="006600"/>
                </a:solidFill>
                <a:ea typeface="ＭＳ Ｐゴシック" pitchFamily="34" charset="-128"/>
              </a:rPr>
            </a:br>
            <a:r>
              <a:rPr lang="en-GB" sz="2400" i="1">
                <a:solidFill>
                  <a:srgbClr val="006600"/>
                </a:solidFill>
                <a:ea typeface="ＭＳ Ｐゴシック" pitchFamily="34" charset="-128"/>
              </a:rPr>
              <a:t>Bond dimerization</a:t>
            </a:r>
            <a:r>
              <a:rPr lang="fr-FR" sz="2400" i="1">
                <a:solidFill>
                  <a:srgbClr val="006600"/>
                </a:solidFill>
              </a:rPr>
              <a:t> </a:t>
            </a:r>
            <a:r>
              <a:rPr lang="fr-FR" sz="2400">
                <a:solidFill>
                  <a:srgbClr val="006600"/>
                </a:solidFill>
              </a:rPr>
              <a:t>:</a:t>
            </a:r>
            <a:r>
              <a:rPr lang="en-GB" sz="2400">
                <a:solidFill>
                  <a:srgbClr val="006600"/>
                </a:solidFill>
                <a:ea typeface="ＭＳ Ｐゴシック" pitchFamily="34" charset="-128"/>
              </a:rPr>
              <a:t>	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H</a:t>
            </a:r>
            <a:r>
              <a:rPr lang="en-GB" sz="2400" b="1" baseline="-25000">
                <a:solidFill>
                  <a:srgbClr val="006600"/>
                </a:solidFill>
                <a:ea typeface="ＭＳ Ｐゴシック" pitchFamily="34" charset="-128"/>
              </a:rPr>
              <a:t>U</a:t>
            </a:r>
            <a:r>
              <a:rPr lang="en-GB" sz="2400" b="1" baseline="30000">
                <a:solidFill>
                  <a:srgbClr val="006600"/>
                </a:solidFill>
                <a:ea typeface="ＭＳ Ｐゴシック" pitchFamily="34" charset="-128"/>
              </a:rPr>
              <a:t>b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=-U</a:t>
            </a:r>
            <a:r>
              <a:rPr lang="en-GB" sz="2400" b="1" baseline="-25000">
                <a:solidFill>
                  <a:srgbClr val="006600"/>
                </a:solidFill>
                <a:ea typeface="ＭＳ Ｐゴシック" pitchFamily="34" charset="-128"/>
              </a:rPr>
              <a:t>b  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</a:rPr>
              <a:t>sin 2</a:t>
            </a:r>
            <a:r>
              <a:rPr lang="en-GB" sz="2400" b="1">
                <a:solidFill>
                  <a:srgbClr val="0066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sz="2400">
                <a:solidFill>
                  <a:srgbClr val="006600"/>
                </a:solidFill>
                <a:ea typeface="ＭＳ Ｐゴシック" pitchFamily="34" charset="-128"/>
              </a:rPr>
              <a:t> 	(build-in)</a:t>
            </a:r>
          </a:p>
          <a:p>
            <a:pPr marL="457200" indent="-457200">
              <a:lnSpc>
                <a:spcPct val="80000"/>
              </a:lnSpc>
            </a:pPr>
            <a:endParaRPr lang="en-GB" sz="1000">
              <a:solidFill>
                <a:srgbClr val="006600"/>
              </a:solidFill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</a:pPr>
            <a:r>
              <a:rPr lang="en-GB" sz="2400">
                <a:solidFill>
                  <a:srgbClr val="006600"/>
                </a:solidFill>
                <a:ea typeface="ＭＳ Ｐゴシック" pitchFamily="34" charset="-128"/>
              </a:rPr>
              <a:t>	</a:t>
            </a:r>
            <a:r>
              <a:rPr lang="en-GB" sz="2400" i="1">
                <a:solidFill>
                  <a:srgbClr val="990000"/>
                </a:solidFill>
                <a:ea typeface="ＭＳ Ｐゴシック" pitchFamily="34" charset="-128"/>
              </a:rPr>
              <a:t>At presence of both site and bond types</a:t>
            </a:r>
          </a:p>
          <a:p>
            <a:pPr marL="457200" indent="-457200">
              <a:lnSpc>
                <a:spcPct val="80000"/>
              </a:lnSpc>
            </a:pPr>
            <a:r>
              <a:rPr lang="en-GB" sz="2400" i="1">
                <a:solidFill>
                  <a:srgbClr val="990000"/>
                </a:solidFill>
                <a:ea typeface="ＭＳ Ｐゴシック" pitchFamily="34" charset="-128"/>
              </a:rPr>
              <a:t>	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H</a:t>
            </a:r>
            <a:r>
              <a:rPr lang="en-GB" sz="2400" b="1" baseline="-25000">
                <a:solidFill>
                  <a:srgbClr val="990000"/>
                </a:solidFill>
                <a:ea typeface="ＭＳ Ｐゴシック" pitchFamily="34" charset="-128"/>
              </a:rPr>
              <a:t>U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= -U</a:t>
            </a:r>
            <a:r>
              <a:rPr lang="en-GB" sz="2400" b="1" baseline="-25000">
                <a:solidFill>
                  <a:srgbClr val="990000"/>
                </a:solidFill>
                <a:ea typeface="ＭＳ Ｐゴシック" pitchFamily="34" charset="-128"/>
              </a:rPr>
              <a:t>s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cos 2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 -U</a:t>
            </a:r>
            <a:r>
              <a:rPr lang="en-GB" sz="2400" b="1" baseline="-25000">
                <a:solidFill>
                  <a:srgbClr val="990000"/>
                </a:solidFill>
                <a:ea typeface="ＭＳ Ｐゴシック" pitchFamily="34" charset="-128"/>
              </a:rPr>
              <a:t>b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sin 2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</a:rPr>
              <a:t> = -Ucos (2</a:t>
            </a:r>
            <a:r>
              <a:rPr lang="en-GB" sz="2400" b="1">
                <a:solidFill>
                  <a:srgbClr val="990000"/>
                </a:solidFill>
                <a:ea typeface="ＭＳ Ｐゴシック" pitchFamily="34" charset="-128"/>
                <a:sym typeface="Symbol" pitchFamily="18" charset="2"/>
              </a:rPr>
              <a:t>-2) </a:t>
            </a:r>
          </a:p>
          <a:p>
            <a:pPr marL="457200" indent="-457200">
              <a:lnSpc>
                <a:spcPct val="80000"/>
              </a:lnSpc>
            </a:pPr>
            <a:endParaRPr lang="en-GB" sz="1000" b="1">
              <a:solidFill>
                <a:srgbClr val="990000"/>
              </a:solidFill>
              <a:ea typeface="ＭＳ Ｐゴシック" pitchFamily="34" charset="-128"/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</a:pPr>
            <a:r>
              <a:rPr lang="en-GB" sz="2400">
                <a:solidFill>
                  <a:srgbClr val="990000"/>
                </a:solidFill>
                <a:ea typeface="ＭＳ Ｐゴシック" pitchFamily="34" charset="-128"/>
              </a:rPr>
              <a:t>	</a:t>
            </a:r>
            <a:r>
              <a:rPr lang="fr-FR" sz="240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fr-FR" sz="2400" baseline="-2500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fr-FR" sz="24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0</a:t>
            </a:r>
            <a:r>
              <a:rPr lang="fr-FR" sz="2000">
                <a:solidFill>
                  <a:srgbClr val="FF0000"/>
                </a:solidFill>
                <a:ea typeface="ＭＳ Ｐゴシック" pitchFamily="34" charset="-128"/>
                <a:sym typeface="MT Extra" pitchFamily="18" charset="2"/>
              </a:rPr>
              <a:t> </a:t>
            </a:r>
            <a:r>
              <a:rPr lang="fr-FR" sz="200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fr-FR" sz="2400">
                <a:solidFill>
                  <a:srgbClr val="FF0000"/>
                </a:solidFill>
                <a:ea typeface="ＭＳ Ｐゴシック" pitchFamily="34" charset="-128"/>
                <a:sym typeface="MT Extra" pitchFamily="18" charset="2"/>
              </a:rPr>
              <a:t> </a:t>
            </a:r>
            <a:r>
              <a:rPr lang="en-GB" sz="240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fr-FR" sz="2400">
                <a:solidFill>
                  <a:srgbClr val="FF0000"/>
                </a:solidFill>
                <a:sym typeface="MT Extra" pitchFamily="18" charset="2"/>
              </a:rPr>
              <a:t> </a:t>
            </a:r>
            <a:r>
              <a:rPr lang="fr-FR" sz="2400">
                <a:solidFill>
                  <a:srgbClr val="FF0000"/>
                </a:solidFill>
                <a:sym typeface="Symbol" pitchFamily="18" charset="2"/>
              </a:rPr>
              <a:t>0 </a:t>
            </a:r>
            <a:r>
              <a:rPr lang="fr-FR" sz="24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000">
                <a:solidFill>
                  <a:srgbClr val="FF0000"/>
                </a:solidFill>
                <a:ea typeface="ＭＳ Ｐゴシック" pitchFamily="34" charset="-128"/>
                <a:sym typeface="MT Extra" pitchFamily="18" charset="2"/>
              </a:rPr>
              <a:t> phase </a:t>
            </a:r>
            <a:r>
              <a:rPr lang="en-GB" sz="24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 = “mean displacement of all electrons”</a:t>
            </a:r>
            <a:br>
              <a:rPr lang="en-GB" sz="24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</a:br>
            <a:r>
              <a:rPr lang="en-GB" sz="24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shifts from  =0 to  = </a:t>
            </a:r>
            <a:r>
              <a:rPr lang="en-GB" sz="2400">
                <a:solidFill>
                  <a:srgbClr val="FF0000"/>
                </a:solidFill>
                <a:sym typeface="Symbol" pitchFamily="18" charset="2"/>
              </a:rPr>
              <a:t>, </a:t>
            </a:r>
            <a:r>
              <a:rPr lang="en-GB" sz="2000">
                <a:solidFill>
                  <a:srgbClr val="FF0000"/>
                </a:solidFill>
                <a:sym typeface="Symbol" pitchFamily="18" charset="2"/>
              </a:rPr>
              <a:t>hence the gigantic FE polarization.</a:t>
            </a:r>
            <a:endParaRPr lang="fr-FR" sz="2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5697538"/>
            <a:ext cx="86360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/>
              <a:t>From a single stack to a crystal:      Macroscopic FerroElectric ground state if the</a:t>
            </a:r>
            <a:r>
              <a:rPr lang="en-GB" sz="2400">
                <a:solidFill>
                  <a:srgbClr val="FFFF00"/>
                </a:solidFill>
              </a:rPr>
              <a:t> </a:t>
            </a:r>
            <a:r>
              <a:rPr lang="en-GB" sz="2400">
                <a:solidFill>
                  <a:schemeClr val="accent2"/>
                </a:solidFill>
              </a:rPr>
              <a:t>same</a:t>
            </a:r>
            <a:r>
              <a:rPr lang="en-GB" sz="2400"/>
              <a:t> </a:t>
            </a:r>
            <a:r>
              <a:rPr lang="en-GB" sz="2400">
                <a:sym typeface="Symbol" pitchFamily="18" charset="2"/>
              </a:rPr>
              <a:t></a:t>
            </a:r>
            <a:r>
              <a:rPr lang="en-GB" sz="2400"/>
              <a:t> is chosen</a:t>
            </a:r>
            <a:r>
              <a:rPr lang="fr-FR" sz="2400"/>
              <a:t> </a:t>
            </a:r>
            <a:r>
              <a:rPr lang="en-GB" sz="2400"/>
              <a:t>for all stacks, </a:t>
            </a:r>
          </a:p>
          <a:p>
            <a:pPr>
              <a:spcBef>
                <a:spcPct val="0"/>
              </a:spcBef>
            </a:pPr>
            <a:r>
              <a:rPr lang="en-GB" sz="2400"/>
              <a:t>Anti-FE state if the sign of </a:t>
            </a:r>
            <a:r>
              <a:rPr lang="en-GB" sz="2400">
                <a:sym typeface="Symbol" pitchFamily="18" charset="2"/>
              </a:rPr>
              <a:t></a:t>
            </a:r>
            <a:r>
              <a:rPr lang="en-GB" sz="2400"/>
              <a:t> </a:t>
            </a:r>
            <a:r>
              <a:rPr lang="en-GB" sz="2400">
                <a:solidFill>
                  <a:schemeClr val="accent2"/>
                </a:solidFill>
              </a:rPr>
              <a:t>alternates</a:t>
            </a:r>
            <a:r>
              <a:rPr lang="en-GB" sz="2400"/>
              <a:t>  </a:t>
            </a:r>
            <a:r>
              <a:rPr lang="en-GB" sz="2000" i="1"/>
              <a:t>- both cases are observed </a:t>
            </a:r>
            <a:endParaRPr lang="en-GB" sz="2000" i="1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2000" b="1" dirty="0">
                <a:ea typeface="ＭＳ Ｐゴシック" pitchFamily="34" charset="-128"/>
              </a:rPr>
              <a:t>Spontaneous  U</a:t>
            </a:r>
            <a:r>
              <a:rPr lang="en-GB" sz="2000" b="1" baseline="-25000" dirty="0">
                <a:ea typeface="ＭＳ Ｐゴシック" pitchFamily="34" charset="-128"/>
              </a:rPr>
              <a:t>s</a:t>
            </a:r>
            <a:r>
              <a:rPr lang="en-GB" sz="2000" b="1" dirty="0">
                <a:ea typeface="ＭＳ Ｐゴシック" pitchFamily="34" charset="-128"/>
              </a:rPr>
              <a:t> itself can change  sign between different</a:t>
            </a:r>
            <a:r>
              <a:rPr lang="fr-FR" sz="2000" b="1" dirty="0"/>
              <a:t> FE </a:t>
            </a:r>
            <a:r>
              <a:rPr lang="en-GB" sz="2000" b="1" dirty="0">
                <a:ea typeface="ＭＳ Ｐゴシック" pitchFamily="34" charset="-128"/>
              </a:rPr>
              <a:t>domains.</a:t>
            </a:r>
            <a:r>
              <a:rPr lang="en-GB" sz="2400" dirty="0">
                <a:ea typeface="ＭＳ Ｐゴシック" pitchFamily="34" charset="-128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GB" sz="2000" b="1" dirty="0">
                <a:ea typeface="ＭＳ Ｐゴシック" pitchFamily="34" charset="-128"/>
              </a:rPr>
              <a:t>Then electronic system must also</a:t>
            </a:r>
            <a:r>
              <a:rPr lang="fr-FR" sz="2000" b="1" dirty="0"/>
              <a:t> </a:t>
            </a:r>
            <a:r>
              <a:rPr lang="en-GB" sz="2000" b="1" dirty="0">
                <a:ea typeface="ＭＳ Ｐゴシック" pitchFamily="34" charset="-128"/>
              </a:rPr>
              <a:t>adjust its ground state from </a:t>
            </a:r>
            <a:r>
              <a:rPr lang="en-GB" sz="2000" b="1" dirty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GB" sz="2000" b="1" dirty="0">
                <a:ea typeface="ＭＳ Ｐゴシック" pitchFamily="34" charset="-128"/>
              </a:rPr>
              <a:t> to -</a:t>
            </a:r>
            <a:r>
              <a:rPr lang="en-GB" sz="2000" b="1" dirty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GB" sz="2000" b="1" dirty="0">
                <a:ea typeface="ＭＳ Ｐゴシック" pitchFamily="34" charset="-128"/>
              </a:rPr>
              <a:t>.</a:t>
            </a:r>
            <a:r>
              <a:rPr lang="en-GB" sz="2400" dirty="0">
                <a:ea typeface="ＭＳ Ｐゴシック" pitchFamily="34" charset="-128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GB" sz="2400" dirty="0">
                <a:ea typeface="ＭＳ Ｐゴシック" pitchFamily="34" charset="-128"/>
              </a:rPr>
              <a:t>Hence the domain boundary  </a:t>
            </a:r>
            <a:r>
              <a:rPr lang="en-GB" sz="2400" b="1" dirty="0">
                <a:ea typeface="ＭＳ Ｐゴシック" pitchFamily="34" charset="-128"/>
              </a:rPr>
              <a:t>U</a:t>
            </a:r>
            <a:r>
              <a:rPr lang="en-GB" sz="2400" b="1" baseline="-25000" dirty="0">
                <a:ea typeface="ＭＳ Ｐゴシック" pitchFamily="34" charset="-128"/>
              </a:rPr>
              <a:t>s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-</a:t>
            </a:r>
            <a:r>
              <a:rPr lang="en-GB" sz="2400" b="1" dirty="0">
                <a:ea typeface="ＭＳ Ｐゴシック" pitchFamily="34" charset="-128"/>
              </a:rPr>
              <a:t>U</a:t>
            </a:r>
            <a:r>
              <a:rPr lang="en-GB" sz="2400" b="1" baseline="-25000" dirty="0">
                <a:ea typeface="ＭＳ Ｐゴシック" pitchFamily="34" charset="-128"/>
              </a:rPr>
              <a:t>s</a:t>
            </a:r>
            <a:r>
              <a:rPr lang="en-GB" sz="24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GB" sz="2400" dirty="0">
                <a:ea typeface="ＭＳ Ｐゴシック" pitchFamily="34" charset="-128"/>
              </a:rPr>
              <a:t>requires for the</a:t>
            </a:r>
          </a:p>
          <a:p>
            <a:pPr algn="just">
              <a:spcBef>
                <a:spcPct val="0"/>
              </a:spcBef>
            </a:pPr>
            <a:r>
              <a:rPr lang="en-GB" sz="2400" dirty="0">
                <a:ea typeface="ＭＳ Ｐゴシック" pitchFamily="34" charset="-128"/>
              </a:rPr>
              <a:t>phase soliton of the increment 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 </a:t>
            </a:r>
            <a:r>
              <a:rPr lang="en-GB" sz="2400" b="1" dirty="0">
                <a:ea typeface="ＭＳ Ｐゴシック" pitchFamily="34" charset="-128"/>
              </a:rPr>
              <a:t>=-2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GB" sz="2400" dirty="0">
                <a:ea typeface="ＭＳ Ｐゴシック" pitchFamily="34" charset="-128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GB" sz="2400" dirty="0">
                <a:ea typeface="ＭＳ Ｐゴシック" pitchFamily="34" charset="-128"/>
              </a:rPr>
              <a:t>which will concentrate the </a:t>
            </a:r>
            <a:r>
              <a:rPr lang="en-GB" sz="2400" i="1" dirty="0">
                <a:ea typeface="ＭＳ Ｐゴシック" pitchFamily="34" charset="-128"/>
              </a:rPr>
              <a:t>non integer</a:t>
            </a:r>
            <a:r>
              <a:rPr lang="en-GB" sz="2400" dirty="0">
                <a:ea typeface="ＭＳ Ｐゴシック" pitchFamily="34" charset="-128"/>
              </a:rPr>
              <a:t> charge </a:t>
            </a:r>
            <a:r>
              <a:rPr lang="fr-FR" sz="2400" dirty="0"/>
              <a:t> </a:t>
            </a:r>
            <a:r>
              <a:rPr lang="en-GB" sz="2400" b="1" dirty="0">
                <a:ea typeface="ＭＳ Ｐゴシック" pitchFamily="34" charset="-128"/>
              </a:rPr>
              <a:t>q=-2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GB" sz="2400" b="1" dirty="0">
                <a:ea typeface="ＭＳ Ｐゴシック" pitchFamily="34" charset="-128"/>
              </a:rPr>
              <a:t>/</a:t>
            </a:r>
            <a:r>
              <a:rPr lang="en-GB" sz="2400" b="1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GB" sz="2400" dirty="0">
                <a:ea typeface="ＭＳ Ｐゴシック" pitchFamily="34" charset="-128"/>
              </a:rPr>
              <a:t>  per chain.</a:t>
            </a:r>
            <a:r>
              <a:rPr lang="en-GB" sz="2000" dirty="0">
                <a:ea typeface="ＭＳ Ｐゴシック" pitchFamily="34" charset="-128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504" y="3068960"/>
            <a:ext cx="3492500" cy="685800"/>
            <a:chOff x="295" y="2750"/>
            <a:chExt cx="2404" cy="586"/>
          </a:xfrm>
        </p:grpSpPr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>
              <a:off x="521" y="3158"/>
              <a:ext cx="8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 flipV="1">
              <a:off x="1344" y="2789"/>
              <a:ext cx="730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>
              <a:off x="2064" y="2795"/>
              <a:ext cx="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1" name="Text Box 7"/>
            <p:cNvSpPr txBox="1">
              <a:spLocks noChangeArrowheads="1"/>
            </p:cNvSpPr>
            <p:nvPr/>
          </p:nvSpPr>
          <p:spPr bwMode="auto">
            <a:xfrm>
              <a:off x="295" y="2750"/>
              <a:ext cx="607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fr-FR" altLang="ja-JP" sz="1200">
                  <a:ea typeface="ＭＳ Ｐゴシック" pitchFamily="34" charset="-128"/>
                </a:rPr>
                <a:t> </a:t>
              </a:r>
              <a:r>
                <a:rPr lang="el-GR" altLang="ja-JP" sz="1800"/>
                <a:t>φ</a:t>
              </a:r>
              <a:r>
                <a:rPr lang="fr-FR" altLang="ja-JP" sz="1800"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fr-FR" altLang="ja-JP" sz="1800">
                  <a:ea typeface="ＭＳ Ｐゴシック" pitchFamily="34" charset="-128"/>
                </a:rPr>
                <a:t>=- </a:t>
              </a:r>
              <a:r>
                <a:rPr lang="en-GB" sz="1800" b="1">
                  <a:sym typeface="Symbol" pitchFamily="18" charset="2"/>
                </a:rPr>
                <a:t></a:t>
              </a:r>
              <a:endParaRPr lang="el-GR" sz="1800" b="1">
                <a:sym typeface="Symbol" pitchFamily="18" charset="2"/>
              </a:endParaRPr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2016" y="3023"/>
              <a:ext cx="59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ja-JP" sz="1800"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l-GR" altLang="ja-JP" sz="1800">
                  <a:ea typeface="ＭＳ Ｐゴシック" pitchFamily="34" charset="-128"/>
                  <a:cs typeface="Arial" pitchFamily="34" charset="0"/>
                </a:rPr>
                <a:t>φ</a:t>
              </a:r>
              <a:r>
                <a:rPr lang="fr-FR" altLang="ja-JP" sz="1800">
                  <a:ea typeface="ＭＳ Ｐゴシック" pitchFamily="34" charset="-128"/>
                  <a:cs typeface="Arial" pitchFamily="34" charset="0"/>
                </a:rPr>
                <a:t>= </a:t>
              </a:r>
              <a:r>
                <a:rPr lang="en-GB" sz="1800" b="1">
                  <a:ea typeface="ＭＳ Ｐゴシック" pitchFamily="34" charset="-128"/>
                  <a:cs typeface="Arial" pitchFamily="34" charset="0"/>
                  <a:sym typeface="Symbol" pitchFamily="18" charset="2"/>
                </a:rPr>
                <a:t></a:t>
              </a:r>
              <a:endParaRPr lang="fr-FR" sz="1800" b="1">
                <a:ea typeface="ＭＳ Ｐゴシック" pitchFamily="34" charset="-128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851275" y="3068960"/>
            <a:ext cx="5292725" cy="822325"/>
          </a:xfrm>
          <a:prstGeom prst="rect">
            <a:avLst/>
          </a:prstGeom>
          <a:solidFill>
            <a:srgbClr val="C2F49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2400" dirty="0"/>
              <a:t>alpha- solitons are walls between </a:t>
            </a:r>
          </a:p>
          <a:p>
            <a:pPr algn="just">
              <a:spcBef>
                <a:spcPct val="0"/>
              </a:spcBef>
            </a:pPr>
            <a:r>
              <a:rPr lang="pt-BR" sz="2400" dirty="0"/>
              <a:t>domains of opposite FE polarizations </a:t>
            </a:r>
            <a:endParaRPr lang="en-US" sz="2400" baseline="-25000" dirty="0"/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0" y="4509120"/>
            <a:ext cx="9144000" cy="1552575"/>
          </a:xfrm>
          <a:prstGeom prst="rect">
            <a:avLst/>
          </a:prstGeom>
          <a:solidFill>
            <a:srgbClr val="C2F49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2400" dirty="0"/>
              <a:t>They are on-chain conducting particles only above </a:t>
            </a:r>
            <a:r>
              <a:rPr lang="en-US" sz="2400" b="1" dirty="0" err="1"/>
              <a:t>T</a:t>
            </a:r>
            <a:r>
              <a:rPr lang="en-US" sz="2400" b="1" baseline="-25000" dirty="0" err="1"/>
              <a:t>FE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 Below </a:t>
            </a:r>
            <a:r>
              <a:rPr lang="en-US" sz="2400" b="1" dirty="0" err="1"/>
              <a:t>T</a:t>
            </a:r>
            <a:r>
              <a:rPr lang="en-US" sz="2400" b="1" baseline="-25000" dirty="0" err="1"/>
              <a:t>FE</a:t>
            </a:r>
            <a:r>
              <a:rPr lang="en-US" sz="2400" dirty="0"/>
              <a:t> they aggregate into macroscopic walls. 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They do not conduct any more, 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but determine the FE depolarization dynamics.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Optical </a:t>
            </a:r>
            <a:r>
              <a:rPr lang="en-US" altLang="ja-JP" sz="2400" i="1" dirty="0">
                <a:solidFill>
                  <a:srgbClr val="000099"/>
                </a:solidFill>
                <a:ea typeface="MS Mincho" pitchFamily="49" charset="-128"/>
              </a:rPr>
              <a:t>conductivity 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(absorption): M.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Dressel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, L.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Degiorgi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 et al</a:t>
            </a:r>
            <a:endParaRPr lang="fr-FR" sz="2400" i="1" dirty="0">
              <a:solidFill>
                <a:srgbClr val="000099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35696" y="1700781"/>
            <a:ext cx="6912768" cy="4248499"/>
            <a:chOff x="639" y="-120"/>
            <a:chExt cx="4282" cy="3581"/>
          </a:xfrm>
        </p:grpSpPr>
        <p:sp>
          <p:nvSpPr>
            <p:cNvPr id="14340" name="Line 5"/>
            <p:cNvSpPr>
              <a:spLocks noChangeShapeType="1"/>
            </p:cNvSpPr>
            <p:nvPr/>
          </p:nvSpPr>
          <p:spPr bwMode="auto">
            <a:xfrm>
              <a:off x="1419" y="805"/>
              <a:ext cx="29" cy="35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41" name="Picture 7"/>
            <p:cNvPicPr>
              <a:picLocks noChangeArrowheads="1"/>
            </p:cNvPicPr>
            <p:nvPr/>
          </p:nvPicPr>
          <p:blipFill>
            <a:blip r:embed="rId2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374" y="641"/>
              <a:ext cx="3547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793" y="50"/>
              <a:ext cx="1497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 sz="2200" dirty="0" smtClean="0">
                  <a:solidFill>
                    <a:srgbClr val="CC3300"/>
                  </a:solidFill>
                  <a:ea typeface="MS Mincho" pitchFamily="49" charset="-128"/>
                </a:rPr>
                <a:t>Exciton = </a:t>
              </a:r>
              <a:r>
                <a:rPr lang="en-US" altLang="ja-JP" sz="2200" dirty="0">
                  <a:solidFill>
                    <a:srgbClr val="CC3300"/>
                  </a:solidFill>
                  <a:ea typeface="MS Mincho" pitchFamily="49" charset="-128"/>
                </a:rPr>
                <a:t>two-kinks bound state</a:t>
              </a:r>
              <a:endParaRPr lang="fr-FR" sz="2200" dirty="0"/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2292" y="267"/>
              <a:ext cx="1285" cy="56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>
              <a:off x="3402" y="459"/>
              <a:ext cx="543" cy="55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1190" y="2512"/>
              <a:ext cx="735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>
              <a:off x="3334" y="459"/>
              <a:ext cx="60" cy="111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2292" y="454"/>
              <a:ext cx="734" cy="9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639" y="1172"/>
              <a:ext cx="91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Peierls</a:t>
              </a:r>
              <a:b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</a:br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spin gap</a:t>
              </a:r>
              <a:endParaRPr lang="fr-FR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>
              <a:off x="1300" y="1448"/>
              <a:ext cx="992" cy="31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3048" y="-120"/>
              <a:ext cx="1633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179" tIns="31090" rIns="62179" bIns="31090">
              <a:spAutoFit/>
            </a:bodyPr>
            <a:lstStyle/>
            <a:p>
              <a:r>
                <a:rPr lang="en-GB" altLang="ja-JP" sz="2200" dirty="0" err="1">
                  <a:solidFill>
                    <a:srgbClr val="000099"/>
                  </a:solidFill>
                </a:rPr>
                <a:t>E</a:t>
              </a:r>
              <a:r>
                <a:rPr lang="en-GB" altLang="ja-JP" sz="2200" baseline="-25000" dirty="0" err="1">
                  <a:solidFill>
                    <a:srgbClr val="000099"/>
                  </a:solidFill>
                </a:rPr>
                <a:t>g</a:t>
              </a:r>
              <a:r>
                <a:rPr lang="en-GB" altLang="ja-JP" sz="2200" dirty="0">
                  <a:solidFill>
                    <a:srgbClr val="000099"/>
                  </a:solidFill>
                </a:rPr>
                <a:t>=2</a:t>
              </a:r>
              <a:r>
                <a:rPr lang="en-GB" altLang="ja-JP" sz="2200" dirty="0">
                  <a:solidFill>
                    <a:srgbClr val="000099"/>
                  </a:solidFill>
                  <a:sym typeface="Symbol" pitchFamily="18" charset="2"/>
                </a:rPr>
                <a:t></a:t>
              </a:r>
              <a:r>
                <a:rPr lang="en-GB" altLang="ja-JP" sz="2200" dirty="0">
                  <a:solidFill>
                    <a:srgbClr val="000099"/>
                  </a:solidFill>
                </a:rPr>
                <a:t> - </a:t>
              </a:r>
              <a:r>
                <a:rPr lang="en-US" altLang="ja-JP" sz="2200" dirty="0">
                  <a:solidFill>
                    <a:srgbClr val="000099"/>
                  </a:solidFill>
                  <a:ea typeface="MS Mincho" pitchFamily="49" charset="-128"/>
                </a:rPr>
                <a:t>unbound</a:t>
              </a:r>
              <a:r>
                <a:rPr lang="en-GB" altLang="ja-JP" sz="2200" dirty="0">
                  <a:solidFill>
                    <a:srgbClr val="000099"/>
                  </a:solidFill>
                </a:rPr>
                <a:t>  </a:t>
              </a:r>
            </a:p>
            <a:p>
              <a:r>
                <a:rPr lang="en-GB" altLang="ja-JP" sz="2200" dirty="0">
                  <a:solidFill>
                    <a:srgbClr val="000099"/>
                  </a:solidFill>
                </a:rPr>
                <a:t>pair of kinks </a:t>
              </a:r>
              <a:endParaRPr lang="fr-FR" sz="2200" dirty="0"/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725" y="2341"/>
              <a:ext cx="45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Drude </a:t>
              </a:r>
            </a:p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peaks </a:t>
              </a:r>
              <a:endParaRPr lang="fr-FR"/>
            </a:p>
          </p:txBody>
        </p:sp>
        <p:sp>
          <p:nvSpPr>
            <p:cNvPr id="14352" name="Line 20"/>
            <p:cNvSpPr>
              <a:spLocks noChangeShapeType="1"/>
            </p:cNvSpPr>
            <p:nvPr/>
          </p:nvSpPr>
          <p:spPr bwMode="auto">
            <a:xfrm>
              <a:off x="1224" y="2546"/>
              <a:ext cx="93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51520" y="33265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First evidence for solitons = </a:t>
            </a:r>
            <a:r>
              <a:rPr lang="en-US" sz="2200" dirty="0" err="1" smtClean="0"/>
              <a:t>holons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the activated conductivity with gapless spin susceptibility</a:t>
            </a:r>
          </a:p>
          <a:p>
            <a:r>
              <a:rPr lang="en-US" sz="2200" dirty="0" smtClean="0"/>
              <a:t>Second evidence – optical gaps, even in case of remnant metals.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44624"/>
            <a:ext cx="604867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Post-Charge Ordering -</a:t>
            </a:r>
          </a:p>
          <a:p>
            <a:r>
              <a:rPr lang="en-US" dirty="0" smtClean="0"/>
              <a:t>low T phase transitions:</a:t>
            </a:r>
          </a:p>
          <a:p>
            <a:r>
              <a:rPr lang="en-US" dirty="0" smtClean="0"/>
              <a:t>spin-Peierls, </a:t>
            </a:r>
            <a:r>
              <a:rPr lang="en-US" dirty="0" err="1" smtClean="0"/>
              <a:t>AFM</a:t>
            </a:r>
            <a:r>
              <a:rPr lang="en-US" dirty="0" smtClean="0"/>
              <a:t>, SDW,</a:t>
            </a:r>
          </a:p>
          <a:p>
            <a:r>
              <a:rPr lang="en-US" dirty="0" smtClean="0"/>
              <a:t>anion ordering</a:t>
            </a:r>
            <a:endParaRPr lang="en-US" dirty="0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4392488" cy="41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ko-KR">
              <a:ea typeface="Gulim" pitchFamily="34" charset="-127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8483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altLang="ko-KR" sz="2000">
              <a:ea typeface="Gulim" pitchFamily="34" charset="-127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Effects of subsequent </a:t>
            </a:r>
            <a:r>
              <a:rPr lang="en-US" altLang="ko-KR" sz="2200" dirty="0" smtClean="0">
                <a:solidFill>
                  <a:srgbClr val="A50021"/>
                </a:solidFill>
                <a:ea typeface="Gulim" pitchFamily="34" charset="-127"/>
              </a:rPr>
              <a:t>symmetry lifting.</a:t>
            </a:r>
            <a:endParaRPr lang="pt-BR" altLang="ko-KR" sz="2200" dirty="0">
              <a:solidFill>
                <a:srgbClr val="A50021"/>
              </a:solidFill>
              <a:ea typeface="Guli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 </a:t>
            </a:r>
            <a:r>
              <a:rPr lang="en-US" altLang="ko-KR" sz="2200" u="sng" dirty="0" smtClean="0">
                <a:ea typeface="Gulim" pitchFamily="34" charset="-127"/>
              </a:rPr>
              <a:t>Topologically confined </a:t>
            </a:r>
            <a:r>
              <a:rPr lang="en-US" altLang="ko-KR" sz="2200" u="sng" dirty="0">
                <a:ea typeface="Gulim" pitchFamily="34" charset="-127"/>
              </a:rPr>
              <a:t>solitons.  Spin-Charge </a:t>
            </a:r>
            <a:r>
              <a:rPr lang="en-US" altLang="ko-KR" sz="2200" u="sng" dirty="0" err="1">
                <a:ea typeface="Gulim" pitchFamily="34" charset="-127"/>
              </a:rPr>
              <a:t>reconfinement</a:t>
            </a:r>
            <a:r>
              <a:rPr lang="en-US" altLang="ko-KR" sz="2200" u="sng" dirty="0">
                <a:ea typeface="Gulim" pitchFamily="34" charset="-127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Another present from </a:t>
            </a:r>
            <a:r>
              <a:rPr lang="pt-BR" altLang="ko-KR" sz="2200" dirty="0">
                <a:solidFill>
                  <a:srgbClr val="FF0000"/>
                </a:solidFill>
                <a:ea typeface="Gulim" pitchFamily="34" charset="-127"/>
              </a:rPr>
              <a:t>the 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Nature: </a:t>
            </a: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>second symmetry lowing transition of </a:t>
            </a:r>
            <a:r>
              <a:rPr lang="en-US" altLang="ko-KR" sz="2200" dirty="0" err="1" smtClean="0">
                <a:solidFill>
                  <a:srgbClr val="FF0000"/>
                </a:solidFill>
                <a:ea typeface="Gulim" pitchFamily="34" charset="-127"/>
              </a:rPr>
              <a:t>tetramerization</a:t>
            </a:r>
            <a:endParaRPr lang="en-US" altLang="ko-KR" sz="2200" dirty="0"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6512" y="1844824"/>
            <a:ext cx="3995936" cy="2808585"/>
            <a:chOff x="0" y="935"/>
            <a:chExt cx="3379" cy="2866"/>
          </a:xfrm>
        </p:grpSpPr>
        <p:pic>
          <p:nvPicPr>
            <p:cNvPr id="1033" name="Picture 7" descr="_LP_Fig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0" y="935"/>
              <a:ext cx="3379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2835" y="2114"/>
              <a:ext cx="50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SCN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1882" y="2659"/>
              <a:ext cx="58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ReO4</a:t>
              </a:r>
              <a:endParaRPr lang="en-US" altLang="ko-KR">
                <a:ea typeface="Gulim" pitchFamily="34" charset="-127"/>
              </a:endParaRPr>
            </a:p>
          </p:txBody>
        </p:sp>
      </p:grp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004048" y="5797550"/>
          <a:ext cx="4139952" cy="511769"/>
        </p:xfrm>
        <a:graphic>
          <a:graphicData uri="http://schemas.openxmlformats.org/presentationml/2006/ole">
            <p:oleObj spid="_x0000_s784386" name="Equation" r:id="rId5" imgW="1536480" imgH="228600" progId="Equation.3">
              <p:embed/>
            </p:oleObj>
          </a:graphicData>
        </a:graphic>
      </p:graphicFrame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5805488"/>
            <a:ext cx="5796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Spin degrees of freedom enter the game:</a:t>
            </a:r>
          </a:p>
          <a:p>
            <a:pPr>
              <a:spcBef>
                <a:spcPct val="50000"/>
              </a:spcBef>
            </a:pP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- spin </a:t>
            </a:r>
            <a:r>
              <a:rPr lang="en-US" altLang="ko-KR" sz="2000" dirty="0" err="1" smtClean="0">
                <a:ea typeface="Gulim" pitchFamily="34" charset="-127"/>
                <a:sym typeface="Symbol" pitchFamily="18" charset="2"/>
              </a:rPr>
              <a:t>chiral</a:t>
            </a:r>
            <a:r>
              <a:rPr lang="en-US" altLang="ko-KR" sz="2000" dirty="0" smtClean="0">
                <a:ea typeface="Gulim" pitchFamily="34" charset="-127"/>
                <a:sym typeface="Symbol" pitchFamily="18" charset="2"/>
              </a:rPr>
              <a:t> phase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, </a:t>
            </a: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′/ </a:t>
            </a:r>
            <a:r>
              <a:rPr lang="el-GR" altLang="ko-KR" sz="2400" dirty="0">
                <a:sym typeface="Wingdings" pitchFamily="2" charset="2"/>
              </a:rPr>
              <a:t>π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=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smooth spin density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7505" y="4235604"/>
            <a:ext cx="9036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ea typeface="Gulim" pitchFamily="34" charset="-127"/>
              </a:rPr>
              <a:t>Spin-charge </a:t>
            </a:r>
            <a:r>
              <a:rPr lang="en-US" altLang="ko-KR" sz="2400" dirty="0" err="1">
                <a:ea typeface="Gulim" pitchFamily="34" charset="-127"/>
              </a:rPr>
              <a:t>reconfinement</a:t>
            </a:r>
            <a:r>
              <a:rPr lang="en-US" altLang="ko-KR" sz="2400" dirty="0">
                <a:ea typeface="Gulim" pitchFamily="34" charset="-127"/>
              </a:rPr>
              <a:t> below </a:t>
            </a:r>
            <a:r>
              <a:rPr lang="en-US" altLang="ko-KR" sz="2400" b="1" dirty="0">
                <a:ea typeface="Gulim" pitchFamily="34" charset="-127"/>
              </a:rPr>
              <a:t>T</a:t>
            </a:r>
            <a:r>
              <a:rPr lang="en-US" altLang="ko-KR" sz="2400" b="1" baseline="-25000" dirty="0">
                <a:ea typeface="Gulim" pitchFamily="34" charset="-127"/>
              </a:rPr>
              <a:t>AO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pt-BR" altLang="ko-KR" sz="2400" dirty="0">
                <a:ea typeface="Gulim" pitchFamily="34" charset="-127"/>
              </a:rPr>
              <a:t>of </a:t>
            </a:r>
            <a:r>
              <a:rPr lang="pt-BR" altLang="ko-KR" sz="2400" dirty="0" smtClean="0">
                <a:ea typeface="Gulim" pitchFamily="34" charset="-127"/>
              </a:rPr>
              <a:t>tetramerisation. </a:t>
            </a:r>
            <a:r>
              <a:rPr lang="en-US" altLang="ko-KR" sz="2400" dirty="0" smtClean="0">
                <a:ea typeface="Gulim" pitchFamily="34" charset="-127"/>
              </a:rPr>
              <a:t>Enhanced </a:t>
            </a:r>
            <a:r>
              <a:rPr lang="en-US" altLang="ko-KR" sz="2400" dirty="0">
                <a:ea typeface="Gulim" pitchFamily="34" charset="-127"/>
              </a:rPr>
              <a:t>gap </a:t>
            </a:r>
            <a:r>
              <a:rPr lang="en-US" altLang="ko-KR" sz="2400" b="1" dirty="0">
                <a:latin typeface="Symbol" pitchFamily="18" charset="2"/>
                <a:ea typeface="Gulim" pitchFamily="34" charset="-127"/>
              </a:rPr>
              <a:t>D</a:t>
            </a:r>
            <a:r>
              <a:rPr lang="en-US" altLang="ko-KR" sz="2400" dirty="0">
                <a:ea typeface="Gulim" pitchFamily="34" charset="-127"/>
              </a:rPr>
              <a:t> comes from topologically </a:t>
            </a:r>
            <a:r>
              <a:rPr lang="en-US" altLang="ko-KR" sz="2400" dirty="0" smtClean="0">
                <a:ea typeface="Gulim" pitchFamily="34" charset="-127"/>
              </a:rPr>
              <a:t>coupled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l-GR" altLang="ko-KR" sz="2400" b="1" dirty="0" smtClean="0"/>
              <a:t>π</a:t>
            </a:r>
            <a:r>
              <a:rPr lang="en-US" altLang="ko-KR" sz="2400" dirty="0">
                <a:ea typeface="Gulim" pitchFamily="34" charset="-127"/>
              </a:rPr>
              <a:t>- </a:t>
            </a:r>
            <a:r>
              <a:rPr lang="en-US" altLang="ko-KR" sz="2400" dirty="0" err="1">
                <a:ea typeface="Gulim" pitchFamily="34" charset="-127"/>
              </a:rPr>
              <a:t>solitons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in both </a:t>
            </a:r>
            <a:r>
              <a:rPr lang="en-US" altLang="ko-KR" sz="2400" dirty="0">
                <a:ea typeface="Gulim" pitchFamily="34" charset="-127"/>
              </a:rPr>
              <a:t>sectors 	</a:t>
            </a:r>
            <a:r>
              <a:rPr lang="en-US" altLang="ko-KR" sz="2400" dirty="0" smtClean="0">
                <a:ea typeface="Gulim" pitchFamily="34" charset="-127"/>
              </a:rPr>
              <a:t>of </a:t>
            </a:r>
            <a:r>
              <a:rPr lang="en-US" altLang="ko-KR" sz="2400" dirty="0">
                <a:ea typeface="Gulim" pitchFamily="34" charset="-127"/>
              </a:rPr>
              <a:t>the charge and the spin. </a:t>
            </a:r>
            <a:r>
              <a:rPr lang="en-US" altLang="ko-KR" sz="2400" dirty="0" smtClean="0">
                <a:ea typeface="Gulim" pitchFamily="34" charset="-127"/>
              </a:rPr>
              <a:t>The </a:t>
            </a:r>
            <a:r>
              <a:rPr lang="en-US" altLang="ko-KR" sz="2400" dirty="0">
                <a:ea typeface="Gulim" pitchFamily="34" charset="-127"/>
              </a:rPr>
              <a:t>last is weakly localized.</a:t>
            </a:r>
            <a:r>
              <a:rPr lang="pt-BR" altLang="ko-KR" sz="2400" dirty="0">
                <a:ea typeface="Gulim" pitchFamily="34" charset="-127"/>
              </a:rPr>
              <a:t> </a:t>
            </a:r>
            <a:r>
              <a:rPr lang="pt-BR" altLang="ko-KR" sz="2400" b="1" dirty="0" smtClean="0">
                <a:ea typeface="Gulim" pitchFamily="34" charset="-127"/>
              </a:rPr>
              <a:t>What </a:t>
            </a:r>
            <a:r>
              <a:rPr lang="pt-BR" altLang="ko-KR" sz="2400" b="1" dirty="0">
                <a:ea typeface="Gulim" pitchFamily="34" charset="-127"/>
              </a:rPr>
              <a:t>does it mean ?</a:t>
            </a:r>
            <a:r>
              <a:rPr lang="pt-BR" altLang="ko-KR" sz="2400" dirty="0">
                <a:ea typeface="Gulim" pitchFamily="34" charset="-127"/>
              </a:rPr>
              <a:t> 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3113092"/>
            <a:ext cx="4956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Ahrenius</a:t>
            </a:r>
            <a:r>
              <a:rPr lang="en-US" sz="2200" dirty="0" smtClean="0"/>
              <a:t> plots for the </a:t>
            </a:r>
            <a:r>
              <a:rPr lang="en-US" sz="2200" dirty="0" err="1" smtClean="0"/>
              <a:t>cobductivity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Inclination gives the activation energy </a:t>
            </a:r>
          </a:p>
          <a:p>
            <a:r>
              <a:rPr lang="en-US" sz="2200" dirty="0" smtClean="0"/>
              <a:t>for charge carriers</a:t>
            </a:r>
            <a:endParaRPr lang="en-US" sz="2200" dirty="0"/>
          </a:p>
        </p:txBody>
      </p:sp>
      <p:grpSp>
        <p:nvGrpSpPr>
          <p:cNvPr id="3" name="Groupe 39"/>
          <p:cNvGrpSpPr/>
          <p:nvPr/>
        </p:nvGrpSpPr>
        <p:grpSpPr>
          <a:xfrm>
            <a:off x="4067944" y="2060848"/>
            <a:ext cx="5616624" cy="864096"/>
            <a:chOff x="4139952" y="2060848"/>
            <a:chExt cx="5616624" cy="864096"/>
          </a:xfrm>
        </p:grpSpPr>
        <p:sp>
          <p:nvSpPr>
            <p:cNvPr id="37" name="Rectangle 36"/>
            <p:cNvSpPr/>
            <p:nvPr/>
          </p:nvSpPr>
          <p:spPr>
            <a:xfrm>
              <a:off x="5508104" y="2060848"/>
              <a:ext cx="1872208" cy="86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e 38"/>
            <p:cNvGrpSpPr/>
            <p:nvPr/>
          </p:nvGrpSpPr>
          <p:grpSpPr>
            <a:xfrm>
              <a:off x="4139952" y="2132682"/>
              <a:ext cx="5616624" cy="648246"/>
              <a:chOff x="4139952" y="2204864"/>
              <a:chExt cx="5616624" cy="64824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139952" y="2204864"/>
                <a:ext cx="2808312" cy="648246"/>
                <a:chOff x="125" y="1632"/>
                <a:chExt cx="2755" cy="565"/>
              </a:xfrm>
            </p:grpSpPr>
            <p:sp>
              <p:nvSpPr>
                <p:cNvPr id="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6948264" y="2204864"/>
                <a:ext cx="2808312" cy="648246"/>
                <a:chOff x="125" y="1632"/>
                <a:chExt cx="2755" cy="565"/>
              </a:xfrm>
            </p:grpSpPr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6876256" y="2636912"/>
                <a:ext cx="184503" cy="2076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36788"/>
            <a:ext cx="9144000" cy="4621212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/>
              <a:t>Schematic illustrations for  effects of the </a:t>
            </a:r>
            <a:r>
              <a:rPr lang="en-US" sz="2800" dirty="0" err="1"/>
              <a:t>tetramerization</a:t>
            </a:r>
            <a:endParaRPr lang="en-US" sz="2800" dirty="0"/>
          </a:p>
          <a:p>
            <a:pPr>
              <a:buFontTx/>
              <a:buNone/>
            </a:pPr>
            <a:r>
              <a:rPr lang="en-GB" sz="2800" dirty="0" err="1" smtClean="0"/>
              <a:t>nonequivalence</a:t>
            </a:r>
            <a:r>
              <a:rPr lang="en-GB" sz="2800" dirty="0" smtClean="0"/>
              <a:t> </a:t>
            </a:r>
            <a:r>
              <a:rPr lang="en-GB" sz="2800" dirty="0"/>
              <a:t>of bonds  </a:t>
            </a:r>
            <a:r>
              <a:rPr lang="en-GB" sz="2800" b="1" dirty="0"/>
              <a:t>= </a:t>
            </a:r>
            <a:r>
              <a:rPr lang="en-GB" sz="2800" dirty="0"/>
              <a:t>,</a:t>
            </a:r>
            <a:r>
              <a:rPr lang="en-GB" sz="2800" b="1" dirty="0"/>
              <a:t> --</a:t>
            </a:r>
            <a:r>
              <a:rPr lang="en-GB" sz="2800" dirty="0"/>
              <a:t>   between good sites </a:t>
            </a:r>
            <a:r>
              <a:rPr lang="en-GB" sz="2800" b="1" dirty="0">
                <a:sym typeface="Wingdings 3" pitchFamily="18" charset="2"/>
              </a:rPr>
              <a:t></a:t>
            </a:r>
            <a:r>
              <a:rPr lang="en-GB" sz="2800" dirty="0">
                <a:sym typeface="Wingdings 3" pitchFamily="18" charset="2"/>
              </a:rPr>
              <a:t> </a:t>
            </a:r>
            <a:endParaRPr lang="en-GB" sz="2400" b="1" dirty="0"/>
          </a:p>
          <a:p>
            <a:pPr algn="just">
              <a:buFontTx/>
              <a:buNone/>
            </a:pPr>
            <a:r>
              <a:rPr lang="en-GB" sz="2800" dirty="0"/>
              <a:t>endorses ordering of spin singlets.</a:t>
            </a:r>
          </a:p>
          <a:p>
            <a:pPr algn="just">
              <a:buFontTx/>
              <a:buNone/>
            </a:pPr>
            <a:r>
              <a:rPr lang="en-GB" sz="2800" dirty="0"/>
              <a:t>Also it prohibits translations by one </a:t>
            </a:r>
            <a:r>
              <a:rPr lang="en-GB" sz="2800" b="1" dirty="0">
                <a:sym typeface="Wingdings 3" pitchFamily="18" charset="2"/>
              </a:rPr>
              <a:t>  </a:t>
            </a:r>
            <a:r>
              <a:rPr lang="en-GB" sz="2800" dirty="0"/>
              <a:t> distance </a:t>
            </a:r>
          </a:p>
          <a:p>
            <a:pPr algn="just">
              <a:buFontTx/>
              <a:buNone/>
            </a:pPr>
            <a:r>
              <a:rPr lang="en-GB" sz="2800" dirty="0"/>
              <a:t>which were explored by the </a:t>
            </a:r>
            <a:r>
              <a:rPr lang="en-US" sz="2800" b="1" dirty="0">
                <a:sym typeface="Symbol" pitchFamily="18" charset="2"/>
              </a:rPr>
              <a:t></a:t>
            </a:r>
            <a:r>
              <a:rPr lang="en-US" sz="2800" b="1" dirty="0"/>
              <a:t>=</a:t>
            </a:r>
            <a:r>
              <a:rPr lang="el-GR" sz="2800" b="1" dirty="0"/>
              <a:t>π</a:t>
            </a:r>
            <a:r>
              <a:rPr lang="en-US" sz="2800" dirty="0"/>
              <a:t> soliton.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But its combination with the  defected unpaired spin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(</a:t>
            </a:r>
            <a:r>
              <a:rPr lang="en-US" sz="2800" b="1" dirty="0">
                <a:solidFill>
                  <a:srgbClr val="990000"/>
                </a:solidFill>
                <a:sym typeface="Symbol" pitchFamily="18" charset="2"/>
              </a:rPr>
              <a:t></a:t>
            </a:r>
            <a:r>
              <a:rPr lang="en-US" sz="2800" b="1" dirty="0">
                <a:solidFill>
                  <a:srgbClr val="990000"/>
                </a:solidFill>
              </a:rPr>
              <a:t>θ=π</a:t>
            </a:r>
            <a:r>
              <a:rPr lang="en-US" sz="2800" dirty="0">
                <a:solidFill>
                  <a:srgbClr val="990000"/>
                </a:solidFill>
              </a:rPr>
              <a:t> soliton which shifts the sequence of singlets)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is still allowed as the  </a:t>
            </a:r>
            <a:r>
              <a:rPr lang="en-US" sz="2800" dirty="0" err="1">
                <a:solidFill>
                  <a:srgbClr val="990000"/>
                </a:solidFill>
              </a:rPr>
              <a:t>selfmapping</a:t>
            </a:r>
            <a:r>
              <a:rPr lang="en-US" sz="2800" dirty="0">
                <a:solidFill>
                  <a:srgbClr val="990000"/>
                </a:solidFill>
              </a:rPr>
              <a:t> – </a:t>
            </a:r>
          </a:p>
          <a:p>
            <a:pPr algn="just">
              <a:buFontTx/>
              <a:buNone/>
            </a:pPr>
            <a:r>
              <a:rPr lang="en-US" sz="2800" dirty="0" err="1">
                <a:solidFill>
                  <a:srgbClr val="990000"/>
                </a:solidFill>
              </a:rPr>
              <a:t>connction</a:t>
            </a:r>
            <a:r>
              <a:rPr lang="en-US" sz="2800" dirty="0">
                <a:solidFill>
                  <a:srgbClr val="990000"/>
                </a:solidFill>
              </a:rPr>
              <a:t> of equivalent ground states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620713"/>
            <a:ext cx="65516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05038"/>
            <a:ext cx="7086600" cy="462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>
                <a:solidFill>
                  <a:srgbClr val="CC3300"/>
                </a:solidFill>
                <a:ea typeface="굴림" charset="-127"/>
              </a:rPr>
              <a:t>		 </a:t>
            </a:r>
            <a:r>
              <a:rPr lang="en-US" altLang="ko-KR" sz="2200">
                <a:solidFill>
                  <a:srgbClr val="CC3300"/>
                </a:solidFill>
                <a:ea typeface="굴림" charset="-127"/>
              </a:rPr>
              <a:t>Major effects of the small  V - term :</a:t>
            </a:r>
            <a:r>
              <a:rPr lang="en-US" altLang="ko-KR" sz="2200">
                <a:ea typeface="굴림" charset="-127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Opens spin gap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</a:rPr>
              <a:t>2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chemeClr val="accent2"/>
                </a:solidFill>
                <a:sym typeface="Symbol" pitchFamily="18" charset="2"/>
              </a:rPr>
              <a:t>σ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	triplet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pair</a:t>
            </a: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of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200" b="1">
                <a:solidFill>
                  <a:schemeClr val="accent2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600" b="1">
                <a:solidFill>
                  <a:schemeClr val="accent2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 solitons at </a:t>
            </a:r>
            <a:r>
              <a:rPr lang="en-GB" altLang="ko-KR" sz="26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GB" altLang="ko-KR" sz="2200" i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cnst</a:t>
            </a:r>
            <a:r>
              <a:rPr lang="en-GB" altLang="ko-KR" sz="220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Prohibits 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0066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 solitons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	now bound in pairs by spin strings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Allows for combined spin-charge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	topologically bound solitons: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{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, </a:t>
            </a:r>
            <a:r>
              <a:rPr lang="el-GR" altLang="ko-KR" sz="2200" b="1">
                <a:solidFill>
                  <a:srgbClr val="9933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2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} 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–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leaves the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V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term invariant</a:t>
            </a:r>
            <a:r>
              <a:rPr lang="en-US" altLang="ko-KR" sz="2200">
                <a:ea typeface="굴림" charset="-127"/>
              </a:rPr>
              <a:t/>
            </a:r>
            <a:br>
              <a:rPr lang="en-US" altLang="ko-KR" sz="2200">
                <a:ea typeface="굴림" charset="-127"/>
              </a:rPr>
            </a:br>
            <a:endParaRPr lang="en-US" altLang="ko-KR" sz="2200"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Quantum numbers of the compound particle --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charge </a:t>
            </a:r>
            <a:r>
              <a:rPr lang="en-US" altLang="ko-KR" sz="2200" b="1">
                <a:ea typeface="굴림" charset="-127"/>
              </a:rPr>
              <a:t>e </a:t>
            </a:r>
            <a:r>
              <a:rPr lang="en-US" altLang="ko-KR" sz="2200">
                <a:ea typeface="굴림" charset="-127"/>
              </a:rPr>
              <a:t>, spin </a:t>
            </a:r>
            <a:r>
              <a:rPr lang="en-US" altLang="ko-KR" sz="2200" b="1">
                <a:ea typeface="굴림" charset="-127"/>
              </a:rPr>
              <a:t>½</a:t>
            </a:r>
            <a:r>
              <a:rPr lang="en-US" altLang="ko-KR" sz="2200">
                <a:ea typeface="굴림" charset="-127"/>
              </a:rPr>
              <a:t> but differently localized: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charge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</a:rPr>
              <a:t>e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sharply within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n-US" altLang="ko-KR" sz="2200" b="1" baseline="-25000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r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spin   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</a:rPr>
              <a:t>½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600" b="1">
                <a:solidFill>
                  <a:srgbClr val="CC0000"/>
                </a:solidFill>
                <a:sym typeface="Symbol" pitchFamily="18" charset="2"/>
              </a:rPr>
              <a:t>θ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CC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loosely within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rgbClr val="CC0000"/>
                </a:solidFill>
                <a:sym typeface="Symbol" pitchFamily="18" charset="2"/>
              </a:rPr>
              <a:t>σ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08850" y="2133600"/>
            <a:ext cx="1547813" cy="4505325"/>
            <a:chOff x="2789" y="1570"/>
            <a:chExt cx="1152" cy="2640"/>
          </a:xfrm>
        </p:grpSpPr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3243" y="2387"/>
              <a:ext cx="192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altLang="ko-KR" sz="1600">
                  <a:ea typeface="굴림" charset="-127"/>
                </a:rPr>
                <a:t>c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h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a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r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g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89" y="1570"/>
              <a:ext cx="1152" cy="2640"/>
              <a:chOff x="4468" y="890"/>
              <a:chExt cx="1152" cy="2640"/>
            </a:xfrm>
          </p:grpSpPr>
          <p:sp>
            <p:nvSpPr>
              <p:cNvPr id="13319" name="Oval 6"/>
              <p:cNvSpPr>
                <a:spLocks noChangeArrowheads="1"/>
              </p:cNvSpPr>
              <p:nvPr/>
            </p:nvSpPr>
            <p:spPr bwMode="auto">
              <a:xfrm>
                <a:off x="4468" y="890"/>
                <a:ext cx="1152" cy="2640"/>
              </a:xfrm>
              <a:prstGeom prst="ellipse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altLang="ko-KR" sz="1600">
                  <a:ea typeface="굴림" charset="-127"/>
                </a:endParaRPr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944" y="1010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  <p:sp>
            <p:nvSpPr>
              <p:cNvPr id="13321" name="Text Box 8"/>
              <p:cNvSpPr txBox="1">
                <a:spLocks noChangeArrowheads="1"/>
              </p:cNvSpPr>
              <p:nvPr/>
            </p:nvSpPr>
            <p:spPr bwMode="auto">
              <a:xfrm>
                <a:off x="4944" y="2736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</p:grpSp>
      </p:grp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>
                <a:ea typeface="굴림" charset="-127"/>
              </a:rPr>
              <a:t>Further symmetry lifting of lattice tetramerization or of spin-Peierls order</a:t>
            </a:r>
            <a:br>
              <a:rPr lang="en-US" altLang="ko-KR" sz="2200">
                <a:ea typeface="굴림" charset="-127"/>
              </a:rPr>
            </a:br>
            <a:r>
              <a:rPr lang="en-US" altLang="ko-KR" sz="2200">
                <a:ea typeface="굴림" charset="-127"/>
              </a:rPr>
              <a:t>mixes charge and spin: additional energy </a:t>
            </a:r>
            <a:br>
              <a:rPr lang="en-US" altLang="ko-KR" sz="2200">
                <a:ea typeface="굴림" charset="-127"/>
              </a:rPr>
            </a:b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Vcos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</a:rPr>
              <a:t>(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-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)cos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   </a:t>
            </a:r>
            <a:r>
              <a:rPr lang="en-US" altLang="ko-KR" sz="2200">
                <a:ea typeface="굴림" charset="-127"/>
                <a:sym typeface="Symbol" pitchFamily="18" charset="2"/>
              </a:rPr>
              <a:t>- on top of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 ~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Ucos 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</a:rPr>
              <a:t>(2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-2</a:t>
            </a:r>
            <a:r>
              <a:rPr lang="el-GR" altLang="ko-KR" sz="2200" b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α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)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  <a:t/>
            </a:r>
            <a:b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</a:br>
            <a:r>
              <a:rPr lang="en-GB" altLang="ko-KR" sz="2200" b="1">
                <a:latin typeface="Symbol" pitchFamily="18" charset="2"/>
                <a:ea typeface="굴림" charset="-127"/>
                <a:sym typeface="Symbol" pitchFamily="18" charset="2"/>
              </a:rPr>
              <a:t>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n-US" altLang="ko-KR" sz="2200">
                <a:ea typeface="굴림" charset="-127"/>
              </a:rPr>
              <a:t>and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>
                <a:ea typeface="굴림" charset="-127"/>
                <a:sym typeface="Symbol" pitchFamily="18" charset="2"/>
              </a:rPr>
              <a:t> -- chiral phases counting the charge and  the spin</a:t>
            </a:r>
            <a:r>
              <a:rPr lang="en-US" altLang="ko-KR" sz="2200" i="1">
                <a:ea typeface="굴림" charset="-127"/>
                <a:sym typeface="Symbol" pitchFamily="18" charset="2"/>
              </a:rPr>
              <a:t/>
            </a:r>
            <a:br>
              <a:rPr lang="en-US" altLang="ko-KR" sz="2200" i="1">
                <a:ea typeface="굴림" charset="-127"/>
                <a:sym typeface="Symbol" pitchFamily="18" charset="2"/>
              </a:rPr>
            </a:br>
            <a:r>
              <a:rPr lang="en-US" altLang="ko-KR" sz="2200" i="1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ea typeface="굴림" charset="-127"/>
                <a:sym typeface="Symbol" pitchFamily="18" charset="2"/>
              </a:rPr>
              <a:t></a:t>
            </a:r>
            <a:r>
              <a:rPr lang="en-US" altLang="ko-KR" sz="2200" b="1" i="1"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and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=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smooth charge and spin densities</a:t>
            </a: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br>
              <a:rPr lang="en-US" altLang="ko-KR" sz="2200">
                <a:ea typeface="굴림" charset="-127"/>
                <a:sym typeface="Symbol" pitchFamily="18" charset="2"/>
              </a:rPr>
            </a:b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ea typeface="굴림" charset="-127"/>
                <a:sym typeface="Symbol" pitchFamily="18" charset="2"/>
              </a:rPr>
              <a:t>sign instructs the CDW to make spin singlets over sorter bonds</a:t>
            </a:r>
            <a:endParaRPr lang="fr-FR" altLang="ko-KR" sz="2200">
              <a:ea typeface="굴림" charset="-127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mt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55167"/>
            <a:ext cx="4114800" cy="31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536" y="4767535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dirty="0" err="1" smtClean="0">
                <a:latin typeface="Calibri" pitchFamily="34" charset="0"/>
              </a:rPr>
              <a:t>TMTCF</a:t>
            </a:r>
            <a:r>
              <a:rPr lang="en-US" sz="2400" b="1" dirty="0" smtClean="0">
                <a:latin typeface="Calibri" pitchFamily="34" charset="0"/>
              </a:rPr>
              <a:t>)</a:t>
            </a:r>
            <a:r>
              <a:rPr lang="en-US" sz="2400" b="1" baseline="-25000" dirty="0" smtClean="0">
                <a:latin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</a:rPr>
              <a:t>X   C=</a:t>
            </a:r>
            <a:r>
              <a:rPr lang="en-US" sz="2400" b="1" dirty="0" err="1" smtClean="0">
                <a:latin typeface="Calibri" pitchFamily="34" charset="0"/>
              </a:rPr>
              <a:t>S,Se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; X=PF6</a:t>
            </a:r>
            <a:r>
              <a:rPr lang="en-US" sz="2400" b="1" dirty="0" smtClean="0">
                <a:latin typeface="Calibri" pitchFamily="34" charset="0"/>
              </a:rPr>
              <a:t>,  …. , Br - acceptors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8864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of the first ever organic superconductor 1980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0" y="692696"/>
            <a:ext cx="76683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Limitation </a:t>
            </a:r>
            <a:r>
              <a:rPr lang="en-US" sz="2400" dirty="0" smtClean="0"/>
              <a:t>of </a:t>
            </a:r>
            <a:r>
              <a:rPr lang="en-US" sz="2400" dirty="0"/>
              <a:t>cases of discrete symmetry </a:t>
            </a:r>
            <a:r>
              <a:rPr lang="en-US" sz="2400" dirty="0" smtClean="0"/>
              <a:t>breaking:</a:t>
            </a:r>
            <a:endParaRPr lang="en-US" sz="2400" dirty="0"/>
          </a:p>
          <a:p>
            <a:r>
              <a:rPr lang="en-US" sz="2400" dirty="0" err="1"/>
              <a:t>Solitons</a:t>
            </a:r>
            <a:r>
              <a:rPr lang="en-US" sz="2400" dirty="0"/>
              <a:t> can be created </a:t>
            </a:r>
            <a:r>
              <a:rPr lang="en-US" sz="2400" dirty="0">
                <a:solidFill>
                  <a:srgbClr val="990000"/>
                </a:solidFill>
              </a:rPr>
              <a:t>only in pairs</a:t>
            </a:r>
            <a:r>
              <a:rPr lang="en-US" sz="2400" dirty="0"/>
              <a:t>, even in 1D.</a:t>
            </a:r>
          </a:p>
          <a:p>
            <a:r>
              <a:rPr lang="en-US" sz="2400" dirty="0"/>
              <a:t>In D&gt;1 they are either </a:t>
            </a:r>
            <a:r>
              <a:rPr lang="en-US" sz="2400" dirty="0">
                <a:solidFill>
                  <a:srgbClr val="990000"/>
                </a:solidFill>
              </a:rPr>
              <a:t>permanently confined</a:t>
            </a:r>
            <a:r>
              <a:rPr lang="en-US" sz="2400" dirty="0"/>
              <a:t> in pairs </a:t>
            </a:r>
            <a:br>
              <a:rPr lang="en-US" sz="2400" dirty="0"/>
            </a:br>
            <a:r>
              <a:rPr lang="en-US" sz="2400" dirty="0"/>
              <a:t>or aggregated into macroscopic domain walls.</a:t>
            </a:r>
            <a:endParaRPr lang="fr-FR" sz="2400" dirty="0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0" y="234888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higher continuous degeneracy -</a:t>
            </a:r>
          </a:p>
          <a:p>
            <a:r>
              <a:rPr lang="en-US" sz="2400" dirty="0"/>
              <a:t>superconductors, SDWs, incommensurate CDWs -</a:t>
            </a:r>
            <a:br>
              <a:rPr lang="en-US" sz="2400" dirty="0"/>
            </a:br>
            <a:r>
              <a:rPr lang="en-US" sz="2400" dirty="0"/>
              <a:t>allows for existence and creation of isolated </a:t>
            </a:r>
            <a:r>
              <a:rPr lang="en-US" sz="2400" dirty="0" err="1"/>
              <a:t>solitons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of </a:t>
            </a:r>
            <a:r>
              <a:rPr lang="en-US" sz="2400" dirty="0">
                <a:solidFill>
                  <a:srgbClr val="990000"/>
                </a:solidFill>
              </a:rPr>
              <a:t>direct conversion of a single electron into a single </a:t>
            </a:r>
            <a:r>
              <a:rPr lang="en-US" sz="2400" dirty="0" err="1">
                <a:solidFill>
                  <a:srgbClr val="990000"/>
                </a:solidFill>
              </a:rPr>
              <a:t>soliton</a:t>
            </a:r>
            <a:r>
              <a:rPr lang="en-US" sz="2400" dirty="0"/>
              <a:t>.</a:t>
            </a:r>
            <a:endParaRPr lang="fr-FR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0" y="407707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In 1D, a single electron becomes unstable with respect to its </a:t>
            </a:r>
            <a:r>
              <a:rPr lang="en-US" sz="2400" dirty="0" err="1"/>
              <a:t>selftrapping</a:t>
            </a:r>
            <a:r>
              <a:rPr lang="en-US" sz="2400" dirty="0"/>
              <a:t> - transformation into a </a:t>
            </a:r>
            <a:r>
              <a:rPr lang="en-US" sz="2400" dirty="0" err="1"/>
              <a:t>soliton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In </a:t>
            </a:r>
            <a:r>
              <a:rPr lang="en-US" sz="2400" dirty="0" smtClean="0"/>
              <a:t>D&gt;1, the soliton gives a nucleus of a complex topological with </a:t>
            </a:r>
            <a:r>
              <a:rPr lang="en-US" sz="2400" dirty="0" err="1" smtClean="0"/>
              <a:t>reconfinement</a:t>
            </a:r>
            <a:r>
              <a:rPr lang="en-US" sz="2400" dirty="0" smtClean="0"/>
              <a:t> of the spin and the charge.</a:t>
            </a:r>
            <a:endParaRPr lang="fr-FR" sz="2400" dirty="0">
              <a:solidFill>
                <a:srgbClr val="990000"/>
              </a:solidFill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1195388" y="115888"/>
            <a:ext cx="607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CASES OF CONTINUOUS DEGENERACY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3707904" y="3575446"/>
            <a:ext cx="5616624" cy="3381946"/>
            <a:chOff x="2857488" y="1285289"/>
            <a:chExt cx="5300279" cy="3381970"/>
          </a:xfrm>
        </p:grpSpPr>
        <p:pic>
          <p:nvPicPr>
            <p:cNvPr id="3" name="Image 10" descr="m58_p1.bmp"/>
            <p:cNvPicPr>
              <a:picLocks noChangeAspect="1"/>
            </p:cNvPicPr>
            <p:nvPr/>
          </p:nvPicPr>
          <p:blipFill>
            <a:blip r:embed="rId2" cstate="print"/>
            <a:srcRect t="11458"/>
            <a:stretch>
              <a:fillRect/>
            </a:stretch>
          </p:blipFill>
          <p:spPr bwMode="auto">
            <a:xfrm>
              <a:off x="2857488" y="1428736"/>
              <a:ext cx="3429024" cy="303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11"/>
            <p:cNvSpPr txBox="1">
              <a:spLocks noChangeArrowheads="1"/>
            </p:cNvSpPr>
            <p:nvPr/>
          </p:nvSpPr>
          <p:spPr bwMode="auto">
            <a:xfrm>
              <a:off x="6643702" y="2714620"/>
              <a:ext cx="135097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rot="5400000" flipH="1" flipV="1">
              <a:off x="6072124" y="1857372"/>
              <a:ext cx="928694" cy="7858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037389" y="1285289"/>
              <a:ext cx="1120378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3333CC"/>
                  </a:solidFill>
                </a:rPr>
                <a:t>CDW</a:t>
              </a:r>
              <a:r>
                <a:rPr lang="fr-FR" sz="1800" dirty="0">
                  <a:solidFill>
                    <a:srgbClr val="3333CC"/>
                  </a:solidFill>
                </a:rPr>
                <a:t> </a:t>
              </a:r>
              <a:endParaRPr lang="fr-FR" sz="1800" dirty="0" smtClean="0">
                <a:solidFill>
                  <a:srgbClr val="3333CC"/>
                </a:solidFill>
              </a:endParaRPr>
            </a:p>
            <a:p>
              <a:r>
                <a:rPr lang="fr-FR" sz="2400" dirty="0" err="1" smtClean="0">
                  <a:solidFill>
                    <a:srgbClr val="3333CC"/>
                  </a:solidFill>
                </a:rPr>
                <a:t>wave</a:t>
              </a:r>
              <a:r>
                <a:rPr lang="fr-FR" sz="2400" dirty="0" smtClean="0">
                  <a:solidFill>
                    <a:srgbClr val="3333CC"/>
                  </a:solidFill>
                </a:rPr>
                <a:t> </a:t>
              </a:r>
            </a:p>
            <a:p>
              <a:r>
                <a:rPr lang="fr-FR" sz="2400" dirty="0" smtClean="0">
                  <a:solidFill>
                    <a:srgbClr val="3333CC"/>
                  </a:solidFill>
                </a:rPr>
                <a:t>fronts</a:t>
              </a: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 rot="5400000" flipH="1" flipV="1">
              <a:off x="5981637" y="1714496"/>
              <a:ext cx="947744" cy="7667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Connecteur droit avec flèche 7"/>
            <p:cNvCxnSpPr/>
            <p:nvPr/>
          </p:nvCxnSpPr>
          <p:spPr bwMode="auto">
            <a:xfrm rot="5400000" flipH="1" flipV="1">
              <a:off x="5867340" y="1590670"/>
              <a:ext cx="919169" cy="7762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613193" y="4091191"/>
              <a:ext cx="1218403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3333CC"/>
                  </a:solidFill>
                </a:rPr>
                <a:t>chains</a:t>
              </a:r>
              <a:endParaRPr lang="fr-FR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rot="10800000">
              <a:off x="5643514" y="3857628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rot="10800000">
              <a:off x="5857823" y="3714752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rot="10800000">
              <a:off x="5448254" y="4024317"/>
              <a:ext cx="714365" cy="6429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0760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0" y="908720"/>
            <a:ext cx="356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ARPES gives electrons’ spectral density, hence E(k) with the gap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formed by the CDW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3933056"/>
            <a:ext cx="356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Scanning Tunneling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Microscopy STM shows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the CDW modulation in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atomic displacements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and the electronic density.</a:t>
            </a:r>
          </a:p>
          <a:p>
            <a:r>
              <a:rPr lang="en-US" sz="2200" i="1" dirty="0" err="1" smtClean="0"/>
              <a:t>Brun</a:t>
            </a:r>
            <a:r>
              <a:rPr lang="en-US" sz="2200" i="1" dirty="0" smtClean="0"/>
              <a:t>, Wang, </a:t>
            </a:r>
            <a:r>
              <a:rPr lang="en-US" sz="2200" i="1" dirty="0" err="1" smtClean="0"/>
              <a:t>Monceau</a:t>
            </a:r>
            <a:r>
              <a:rPr lang="en-US" sz="2200" i="1" dirty="0" smtClean="0"/>
              <a:t>, SB</a:t>
            </a:r>
            <a:endParaRPr lang="en-US" sz="2200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67544" y="0"/>
            <a:ext cx="8422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Incommensurate, 3D ordered Charge Density Waves - CDW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Electrons with a weak repulsion can form the spin density wave - </a:t>
            </a:r>
            <a:r>
              <a:rPr lang="en-US" sz="2400" b="1" dirty="0" err="1" smtClean="0"/>
              <a:t>SDW</a:t>
            </a:r>
            <a:r>
              <a:rPr lang="en-US" sz="2400" b="1" dirty="0" smtClean="0"/>
              <a:t> self-consistently, modulating their charge or spin density.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34076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CDW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; 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/>
              <a:t>↓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1328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S</a:t>
            </a:r>
            <a:r>
              <a:rPr lang="en-US" sz="2400" b="1" dirty="0" err="1" smtClean="0"/>
              <a:t>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;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005064"/>
            <a:ext cx="8613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SDW</a:t>
            </a:r>
            <a:r>
              <a:rPr lang="en-US" sz="2000" dirty="0" smtClean="0"/>
              <a:t> is the case of many organic metals and the special  case of </a:t>
            </a:r>
            <a:r>
              <a:rPr lang="en-US" sz="2000" dirty="0" err="1" smtClean="0"/>
              <a:t>cromium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</a:t>
            </a:r>
            <a:r>
              <a:rPr lang="en-US" sz="2000" dirty="0" err="1" smtClean="0"/>
              <a:t>CDW</a:t>
            </a:r>
            <a:r>
              <a:rPr lang="en-US" sz="2000" dirty="0" smtClean="0"/>
              <a:t> and </a:t>
            </a:r>
            <a:r>
              <a:rPr lang="en-US" sz="2000" dirty="0" err="1" smtClean="0"/>
              <a:t>SDW</a:t>
            </a:r>
            <a:r>
              <a:rPr lang="en-US" sz="2000" dirty="0" smtClean="0"/>
              <a:t> are electronic crystals with 2 electrons per unit cell.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At first sight, they are insulators by general principles of band theory, even if the bands are formed by a spontaneous symmetry breaking.     </a:t>
            </a:r>
            <a:br>
              <a:rPr lang="en-US" sz="2000" dirty="0" smtClean="0"/>
            </a:br>
            <a:r>
              <a:rPr lang="en-US" sz="2000" dirty="0" smtClean="0"/>
              <a:t>But this degeneracy brings to life new ingredients: </a:t>
            </a:r>
            <a:br>
              <a:rPr lang="en-US" sz="2000" dirty="0" smtClean="0"/>
            </a:br>
            <a:r>
              <a:rPr lang="en-US" sz="2000" dirty="0" smtClean="0"/>
              <a:t>collective modes and </a:t>
            </a:r>
            <a:r>
              <a:rPr lang="en-US" sz="2000" dirty="0" smtClean="0">
                <a:solidFill>
                  <a:srgbClr val="C00000"/>
                </a:solidFill>
              </a:rPr>
              <a:t>solitons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79928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S-Files\Cdw\Dragan\sombre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124817" cy="22322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1673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Two-component or “complex” order parameter =</a:t>
            </a:r>
          </a:p>
          <a:p>
            <a:r>
              <a:rPr lang="en-US" sz="2400" dirty="0" smtClean="0"/>
              <a:t>vector (</a:t>
            </a:r>
            <a:r>
              <a:rPr lang="en-US" sz="2400" dirty="0" err="1" smtClean="0"/>
              <a:t>u,v</a:t>
            </a:r>
            <a:r>
              <a:rPr lang="en-US" sz="2400" dirty="0" smtClean="0"/>
              <a:t>) of the complex field  </a:t>
            </a:r>
            <a:r>
              <a:rPr lang="el-GR" sz="2400" dirty="0" smtClean="0"/>
              <a:t>Ψ</a:t>
            </a:r>
            <a:r>
              <a:rPr lang="en-US" sz="2400" dirty="0" smtClean="0"/>
              <a:t>=</a:t>
            </a:r>
            <a:r>
              <a:rPr lang="en-US" sz="2400" dirty="0" err="1" smtClean="0"/>
              <a:t>u+iv</a:t>
            </a:r>
            <a:r>
              <a:rPr lang="en-US" sz="2400" dirty="0" smtClean="0"/>
              <a:t>=</a:t>
            </a:r>
            <a:r>
              <a:rPr lang="en-US" sz="2400" dirty="0" err="1" smtClean="0"/>
              <a:t>Aexp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l-GR" sz="2400" dirty="0" smtClean="0"/>
              <a:t>φ</a:t>
            </a:r>
            <a:r>
              <a:rPr lang="en-US" sz="2400" dirty="0" smtClean="0"/>
              <a:t>):</a:t>
            </a:r>
          </a:p>
          <a:p>
            <a:r>
              <a:rPr lang="en-US" sz="2400" dirty="0" smtClean="0"/>
              <a:t>Easy-plane </a:t>
            </a:r>
            <a:r>
              <a:rPr lang="en-US" sz="2400" dirty="0" err="1" smtClean="0"/>
              <a:t>ferromagnets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Bose-condensates, </a:t>
            </a:r>
          </a:p>
          <a:p>
            <a:r>
              <a:rPr lang="en-US" sz="2400" dirty="0" smtClean="0"/>
              <a:t>superconductors, Incommensurate </a:t>
            </a:r>
          </a:p>
          <a:p>
            <a:r>
              <a:rPr lang="en-US" sz="2400" dirty="0" smtClean="0"/>
              <a:t>charge density waves </a:t>
            </a:r>
            <a:r>
              <a:rPr lang="en-US" sz="2400" dirty="0" err="1" smtClean="0"/>
              <a:t>ICDW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52525"/>
            <a:ext cx="3448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57671"/>
            <a:ext cx="5097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ISDW</a:t>
            </a:r>
            <a:r>
              <a:rPr lang="en-US" altLang="ko-KR" sz="2400" dirty="0">
                <a:ea typeface="Gulim" pitchFamily="34" charset="-127"/>
              </a:rPr>
              <a:t> order parameter:</a:t>
            </a:r>
            <a:r>
              <a:rPr lang="fr-FR" altLang="ko-KR" sz="2400" dirty="0">
                <a:ea typeface="Gulim" pitchFamily="34" charset="-127"/>
              </a:rPr>
              <a:t> </a:t>
            </a:r>
            <a:r>
              <a:rPr lang="fr-FR" altLang="ko-KR" sz="2400" dirty="0" smtClean="0">
                <a:ea typeface="Gulim" pitchFamily="34" charset="-127"/>
              </a:rPr>
              <a:t/>
            </a:r>
            <a:br>
              <a:rPr lang="fr-FR" altLang="ko-KR" sz="2400" dirty="0" smtClean="0">
                <a:ea typeface="Gulim" pitchFamily="34" charset="-127"/>
              </a:rPr>
            </a:br>
            <a:r>
              <a:rPr lang="en-US" altLang="ko-KR" sz="2400" dirty="0" err="1" smtClean="0"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aseline="-25000" dirty="0" err="1" smtClean="0">
                <a:ea typeface="Gulim" pitchFamily="34" charset="-127"/>
              </a:rPr>
              <a:t>SDW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~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m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 </a:t>
            </a:r>
            <a:r>
              <a:rPr lang="en-US" altLang="ko-KR" sz="2400" dirty="0" err="1">
                <a:ea typeface="Gulim" pitchFamily="34" charset="-127"/>
                <a:sym typeface="Symbol" pitchFamily="18" charset="2"/>
              </a:rPr>
              <a:t>cos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(</a:t>
            </a:r>
            <a:r>
              <a:rPr lang="en-US" altLang="ko-KR" sz="2400" dirty="0" err="1">
                <a:ea typeface="Gulim" pitchFamily="34" charset="-127"/>
                <a:sym typeface="Symbol" pitchFamily="18" charset="2"/>
              </a:rPr>
              <a:t>Qx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+</a:t>
            </a:r>
            <a:r>
              <a:rPr lang="en-US" altLang="ko-KR" sz="2400" dirty="0">
                <a:ea typeface="Gulim" pitchFamily="34" charset="-127"/>
              </a:rPr>
              <a:t>)</a:t>
            </a:r>
          </a:p>
          <a:p>
            <a:r>
              <a:rPr lang="en-US" altLang="ko-KR" sz="2400" b="1" dirty="0">
                <a:ea typeface="Gulim" pitchFamily="34" charset="-127"/>
              </a:rPr>
              <a:t>m</a:t>
            </a:r>
            <a:r>
              <a:rPr lang="en-US" altLang="ko-KR" sz="2400" dirty="0">
                <a:ea typeface="Gulim" pitchFamily="34" charset="-127"/>
              </a:rPr>
              <a:t> – staggered magnetization vector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37112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 smtClean="0">
                <a:ea typeface="Gulim" pitchFamily="34" charset="-127"/>
              </a:rPr>
              <a:t>ICDW</a:t>
            </a:r>
            <a:r>
              <a:rPr lang="en-US" altLang="ko-KR" sz="2400" dirty="0" smtClean="0">
                <a:ea typeface="Gulim" pitchFamily="34" charset="-127"/>
              </a:rPr>
              <a:t> order parameter:</a:t>
            </a:r>
            <a:r>
              <a:rPr lang="fr-FR" altLang="ko-KR" sz="2400" dirty="0" smtClean="0">
                <a:ea typeface="Gulim" pitchFamily="34" charset="-127"/>
              </a:rPr>
              <a:t> </a:t>
            </a:r>
            <a:br>
              <a:rPr lang="fr-FR" altLang="ko-KR" sz="2400" dirty="0" smtClean="0">
                <a:ea typeface="Gulim" pitchFamily="34" charset="-127"/>
              </a:rPr>
            </a:b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baseline="-25000" dirty="0" err="1" smtClean="0">
                <a:ea typeface="Gulim" pitchFamily="34" charset="-127"/>
                <a:sym typeface="Symbol" pitchFamily="18" charset="2"/>
              </a:rPr>
              <a:t>C</a:t>
            </a:r>
            <a:r>
              <a:rPr lang="en-US" altLang="ko-KR" sz="2400" b="1" baseline="-25000" dirty="0" err="1" smtClean="0">
                <a:ea typeface="Gulim" pitchFamily="34" charset="-127"/>
              </a:rPr>
              <a:t>DW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~</a:t>
            </a: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Acos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(</a:t>
            </a: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Qx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+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</a:p>
          <a:p>
            <a:r>
              <a:rPr lang="en-US" altLang="ko-KR" sz="2400" b="1" dirty="0" smtClean="0">
                <a:ea typeface="Gulim" pitchFamily="34" charset="-127"/>
              </a:rPr>
              <a:t>A </a:t>
            </a:r>
            <a:r>
              <a:rPr lang="en-US" altLang="ko-KR" sz="2400" dirty="0" smtClean="0">
                <a:ea typeface="Gulim" pitchFamily="34" charset="-127"/>
              </a:rPr>
              <a:t>– amplitude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 - the phase</a:t>
            </a:r>
            <a:endParaRPr lang="en-US" altLang="ko-KR" sz="2400" dirty="0"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09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Landau theory of phase transitions with symmetry breakings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2263" y="1747838"/>
          <a:ext cx="8151812" cy="1176337"/>
        </p:xfrm>
        <a:graphic>
          <a:graphicData uri="http://schemas.openxmlformats.org/presentationml/2006/ole">
            <p:oleObj spid="_x0000_s626690" name="Équation" r:id="rId3" imgW="2730240" imgH="39348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224213" y="3862388"/>
          <a:ext cx="5489575" cy="719137"/>
        </p:xfrm>
        <a:graphic>
          <a:graphicData uri="http://schemas.openxmlformats.org/presentationml/2006/ole">
            <p:oleObj spid="_x0000_s626691" name="Équation" r:id="rId4" imgW="2133360" imgH="27936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504" y="306953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Static states – minima of </a:t>
            </a:r>
            <a:endParaRPr lang="en-US" dirty="0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139952" y="3068960"/>
          <a:ext cx="1528762" cy="623887"/>
        </p:xfrm>
        <a:graphic>
          <a:graphicData uri="http://schemas.openxmlformats.org/presentationml/2006/ole">
            <p:oleObj spid="_x0000_s626692" name="Équation" r:id="rId5" imgW="749160" imgH="304560" progId="Equation.3">
              <p:embed/>
            </p:oleObj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0" y="692696"/>
            <a:ext cx="87414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2- component =“complex” order parameter :</a:t>
            </a:r>
          </a:p>
          <a:p>
            <a:r>
              <a:rPr lang="en-US" sz="2200" dirty="0" smtClean="0"/>
              <a:t>Ferroelectrics,  </a:t>
            </a:r>
            <a:r>
              <a:rPr lang="en-US" sz="2200" dirty="0" err="1" smtClean="0"/>
              <a:t>uniaxial</a:t>
            </a:r>
            <a:r>
              <a:rPr lang="en-US" sz="2200" dirty="0" smtClean="0"/>
              <a:t> </a:t>
            </a:r>
            <a:r>
              <a:rPr lang="en-US" sz="2200" dirty="0" err="1" smtClean="0"/>
              <a:t>easi</a:t>
            </a:r>
            <a:r>
              <a:rPr lang="en-US" sz="2200" dirty="0" smtClean="0"/>
              <a:t>-axis ferromagnets, lattice dimerizations.</a:t>
            </a:r>
            <a:endParaRPr lang="en-US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0851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Phase-locking c-term appears only for 3-fold commensurate 1D CDW or for the triangular arrangement of the triple CDW in 2D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Add a single electron or hole near the gap rims, ±</a:t>
            </a:r>
            <a:r>
              <a:rPr lang="el-GR" sz="2200" dirty="0" smtClean="0"/>
              <a:t>Δ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allow for deformations of the gap:  amplitude 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/>
              <a:t>and phase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en-US" sz="2200" dirty="0" smtClean="0">
                <a:sym typeface="Symbol"/>
              </a:rPr>
              <a:t> 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r>
              <a:rPr lang="en-US" sz="2200" dirty="0" smtClean="0"/>
              <a:t>Check for stability:</a:t>
            </a:r>
            <a:endParaRPr lang="en-US" sz="2200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72232" y="3573016"/>
          <a:ext cx="3669457" cy="546671"/>
        </p:xfrm>
        <a:graphic>
          <a:graphicData uri="http://schemas.openxmlformats.org/presentationml/2006/ole">
            <p:oleObj spid="_x0000_s706562" name="Équation" r:id="rId3" imgW="1701720" imgH="2538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4605338" y="3500438"/>
          <a:ext cx="3240087" cy="573087"/>
        </p:xfrm>
        <a:graphic>
          <a:graphicData uri="http://schemas.openxmlformats.org/presentationml/2006/ole">
            <p:oleObj spid="_x0000_s706563" name="Équation" r:id="rId4" imgW="1295280" imgH="2286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3846" y="4149080"/>
          <a:ext cx="5023160" cy="834008"/>
        </p:xfrm>
        <a:graphic>
          <a:graphicData uri="http://schemas.openxmlformats.org/presentationml/2006/ole">
            <p:oleObj spid="_x0000_s706564" name="Équation" r:id="rId5" imgW="2450880" imgH="40608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89265" y="4869160"/>
          <a:ext cx="6326951" cy="1008112"/>
        </p:xfrm>
        <a:graphic>
          <a:graphicData uri="http://schemas.openxmlformats.org/presentationml/2006/ole">
            <p:oleObj spid="_x0000_s706565" name="Équation" r:id="rId6" imgW="2997000" imgH="431640" progId="Equation.3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4962525" y="1628775"/>
          <a:ext cx="3357563" cy="1101725"/>
        </p:xfrm>
        <a:graphic>
          <a:graphicData uri="http://schemas.openxmlformats.org/presentationml/2006/ole">
            <p:oleObj spid="_x0000_s706566" name="Équation" r:id="rId7" imgW="1549080" imgH="50796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346075" y="1916113"/>
          <a:ext cx="3106738" cy="936625"/>
        </p:xfrm>
        <a:graphic>
          <a:graphicData uri="http://schemas.openxmlformats.org/presentationml/2006/ole">
            <p:oleObj spid="_x0000_s706567" name="Équation" r:id="rId8" imgW="1600200" imgH="48240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32841" y="1412776"/>
          <a:ext cx="3675063" cy="522287"/>
        </p:xfrm>
        <a:graphic>
          <a:graphicData uri="http://schemas.openxmlformats.org/presentationml/2006/ole">
            <p:oleObj spid="_x0000_s706568" name="Équation" r:id="rId9" imgW="1701720" imgH="24120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3563888" y="764704"/>
          <a:ext cx="4424363" cy="453231"/>
        </p:xfrm>
        <a:graphic>
          <a:graphicData uri="http://schemas.openxmlformats.org/presentationml/2006/ole">
            <p:oleObj spid="_x0000_s706569" name="Équation" r:id="rId10" imgW="2222280" imgH="253800" progId="Equation.3">
              <p:embed/>
            </p:oleObj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230188" y="2924175"/>
          <a:ext cx="3105150" cy="649288"/>
        </p:xfrm>
        <a:graphic>
          <a:graphicData uri="http://schemas.openxmlformats.org/presentationml/2006/ole">
            <p:oleObj spid="_x0000_s706570" name="Équation" r:id="rId11" imgW="1460160" imgH="304560" progId="Equation.3">
              <p:embed/>
            </p:oleObj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4716016" y="2708920"/>
          <a:ext cx="3071037" cy="785614"/>
        </p:xfrm>
        <a:graphic>
          <a:graphicData uri="http://schemas.openxmlformats.org/presentationml/2006/ole">
            <p:oleObj spid="_x0000_s706571" name="Équation" r:id="rId12" imgW="1638000" imgH="419040" progId="Equation.3">
              <p:embed/>
            </p:oleObj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/>
        </p:nvGraphicFramePr>
        <p:xfrm>
          <a:off x="251520" y="6021288"/>
          <a:ext cx="5120569" cy="576064"/>
        </p:xfrm>
        <a:graphic>
          <a:graphicData uri="http://schemas.openxmlformats.org/presentationml/2006/ole">
            <p:oleObj spid="_x0000_s706572" name="Équation" r:id="rId13" imgW="2031840" imgH="228600" progId="Equation.3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/>
        </p:nvGraphicFramePr>
        <p:xfrm>
          <a:off x="5683624" y="4293096"/>
          <a:ext cx="3307868" cy="504056"/>
        </p:xfrm>
        <a:graphic>
          <a:graphicData uri="http://schemas.openxmlformats.org/presentationml/2006/ole">
            <p:oleObj spid="_x0000_s706573" name="Équation" r:id="rId14" imgW="1333440" imgH="203040" progId="Equation.3">
              <p:embed/>
            </p:oleObj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652120" y="5949280"/>
            <a:ext cx="3048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Charge of trapped electron </a:t>
            </a:r>
            <a:br>
              <a:rPr lang="en-US" sz="2000" dirty="0" smtClean="0"/>
            </a:br>
            <a:r>
              <a:rPr lang="en-US" sz="2000" dirty="0" smtClean="0"/>
              <a:t>is exactly compensated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88224" y="4725144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Topological soliton 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0" y="4437112"/>
            <a:ext cx="9144000" cy="212365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US" sz="2200" i="0" dirty="0" smtClean="0"/>
              <a:t>Sequence </a:t>
            </a:r>
            <a:r>
              <a:rPr lang="en-US" sz="2200" i="0" dirty="0"/>
              <a:t>of </a:t>
            </a:r>
            <a:r>
              <a:rPr lang="en-US" sz="2200" i="0" dirty="0" err="1">
                <a:solidFill>
                  <a:srgbClr val="FF3300"/>
                </a:solidFill>
              </a:rPr>
              <a:t>chordus</a:t>
            </a:r>
            <a:r>
              <a:rPr lang="en-US" sz="2200" i="0" dirty="0">
                <a:solidFill>
                  <a:srgbClr val="FF3300"/>
                </a:solidFill>
              </a:rPr>
              <a:t> solitons</a:t>
            </a:r>
            <a:r>
              <a:rPr lang="en-US" sz="2200" i="0" dirty="0"/>
              <a:t> develops from bare 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=0 </a:t>
            </a:r>
            <a:r>
              <a:rPr lang="en-US" sz="2200" i="0" dirty="0">
                <a:cs typeface="Arial" pitchFamily="34" charset="0"/>
              </a:rPr>
              <a:t>through </a:t>
            </a:r>
            <a:endParaRPr lang="en-US" sz="2200" i="0" dirty="0" smtClean="0">
              <a:cs typeface="Arial" pitchFamily="34" charset="0"/>
            </a:endParaRPr>
          </a:p>
          <a:p>
            <a:pPr marL="342900" indent="-342900">
              <a:buFontTx/>
              <a:buNone/>
            </a:pPr>
            <a:r>
              <a:rPr lang="en-US" sz="2200" dirty="0" smtClean="0">
                <a:cs typeface="Arial" pitchFamily="34" charset="0"/>
              </a:rPr>
              <a:t>the amplitude </a:t>
            </a:r>
            <a:r>
              <a:rPr lang="en-US" sz="2200" dirty="0" err="1" smtClean="0">
                <a:cs typeface="Arial" pitchFamily="34" charset="0"/>
              </a:rPr>
              <a:t>soliton</a:t>
            </a:r>
            <a:r>
              <a:rPr lang="en-US" sz="2200" i="0" dirty="0" smtClean="0">
                <a:cs typeface="Arial" pitchFamily="34" charset="0"/>
              </a:rPr>
              <a:t> at </a:t>
            </a:r>
            <a:r>
              <a:rPr lang="en-US" sz="2200" b="1" i="0" dirty="0">
                <a:cs typeface="Arial" pitchFamily="34" charset="0"/>
              </a:rPr>
              <a:t>2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</a:t>
            </a:r>
            <a:r>
              <a:rPr lang="el-GR" sz="2200" b="1" i="0" dirty="0" smtClean="0">
                <a:cs typeface="Arial" pitchFamily="34" charset="0"/>
              </a:rPr>
              <a:t>π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i="0" dirty="0" smtClean="0">
                <a:cs typeface="Arial" pitchFamily="34" charset="0"/>
              </a:rPr>
              <a:t>to </a:t>
            </a:r>
            <a:r>
              <a:rPr lang="en-US" sz="2200" i="0" dirty="0">
                <a:cs typeface="Arial" pitchFamily="34" charset="0"/>
              </a:rPr>
              <a:t>the full </a:t>
            </a:r>
            <a:r>
              <a:rPr lang="en-US" sz="2200" i="0" dirty="0">
                <a:solidFill>
                  <a:schemeClr val="accent2"/>
                </a:solidFill>
                <a:cs typeface="Arial" pitchFamily="34" charset="0"/>
              </a:rPr>
              <a:t>phase slip</a:t>
            </a:r>
            <a:r>
              <a:rPr lang="en-US" sz="2200" i="0" dirty="0">
                <a:cs typeface="Arial" pitchFamily="34" charset="0"/>
              </a:rPr>
              <a:t> </a:t>
            </a:r>
            <a:r>
              <a:rPr lang="en-US" sz="2200" b="1" i="0" dirty="0"/>
              <a:t>2</a:t>
            </a:r>
            <a:r>
              <a:rPr lang="el-GR" sz="2200" b="1" i="0" dirty="0"/>
              <a:t>θ</a:t>
            </a:r>
            <a:r>
              <a:rPr lang="en-US" sz="2200" b="1" i="0" dirty="0"/>
              <a:t>=2</a:t>
            </a:r>
            <a:r>
              <a:rPr lang="el-GR" sz="2200" b="1" i="0" dirty="0"/>
              <a:t>π</a:t>
            </a:r>
            <a:r>
              <a:rPr lang="en-US" sz="2200" i="0" dirty="0"/>
              <a:t>. </a:t>
            </a:r>
            <a:endParaRPr lang="en-US" sz="2200" i="0" dirty="0" smtClean="0"/>
          </a:p>
          <a:p>
            <a:pPr marL="342900" indent="-342900">
              <a:buFontTx/>
              <a:buNone/>
            </a:pPr>
            <a:r>
              <a:rPr lang="en-US" sz="2200" dirty="0" smtClean="0"/>
              <a:t>Intra-</a:t>
            </a:r>
            <a:r>
              <a:rPr lang="en-US" sz="2200" i="0" dirty="0" smtClean="0"/>
              <a:t>gap split-off state E evolves </a:t>
            </a:r>
            <a:r>
              <a:rPr lang="en-US" sz="2200" i="0" dirty="0"/>
              <a:t>from  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/>
              <a:t> to </a:t>
            </a:r>
            <a:r>
              <a:rPr lang="en-US" sz="2200" b="1" i="0" dirty="0"/>
              <a:t>-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>
                <a:sym typeface="Symbol" pitchFamily="18" charset="2"/>
              </a:rPr>
              <a:t> providing spectral flow </a:t>
            </a:r>
            <a:r>
              <a:rPr lang="en-US" sz="2200" i="0" dirty="0" smtClean="0">
                <a:sym typeface="Symbol" pitchFamily="18" charset="2"/>
              </a:rPr>
              <a:t>across the gap together with the electrons’ conversion.</a:t>
            </a:r>
          </a:p>
          <a:p>
            <a:pPr marL="342900" indent="-342900"/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V</a:t>
            </a:r>
            <a:r>
              <a:rPr lang="en-GB" altLang="ko-KR" sz="2200" baseline="-25000" dirty="0" err="1" smtClean="0">
                <a:ea typeface="Gulim" pitchFamily="34" charset="-127"/>
                <a:sym typeface="Symbol" pitchFamily="18" charset="2"/>
              </a:rPr>
              <a:t>n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(</a:t>
            </a:r>
            <a:r>
              <a:rPr lang="en-GB" altLang="ko-KR" sz="2200" dirty="0" smtClean="0">
                <a:ea typeface="Gulim" pitchFamily="34" charset="-127"/>
              </a:rPr>
              <a:t>) - </a:t>
            </a:r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selftrapping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branches of the total energy </a:t>
            </a:r>
            <a:r>
              <a:rPr lang="en-GB" altLang="ko-KR" sz="2200" dirty="0" smtClean="0">
                <a:ea typeface="Gulim" pitchFamily="34" charset="-127"/>
              </a:rPr>
              <a:t>for </a:t>
            </a:r>
            <a:r>
              <a:rPr lang="en-GB" altLang="ko-KR" sz="2200" dirty="0" err="1" smtClean="0">
                <a:ea typeface="Gulim" pitchFamily="34" charset="-127"/>
              </a:rPr>
              <a:t>chordus</a:t>
            </a:r>
            <a:r>
              <a:rPr lang="en-GB" altLang="ko-KR" sz="2200" dirty="0" smtClean="0">
                <a:ea typeface="Gulim" pitchFamily="34" charset="-127"/>
              </a:rPr>
              <a:t> solitons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GB" altLang="ko-KR" sz="2200" dirty="0" smtClean="0">
                <a:ea typeface="Gulim" pitchFamily="34" charset="-127"/>
              </a:rPr>
              <a:t>with         </a:t>
            </a:r>
          </a:p>
          <a:p>
            <a:pPr marL="342900" indent="-342900"/>
            <a:r>
              <a:rPr lang="en-GB" altLang="ko-KR" sz="2200" dirty="0" smtClean="0">
                <a:ea typeface="Gulim" pitchFamily="34" charset="-127"/>
              </a:rPr>
              <a:t>           the intragap state fillings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  n =1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</a:t>
            </a:r>
            <a:r>
              <a:rPr lang="en-GB" altLang="ko-KR" sz="2200" dirty="0" smtClean="0">
                <a:solidFill>
                  <a:srgbClr val="336600"/>
                </a:solidFill>
                <a:ea typeface="Gulim" pitchFamily="34" charset="-127"/>
                <a:sym typeface="Symbol" pitchFamily="18" charset="2"/>
              </a:rPr>
              <a:t>and n=2.</a:t>
            </a:r>
            <a:endParaRPr lang="en-GB" altLang="ko-KR" sz="2200" dirty="0" smtClean="0">
              <a:ea typeface="Gulim" pitchFamily="34" charset="-127"/>
              <a:sym typeface="Symbol" pitchFamily="18" charset="2"/>
            </a:endParaRPr>
          </a:p>
        </p:txBody>
      </p:sp>
      <p:graphicFrame>
        <p:nvGraphicFramePr>
          <p:cNvPr id="172083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9474" name="Equation" r:id="rId4" imgW="114120" imgH="2156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Precisions from exact solutions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family of chordus solitons</a:t>
            </a:r>
            <a:endParaRPr lang="en-US" sz="2400" i="1" dirty="0">
              <a:solidFill>
                <a:srgbClr val="C00000"/>
              </a:solidFill>
              <a:latin typeface="Calibri"/>
              <a:sym typeface="Wingdings" pitchFamily="2" charset="2"/>
            </a:endParaRPr>
          </a:p>
        </p:txBody>
      </p:sp>
      <p:grpSp>
        <p:nvGrpSpPr>
          <p:cNvPr id="2" name="Groupe 14"/>
          <p:cNvGrpSpPr/>
          <p:nvPr/>
        </p:nvGrpSpPr>
        <p:grpSpPr>
          <a:xfrm>
            <a:off x="323528" y="1628800"/>
            <a:ext cx="2648831" cy="2664470"/>
            <a:chOff x="34925" y="44450"/>
            <a:chExt cx="3097213" cy="3060700"/>
          </a:xfrm>
        </p:grpSpPr>
        <p:grpSp>
          <p:nvGrpSpPr>
            <p:cNvPr id="3" name="Group 323"/>
            <p:cNvGrpSpPr>
              <a:grpSpLocks/>
            </p:cNvGrpSpPr>
            <p:nvPr/>
          </p:nvGrpSpPr>
          <p:grpSpPr bwMode="auto">
            <a:xfrm>
              <a:off x="34925" y="44450"/>
              <a:ext cx="3097213" cy="3060700"/>
              <a:chOff x="22" y="28"/>
              <a:chExt cx="1951" cy="1928"/>
            </a:xfrm>
          </p:grpSpPr>
          <p:sp>
            <p:nvSpPr>
              <p:cNvPr id="20" name="AutoShape 324"/>
              <p:cNvSpPr>
                <a:spLocks noChangeAspect="1" noChangeArrowheads="1" noTextEdit="1"/>
              </p:cNvSpPr>
              <p:nvPr/>
            </p:nvSpPr>
            <p:spPr bwMode="auto">
              <a:xfrm>
                <a:off x="22" y="28"/>
                <a:ext cx="1951" cy="19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25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725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726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328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329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330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331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332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333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334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335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336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337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338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339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340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341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342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343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344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345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346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347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348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349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350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351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352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53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354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355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356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57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358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359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60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361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62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363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64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365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66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67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68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69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370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71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372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373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374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375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376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380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381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384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387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389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393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394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395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396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397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399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423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456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475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476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477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478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479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480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481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482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483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484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485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486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487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488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489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490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491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492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493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494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495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496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497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498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499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500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501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502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503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504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505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506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507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508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509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510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511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512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513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514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515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516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517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518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519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520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521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522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523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26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52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574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575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576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577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578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579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580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58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Line 5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585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586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5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5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590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Line 591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592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59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596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597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598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59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600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61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61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6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6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61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61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618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6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620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621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622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Line 654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656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672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673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6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6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676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677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67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679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6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6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682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6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685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6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69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69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693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7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Line 727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28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29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30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31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32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33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34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35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736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37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38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39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40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41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42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43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44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45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46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47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48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749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50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51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52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53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54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55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756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757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58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59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60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61"/>
              <p:cNvSpPr>
                <a:spLocks noChangeShapeType="1"/>
              </p:cNvSpPr>
              <p:nvPr/>
            </p:nvSpPr>
            <p:spPr bwMode="auto">
              <a:xfrm flipV="1">
                <a:off x="1066" y="104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62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63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764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65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66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767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68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769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770"/>
              <p:cNvSpPr>
                <a:spLocks noChangeShapeType="1"/>
              </p:cNvSpPr>
              <p:nvPr/>
            </p:nvSpPr>
            <p:spPr bwMode="auto">
              <a:xfrm>
                <a:off x="1383" y="400"/>
                <a:ext cx="1" cy="1238"/>
              </a:xfrm>
              <a:prstGeom prst="line">
                <a:avLst/>
              </a:prstGeom>
              <a:noFill/>
              <a:ln w="222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71"/>
              <p:cNvSpPr>
                <a:spLocks noEditPoints="1"/>
              </p:cNvSpPr>
              <p:nvPr/>
            </p:nvSpPr>
            <p:spPr bwMode="auto">
              <a:xfrm>
                <a:off x="839" y="1366"/>
                <a:ext cx="91" cy="136"/>
              </a:xfrm>
              <a:custGeom>
                <a:avLst/>
                <a:gdLst>
                  <a:gd name="T0" fmla="*/ 4478 w 38"/>
                  <a:gd name="T1" fmla="*/ 0 h 73"/>
                  <a:gd name="T2" fmla="*/ 4478 w 38"/>
                  <a:gd name="T3" fmla="*/ 1714 h 73"/>
                  <a:gd name="T4" fmla="*/ 2668 w 38"/>
                  <a:gd name="T5" fmla="*/ 1714 h 73"/>
                  <a:gd name="T6" fmla="*/ 2668 w 38"/>
                  <a:gd name="T7" fmla="*/ 0 h 73"/>
                  <a:gd name="T8" fmla="*/ 4478 w 38"/>
                  <a:gd name="T9" fmla="*/ 0 h 73"/>
                  <a:gd name="T10" fmla="*/ 7167 w 38"/>
                  <a:gd name="T11" fmla="*/ 1408 h 73"/>
                  <a:gd name="T12" fmla="*/ 3614 w 38"/>
                  <a:gd name="T13" fmla="*/ 3044 h 73"/>
                  <a:gd name="T14" fmla="*/ 0 w 38"/>
                  <a:gd name="T15" fmla="*/ 1408 h 73"/>
                  <a:gd name="T16" fmla="*/ 7167 w 38"/>
                  <a:gd name="T17" fmla="*/ 1408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72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325" name="Rectangle 773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326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775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776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777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778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779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780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781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782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783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784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785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786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787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788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789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790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791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792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793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794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795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796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797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798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799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800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801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802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803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804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805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806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807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808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809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810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811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812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813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814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815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816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817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818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819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820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821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822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823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825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835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837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843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860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865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867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869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871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897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906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908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909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911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918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920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922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923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924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925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926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927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928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929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930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931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932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933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934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935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936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937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938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939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940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941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942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943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944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945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946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947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948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949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950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951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952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953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954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955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956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957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958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959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960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961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962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963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964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965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966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967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968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969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970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73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125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977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979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981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983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985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987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989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7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01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05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006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011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015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018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0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0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0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2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1027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032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033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0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037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040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041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0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043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0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045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046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047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04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049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051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053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054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055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057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06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0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06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1069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075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077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078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079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080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081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082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083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087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1088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091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092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1094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097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120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128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129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132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13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1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1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1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13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139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1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1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1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11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1171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11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1174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75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76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77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78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79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80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1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82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83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84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85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86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87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88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89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90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91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92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93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94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95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96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97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98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99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00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01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202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203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204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205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206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207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208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209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210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11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212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213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214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215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16"/>
              <p:cNvSpPr>
                <a:spLocks noEditPoints="1"/>
              </p:cNvSpPr>
              <p:nvPr/>
            </p:nvSpPr>
            <p:spPr bwMode="auto">
              <a:xfrm>
                <a:off x="1338" y="1152"/>
                <a:ext cx="91" cy="169"/>
              </a:xfrm>
              <a:custGeom>
                <a:avLst/>
                <a:gdLst>
                  <a:gd name="T0" fmla="*/ 629 w 57"/>
                  <a:gd name="T1" fmla="*/ 0 h 72"/>
                  <a:gd name="T2" fmla="*/ 629 w 57"/>
                  <a:gd name="T3" fmla="*/ 3971 h 72"/>
                  <a:gd name="T4" fmla="*/ 313 w 57"/>
                  <a:gd name="T5" fmla="*/ 3971 h 72"/>
                  <a:gd name="T6" fmla="*/ 313 w 57"/>
                  <a:gd name="T7" fmla="*/ 0 h 72"/>
                  <a:gd name="T8" fmla="*/ 629 w 57"/>
                  <a:gd name="T9" fmla="*/ 0 h 72"/>
                  <a:gd name="T10" fmla="*/ 940 w 57"/>
                  <a:gd name="T11" fmla="*/ 2486 h 72"/>
                  <a:gd name="T12" fmla="*/ 477 w 57"/>
                  <a:gd name="T13" fmla="*/ 12055 h 72"/>
                  <a:gd name="T14" fmla="*/ 0 w 57"/>
                  <a:gd name="T15" fmla="*/ 2486 h 72"/>
                  <a:gd name="T16" fmla="*/ 940 w 57"/>
                  <a:gd name="T17" fmla="*/ 248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2"/>
                  <a:gd name="T29" fmla="*/ 57 w 57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2">
                    <a:moveTo>
                      <a:pt x="38" y="0"/>
                    </a:moveTo>
                    <a:lnTo>
                      <a:pt x="38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38" y="0"/>
                    </a:lnTo>
                    <a:close/>
                    <a:moveTo>
                      <a:pt x="57" y="15"/>
                    </a:moveTo>
                    <a:lnTo>
                      <a:pt x="29" y="72"/>
                    </a:lnTo>
                    <a:lnTo>
                      <a:pt x="0" y="15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217"/>
              <p:cNvSpPr>
                <a:spLocks noChangeArrowheads="1"/>
              </p:cNvSpPr>
              <p:nvPr/>
            </p:nvSpPr>
            <p:spPr bwMode="auto">
              <a:xfrm>
                <a:off x="1056" y="843"/>
                <a:ext cx="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b="1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q</a:t>
                </a:r>
              </a:p>
            </p:txBody>
          </p:sp>
          <p:sp>
            <p:nvSpPr>
              <p:cNvPr id="114" name="Line 1218"/>
              <p:cNvSpPr>
                <a:spLocks noChangeShapeType="1"/>
              </p:cNvSpPr>
              <p:nvPr/>
            </p:nvSpPr>
            <p:spPr bwMode="auto">
              <a:xfrm>
                <a:off x="877" y="1034"/>
                <a:ext cx="510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219"/>
              <p:cNvSpPr>
                <a:spLocks noChangeArrowheads="1"/>
              </p:cNvSpPr>
              <p:nvPr/>
            </p:nvSpPr>
            <p:spPr bwMode="auto">
              <a:xfrm>
                <a:off x="1278" y="894"/>
                <a:ext cx="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ko-KR" sz="1600">
                    <a:solidFill>
                      <a:srgbClr val="000000"/>
                    </a:solidFill>
                    <a:ea typeface="Gulim" pitchFamily="34" charset="-127"/>
                  </a:rPr>
                  <a:t>E</a:t>
                </a:r>
              </a:p>
            </p:txBody>
          </p:sp>
          <p:sp>
            <p:nvSpPr>
              <p:cNvPr id="116" name="Rectangle 1220"/>
              <p:cNvSpPr>
                <a:spLocks noChangeArrowheads="1"/>
              </p:cNvSpPr>
              <p:nvPr/>
            </p:nvSpPr>
            <p:spPr bwMode="auto">
              <a:xfrm>
                <a:off x="158" y="73"/>
                <a:ext cx="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dirty="0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D</a:t>
                </a:r>
              </a:p>
            </p:txBody>
          </p:sp>
          <p:sp>
            <p:nvSpPr>
              <p:cNvPr id="117" name="Freeform 1221"/>
              <p:cNvSpPr>
                <a:spLocks noEditPoints="1"/>
              </p:cNvSpPr>
              <p:nvPr/>
            </p:nvSpPr>
            <p:spPr bwMode="auto">
              <a:xfrm>
                <a:off x="1519" y="550"/>
                <a:ext cx="91" cy="91"/>
              </a:xfrm>
              <a:custGeom>
                <a:avLst/>
                <a:gdLst>
                  <a:gd name="T0" fmla="*/ 2664 w 43"/>
                  <a:gd name="T1" fmla="*/ 237 h 75"/>
                  <a:gd name="T2" fmla="*/ 882 w 43"/>
                  <a:gd name="T3" fmla="*/ 110 h 75"/>
                  <a:gd name="T4" fmla="*/ 2087 w 43"/>
                  <a:gd name="T5" fmla="*/ 91 h 75"/>
                  <a:gd name="T6" fmla="*/ 3864 w 43"/>
                  <a:gd name="T7" fmla="*/ 221 h 75"/>
                  <a:gd name="T8" fmla="*/ 2664 w 43"/>
                  <a:gd name="T9" fmla="*/ 237 h 75"/>
                  <a:gd name="T10" fmla="*/ 0 w 43"/>
                  <a:gd name="T11" fmla="*/ 152 h 75"/>
                  <a:gd name="T12" fmla="*/ 0 w 43"/>
                  <a:gd name="T13" fmla="*/ 0 h 75"/>
                  <a:gd name="T14" fmla="*/ 3526 w 43"/>
                  <a:gd name="T15" fmla="*/ 90 h 75"/>
                  <a:gd name="T16" fmla="*/ 0 w 43"/>
                  <a:gd name="T17" fmla="*/ 152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75"/>
                  <a:gd name="T29" fmla="*/ 43 w 43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75">
                    <a:moveTo>
                      <a:pt x="30" y="75"/>
                    </a:moveTo>
                    <a:lnTo>
                      <a:pt x="10" y="35"/>
                    </a:lnTo>
                    <a:lnTo>
                      <a:pt x="23" y="29"/>
                    </a:lnTo>
                    <a:lnTo>
                      <a:pt x="43" y="69"/>
                    </a:lnTo>
                    <a:lnTo>
                      <a:pt x="30" y="75"/>
                    </a:lnTo>
                    <a:close/>
                    <a:moveTo>
                      <a:pt x="0" y="48"/>
                    </a:moveTo>
                    <a:lnTo>
                      <a:pt x="0" y="0"/>
                    </a:lnTo>
                    <a:lnTo>
                      <a:pt x="39" y="2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22"/>
              <p:cNvSpPr>
                <a:spLocks noEditPoints="1"/>
              </p:cNvSpPr>
              <p:nvPr/>
            </p:nvSpPr>
            <p:spPr bwMode="auto">
              <a:xfrm>
                <a:off x="1565" y="1290"/>
                <a:ext cx="89" cy="122"/>
              </a:xfrm>
              <a:custGeom>
                <a:avLst/>
                <a:gdLst>
                  <a:gd name="T0" fmla="*/ 0 w 44"/>
                  <a:gd name="T1" fmla="*/ 1183 h 76"/>
                  <a:gd name="T2" fmla="*/ 1424 w 44"/>
                  <a:gd name="T3" fmla="*/ 498 h 76"/>
                  <a:gd name="T4" fmla="*/ 2340 w 44"/>
                  <a:gd name="T5" fmla="*/ 616 h 76"/>
                  <a:gd name="T6" fmla="*/ 884 w 44"/>
                  <a:gd name="T7" fmla="*/ 1303 h 76"/>
                  <a:gd name="T8" fmla="*/ 0 w 44"/>
                  <a:gd name="T9" fmla="*/ 1183 h 76"/>
                  <a:gd name="T10" fmla="*/ 332 w 44"/>
                  <a:gd name="T11" fmla="*/ 498 h 76"/>
                  <a:gd name="T12" fmla="*/ 3012 w 44"/>
                  <a:gd name="T13" fmla="*/ 0 h 76"/>
                  <a:gd name="T14" fmla="*/ 2945 w 44"/>
                  <a:gd name="T15" fmla="*/ 843 h 76"/>
                  <a:gd name="T16" fmla="*/ 332 w 44"/>
                  <a:gd name="T17" fmla="*/ 498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76"/>
                  <a:gd name="T29" fmla="*/ 44 w 44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76">
                    <a:moveTo>
                      <a:pt x="0" y="69"/>
                    </a:moveTo>
                    <a:lnTo>
                      <a:pt x="21" y="29"/>
                    </a:lnTo>
                    <a:lnTo>
                      <a:pt x="34" y="36"/>
                    </a:lnTo>
                    <a:lnTo>
                      <a:pt x="13" y="76"/>
                    </a:lnTo>
                    <a:lnTo>
                      <a:pt x="0" y="69"/>
                    </a:lnTo>
                    <a:close/>
                    <a:moveTo>
                      <a:pt x="5" y="29"/>
                    </a:moveTo>
                    <a:lnTo>
                      <a:pt x="44" y="0"/>
                    </a:lnTo>
                    <a:lnTo>
                      <a:pt x="43" y="49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23"/>
              <p:cNvSpPr>
                <a:spLocks noEditPoints="1"/>
              </p:cNvSpPr>
              <p:nvPr/>
            </p:nvSpPr>
            <p:spPr bwMode="auto">
              <a:xfrm>
                <a:off x="839" y="550"/>
                <a:ext cx="83" cy="120"/>
              </a:xfrm>
              <a:custGeom>
                <a:avLst/>
                <a:gdLst>
                  <a:gd name="T0" fmla="*/ 2595 w 38"/>
                  <a:gd name="T1" fmla="*/ 0 h 73"/>
                  <a:gd name="T2" fmla="*/ 2595 w 38"/>
                  <a:gd name="T3" fmla="*/ 805 h 73"/>
                  <a:gd name="T4" fmla="*/ 1551 w 38"/>
                  <a:gd name="T5" fmla="*/ 805 h 73"/>
                  <a:gd name="T6" fmla="*/ 1551 w 38"/>
                  <a:gd name="T7" fmla="*/ 0 h 73"/>
                  <a:gd name="T8" fmla="*/ 2595 w 38"/>
                  <a:gd name="T9" fmla="*/ 0 h 73"/>
                  <a:gd name="T10" fmla="*/ 4117 w 38"/>
                  <a:gd name="T11" fmla="*/ 671 h 73"/>
                  <a:gd name="T12" fmla="*/ 2095 w 38"/>
                  <a:gd name="T13" fmla="*/ 1440 h 73"/>
                  <a:gd name="T14" fmla="*/ 0 w 38"/>
                  <a:gd name="T15" fmla="*/ 671 h 73"/>
                  <a:gd name="T16" fmla="*/ 4117 w 38"/>
                  <a:gd name="T17" fmla="*/ 67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24"/>
              <p:cNvSpPr>
                <a:spLocks noEditPoints="1"/>
              </p:cNvSpPr>
              <p:nvPr/>
            </p:nvSpPr>
            <p:spPr bwMode="auto">
              <a:xfrm>
                <a:off x="1073" y="208"/>
                <a:ext cx="156" cy="77"/>
              </a:xfrm>
              <a:custGeom>
                <a:avLst/>
                <a:gdLst>
                  <a:gd name="T0" fmla="*/ 835 w 111"/>
                  <a:gd name="T1" fmla="*/ 904 h 47"/>
                  <a:gd name="T2" fmla="*/ 228 w 111"/>
                  <a:gd name="T3" fmla="*/ 387 h 47"/>
                  <a:gd name="T4" fmla="*/ 247 w 111"/>
                  <a:gd name="T5" fmla="*/ 211 h 47"/>
                  <a:gd name="T6" fmla="*/ 856 w 111"/>
                  <a:gd name="T7" fmla="*/ 736 h 47"/>
                  <a:gd name="T8" fmla="*/ 835 w 111"/>
                  <a:gd name="T9" fmla="*/ 904 h 47"/>
                  <a:gd name="T10" fmla="*/ 240 w 111"/>
                  <a:gd name="T11" fmla="*/ 698 h 47"/>
                  <a:gd name="T12" fmla="*/ 0 w 111"/>
                  <a:gd name="T13" fmla="*/ 92 h 47"/>
                  <a:gd name="T14" fmla="*/ 327 w 111"/>
                  <a:gd name="T15" fmla="*/ 0 h 47"/>
                  <a:gd name="T16" fmla="*/ 240 w 111"/>
                  <a:gd name="T17" fmla="*/ 698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47"/>
                  <a:gd name="T29" fmla="*/ 111 w 111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47">
                    <a:moveTo>
                      <a:pt x="108" y="47"/>
                    </a:moveTo>
                    <a:lnTo>
                      <a:pt x="29" y="20"/>
                    </a:lnTo>
                    <a:lnTo>
                      <a:pt x="32" y="11"/>
                    </a:lnTo>
                    <a:lnTo>
                      <a:pt x="111" y="38"/>
                    </a:lnTo>
                    <a:lnTo>
                      <a:pt x="108" y="47"/>
                    </a:lnTo>
                    <a:close/>
                    <a:moveTo>
                      <a:pt x="31" y="36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25"/>
              <p:cNvSpPr>
                <a:spLocks noEditPoints="1"/>
              </p:cNvSpPr>
              <p:nvPr/>
            </p:nvSpPr>
            <p:spPr bwMode="auto">
              <a:xfrm>
                <a:off x="1111" y="1757"/>
                <a:ext cx="136" cy="63"/>
              </a:xfrm>
              <a:custGeom>
                <a:avLst/>
                <a:gdLst>
                  <a:gd name="T0" fmla="*/ 0 w 74"/>
                  <a:gd name="T1" fmla="*/ 435 h 41"/>
                  <a:gd name="T2" fmla="*/ 1702 w 74"/>
                  <a:gd name="T3" fmla="*/ 128 h 41"/>
                  <a:gd name="T4" fmla="*/ 1851 w 74"/>
                  <a:gd name="T5" fmla="*/ 250 h 41"/>
                  <a:gd name="T6" fmla="*/ 149 w 74"/>
                  <a:gd name="T7" fmla="*/ 541 h 41"/>
                  <a:gd name="T8" fmla="*/ 0 w 74"/>
                  <a:gd name="T9" fmla="*/ 435 h 41"/>
                  <a:gd name="T10" fmla="*/ 1198 w 74"/>
                  <a:gd name="T11" fmla="*/ 0 h 41"/>
                  <a:gd name="T12" fmla="*/ 2850 w 74"/>
                  <a:gd name="T13" fmla="*/ 0 h 41"/>
                  <a:gd name="T14" fmla="*/ 1882 w 74"/>
                  <a:gd name="T15" fmla="*/ 466 h 41"/>
                  <a:gd name="T16" fmla="*/ 1198 w 7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1"/>
                  <a:gd name="T29" fmla="*/ 74 w 7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1">
                    <a:moveTo>
                      <a:pt x="0" y="33"/>
                    </a:moveTo>
                    <a:lnTo>
                      <a:pt x="44" y="10"/>
                    </a:lnTo>
                    <a:lnTo>
                      <a:pt x="48" y="19"/>
                    </a:lnTo>
                    <a:lnTo>
                      <a:pt x="4" y="41"/>
                    </a:lnTo>
                    <a:lnTo>
                      <a:pt x="0" y="33"/>
                    </a:lnTo>
                    <a:close/>
                    <a:moveTo>
                      <a:pt x="31" y="0"/>
                    </a:moveTo>
                    <a:lnTo>
                      <a:pt x="74" y="0"/>
                    </a:lnTo>
                    <a:lnTo>
                      <a:pt x="49" y="3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226"/>
              <p:cNvSpPr>
                <a:spLocks noChangeShapeType="1"/>
              </p:cNvSpPr>
              <p:nvPr/>
            </p:nvSpPr>
            <p:spPr bwMode="auto">
              <a:xfrm>
                <a:off x="70" y="927"/>
                <a:ext cx="0" cy="126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227"/>
              <p:cNvSpPr>
                <a:spLocks noChangeShapeType="1"/>
              </p:cNvSpPr>
              <p:nvPr/>
            </p:nvSpPr>
            <p:spPr bwMode="auto">
              <a:xfrm flipH="1" flipV="1">
                <a:off x="63" y="1077"/>
                <a:ext cx="28" cy="134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1228"/>
              <p:cNvSpPr txBox="1">
                <a:spLocks noChangeArrowheads="1"/>
              </p:cNvSpPr>
              <p:nvPr/>
            </p:nvSpPr>
            <p:spPr bwMode="auto">
              <a:xfrm>
                <a:off x="68" y="872"/>
                <a:ext cx="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ea typeface="Gulim" pitchFamily="34" charset="-127"/>
                  </a:rPr>
                  <a:t>2</a:t>
                </a:r>
                <a:r>
                  <a:rPr lang="el-GR" altLang="ko-KR" sz="1600" dirty="0"/>
                  <a:t>π</a:t>
                </a:r>
                <a:endParaRPr lang="en-US" altLang="ko-KR" sz="1600" dirty="0">
                  <a:ea typeface="Gulim" pitchFamily="34" charset="-127"/>
                </a:endParaRPr>
              </a:p>
              <a:p>
                <a:r>
                  <a:rPr lang="en-US" altLang="ko-KR" sz="1200" dirty="0">
                    <a:ea typeface="Gulim" pitchFamily="34" charset="-127"/>
                  </a:rPr>
                  <a:t>SOLITON</a:t>
                </a:r>
                <a:endParaRPr lang="el-GR" altLang="ko-KR" sz="1200" dirty="0"/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2586038" y="1585913"/>
              <a:ext cx="128587" cy="1285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967536" y="1628800"/>
            <a:ext cx="3995936" cy="2447876"/>
            <a:chOff x="0" y="2143"/>
            <a:chExt cx="3041" cy="2177"/>
          </a:xfrm>
        </p:grpSpPr>
        <p:sp>
          <p:nvSpPr>
            <p:cNvPr id="9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2143"/>
              <a:ext cx="2960" cy="21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" y="2227"/>
              <a:ext cx="2550" cy="2093"/>
              <a:chOff x="-23" y="2213"/>
              <a:chExt cx="2067" cy="1938"/>
            </a:xfrm>
          </p:grpSpPr>
          <p:sp>
            <p:nvSpPr>
              <p:cNvPr id="1041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81" y="2271"/>
                <a:ext cx="1" cy="175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Aspect="1" noChangeShapeType="1"/>
              </p:cNvSpPr>
              <p:nvPr/>
            </p:nvSpPr>
            <p:spPr bwMode="auto">
              <a:xfrm>
                <a:off x="81" y="3440"/>
                <a:ext cx="196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58" y="227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-23" y="2213"/>
                <a:ext cx="36" cy="13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1600" dirty="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2</a:t>
                </a:r>
                <a:endParaRPr lang="en-US" altLang="ko-KR" sz="1600" dirty="0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58" y="2856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58" y="3440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58" y="402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-13" y="4013"/>
                <a:ext cx="23" cy="13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50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-</a:t>
                </a:r>
                <a:endParaRPr lang="en-US" altLang="ko-KR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9" name="Line 15"/>
              <p:cNvSpPr>
                <a:spLocks noChangeAspect="1" noChangeShapeType="1"/>
              </p:cNvSpPr>
              <p:nvPr/>
            </p:nvSpPr>
            <p:spPr bwMode="auto">
              <a:xfrm>
                <a:off x="2025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Aspect="1" noChangeShapeType="1"/>
              </p:cNvSpPr>
              <p:nvPr/>
            </p:nvSpPr>
            <p:spPr bwMode="auto">
              <a:xfrm>
                <a:off x="2006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Aspect="1" noChangeShapeType="1"/>
              </p:cNvSpPr>
              <p:nvPr/>
            </p:nvSpPr>
            <p:spPr bwMode="auto">
              <a:xfrm>
                <a:off x="1987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Aspect="1" noChangeShapeType="1"/>
              </p:cNvSpPr>
              <p:nvPr/>
            </p:nvSpPr>
            <p:spPr bwMode="auto">
              <a:xfrm>
                <a:off x="1963" y="344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Aspect="1" noChangeShapeType="1"/>
              </p:cNvSpPr>
              <p:nvPr/>
            </p:nvSpPr>
            <p:spPr bwMode="auto">
              <a:xfrm>
                <a:off x="1945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Aspect="1" noChangeShapeType="1"/>
              </p:cNvSpPr>
              <p:nvPr/>
            </p:nvSpPr>
            <p:spPr bwMode="auto">
              <a:xfrm>
                <a:off x="1925" y="3440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Aspect="1" noChangeShapeType="1"/>
              </p:cNvSpPr>
              <p:nvPr/>
            </p:nvSpPr>
            <p:spPr bwMode="auto">
              <a:xfrm>
                <a:off x="1907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Aspect="1" noChangeShapeType="1"/>
              </p:cNvSpPr>
              <p:nvPr/>
            </p:nvSpPr>
            <p:spPr bwMode="auto">
              <a:xfrm>
                <a:off x="1888" y="343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Aspect="1" noChangeShapeType="1"/>
              </p:cNvSpPr>
              <p:nvPr/>
            </p:nvSpPr>
            <p:spPr bwMode="auto">
              <a:xfrm>
                <a:off x="1864" y="3436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Aspect="1" noChangeShapeType="1"/>
              </p:cNvSpPr>
              <p:nvPr/>
            </p:nvSpPr>
            <p:spPr bwMode="auto">
              <a:xfrm>
                <a:off x="1845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Aspect="1" noChangeShapeType="1"/>
              </p:cNvSpPr>
              <p:nvPr/>
            </p:nvSpPr>
            <p:spPr bwMode="auto">
              <a:xfrm>
                <a:off x="1826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Aspect="1" noChangeShapeType="1"/>
              </p:cNvSpPr>
              <p:nvPr/>
            </p:nvSpPr>
            <p:spPr bwMode="auto">
              <a:xfrm>
                <a:off x="1807" y="343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Aspect="1" noChangeShapeType="1"/>
              </p:cNvSpPr>
              <p:nvPr/>
            </p:nvSpPr>
            <p:spPr bwMode="auto">
              <a:xfrm>
                <a:off x="1784" y="3432"/>
                <a:ext cx="23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Aspect="1" noChangeShapeType="1"/>
              </p:cNvSpPr>
              <p:nvPr/>
            </p:nvSpPr>
            <p:spPr bwMode="auto">
              <a:xfrm>
                <a:off x="1765" y="342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Aspect="1" noChangeShapeType="1"/>
              </p:cNvSpPr>
              <p:nvPr/>
            </p:nvSpPr>
            <p:spPr bwMode="auto">
              <a:xfrm>
                <a:off x="1746" y="3428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Aspect="1" noChangeShapeType="1"/>
              </p:cNvSpPr>
              <p:nvPr/>
            </p:nvSpPr>
            <p:spPr bwMode="auto">
              <a:xfrm>
                <a:off x="1727" y="342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Aspect="1" noChangeShapeType="1"/>
              </p:cNvSpPr>
              <p:nvPr/>
            </p:nvSpPr>
            <p:spPr bwMode="auto">
              <a:xfrm>
                <a:off x="1708" y="342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Aspect="1" noChangeShapeType="1"/>
              </p:cNvSpPr>
              <p:nvPr/>
            </p:nvSpPr>
            <p:spPr bwMode="auto">
              <a:xfrm>
                <a:off x="1689" y="341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Aspect="1" noChangeShapeType="1"/>
              </p:cNvSpPr>
              <p:nvPr/>
            </p:nvSpPr>
            <p:spPr bwMode="auto">
              <a:xfrm>
                <a:off x="1665" y="341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Aspect="1" noChangeShapeType="1"/>
              </p:cNvSpPr>
              <p:nvPr/>
            </p:nvSpPr>
            <p:spPr bwMode="auto">
              <a:xfrm>
                <a:off x="1647" y="340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Aspect="1" noChangeShapeType="1"/>
              </p:cNvSpPr>
              <p:nvPr/>
            </p:nvSpPr>
            <p:spPr bwMode="auto">
              <a:xfrm>
                <a:off x="1627" y="340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Aspect="1" noChangeShapeType="1"/>
              </p:cNvSpPr>
              <p:nvPr/>
            </p:nvSpPr>
            <p:spPr bwMode="auto">
              <a:xfrm>
                <a:off x="1609" y="3400"/>
                <a:ext cx="18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Aspect="1" noChangeShapeType="1"/>
              </p:cNvSpPr>
              <p:nvPr/>
            </p:nvSpPr>
            <p:spPr bwMode="auto">
              <a:xfrm>
                <a:off x="1589" y="3395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Aspect="1" noChangeShapeType="1"/>
              </p:cNvSpPr>
              <p:nvPr/>
            </p:nvSpPr>
            <p:spPr bwMode="auto">
              <a:xfrm>
                <a:off x="1571" y="3387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Aspect="1" noChangeShapeType="1"/>
              </p:cNvSpPr>
              <p:nvPr/>
            </p:nvSpPr>
            <p:spPr bwMode="auto">
              <a:xfrm>
                <a:off x="1547" y="3383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Aspect="1" noChangeShapeType="1"/>
              </p:cNvSpPr>
              <p:nvPr/>
            </p:nvSpPr>
            <p:spPr bwMode="auto">
              <a:xfrm>
                <a:off x="1528" y="337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Aspect="1" noChangeShapeType="1"/>
              </p:cNvSpPr>
              <p:nvPr/>
            </p:nvSpPr>
            <p:spPr bwMode="auto">
              <a:xfrm>
                <a:off x="1509" y="336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Aspect="1" noChangeShapeType="1"/>
              </p:cNvSpPr>
              <p:nvPr/>
            </p:nvSpPr>
            <p:spPr bwMode="auto">
              <a:xfrm>
                <a:off x="1491" y="3358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Aspect="1" noChangeShapeType="1"/>
              </p:cNvSpPr>
              <p:nvPr/>
            </p:nvSpPr>
            <p:spPr bwMode="auto">
              <a:xfrm>
                <a:off x="1467" y="3350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Aspect="1" noChangeShapeType="1"/>
              </p:cNvSpPr>
              <p:nvPr/>
            </p:nvSpPr>
            <p:spPr bwMode="auto">
              <a:xfrm>
                <a:off x="1448" y="334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Aspect="1" noChangeShapeType="1"/>
              </p:cNvSpPr>
              <p:nvPr/>
            </p:nvSpPr>
            <p:spPr bwMode="auto">
              <a:xfrm>
                <a:off x="1429" y="3333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Aspect="1" noChangeShapeType="1"/>
              </p:cNvSpPr>
              <p:nvPr/>
            </p:nvSpPr>
            <p:spPr bwMode="auto">
              <a:xfrm>
                <a:off x="1410" y="3321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Aspect="1" noChangeShapeType="1"/>
              </p:cNvSpPr>
              <p:nvPr/>
            </p:nvSpPr>
            <p:spPr bwMode="auto">
              <a:xfrm>
                <a:off x="1391" y="33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Aspect="1" noChangeShapeType="1"/>
              </p:cNvSpPr>
              <p:nvPr/>
            </p:nvSpPr>
            <p:spPr bwMode="auto">
              <a:xfrm>
                <a:off x="1372" y="3300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Aspect="1" noChangeShapeType="1"/>
              </p:cNvSpPr>
              <p:nvPr/>
            </p:nvSpPr>
            <p:spPr bwMode="auto">
              <a:xfrm>
                <a:off x="1349" y="3288"/>
                <a:ext cx="23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Aspect="1" noChangeShapeType="1"/>
              </p:cNvSpPr>
              <p:nvPr/>
            </p:nvSpPr>
            <p:spPr bwMode="auto">
              <a:xfrm>
                <a:off x="1329" y="3276"/>
                <a:ext cx="20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Aspect="1" noChangeShapeType="1"/>
              </p:cNvSpPr>
              <p:nvPr/>
            </p:nvSpPr>
            <p:spPr bwMode="auto">
              <a:xfrm>
                <a:off x="1311" y="3264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Aspect="1" noChangeShapeType="1"/>
              </p:cNvSpPr>
              <p:nvPr/>
            </p:nvSpPr>
            <p:spPr bwMode="auto">
              <a:xfrm>
                <a:off x="1292" y="3251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Aspect="1" noChangeShapeType="1"/>
              </p:cNvSpPr>
              <p:nvPr/>
            </p:nvSpPr>
            <p:spPr bwMode="auto">
              <a:xfrm>
                <a:off x="1273" y="3239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Aspect="1" noChangeShapeType="1"/>
              </p:cNvSpPr>
              <p:nvPr/>
            </p:nvSpPr>
            <p:spPr bwMode="auto">
              <a:xfrm>
                <a:off x="1254" y="322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Aspect="1" noChangeShapeType="1"/>
              </p:cNvSpPr>
              <p:nvPr/>
            </p:nvSpPr>
            <p:spPr bwMode="auto">
              <a:xfrm>
                <a:off x="1231" y="3210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Aspect="1" noChangeShapeType="1"/>
              </p:cNvSpPr>
              <p:nvPr/>
            </p:nvSpPr>
            <p:spPr bwMode="auto">
              <a:xfrm>
                <a:off x="1211" y="3193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Aspect="1" noChangeShapeType="1"/>
              </p:cNvSpPr>
              <p:nvPr/>
            </p:nvSpPr>
            <p:spPr bwMode="auto">
              <a:xfrm>
                <a:off x="1193" y="3181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Aspect="1" noChangeShapeType="1"/>
              </p:cNvSpPr>
              <p:nvPr/>
            </p:nvSpPr>
            <p:spPr bwMode="auto">
              <a:xfrm>
                <a:off x="1173" y="3164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Aspect="1" noChangeShapeType="1"/>
              </p:cNvSpPr>
              <p:nvPr/>
            </p:nvSpPr>
            <p:spPr bwMode="auto">
              <a:xfrm>
                <a:off x="1150" y="3148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Aspect="1" noChangeShapeType="1"/>
              </p:cNvSpPr>
              <p:nvPr/>
            </p:nvSpPr>
            <p:spPr bwMode="auto">
              <a:xfrm>
                <a:off x="1131" y="3131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Aspect="1" noChangeShapeType="1"/>
              </p:cNvSpPr>
              <p:nvPr/>
            </p:nvSpPr>
            <p:spPr bwMode="auto">
              <a:xfrm>
                <a:off x="1112" y="3115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Aspect="1" noChangeShapeType="1"/>
              </p:cNvSpPr>
              <p:nvPr/>
            </p:nvSpPr>
            <p:spPr bwMode="auto">
              <a:xfrm>
                <a:off x="1093" y="309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Aspect="1" noChangeShapeType="1"/>
              </p:cNvSpPr>
              <p:nvPr/>
            </p:nvSpPr>
            <p:spPr bwMode="auto">
              <a:xfrm>
                <a:off x="1074" y="3078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Aspect="1" noChangeShapeType="1"/>
              </p:cNvSpPr>
              <p:nvPr/>
            </p:nvSpPr>
            <p:spPr bwMode="auto">
              <a:xfrm>
                <a:off x="1056" y="3057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Aspect="1" noChangeShapeType="1"/>
              </p:cNvSpPr>
              <p:nvPr/>
            </p:nvSpPr>
            <p:spPr bwMode="auto">
              <a:xfrm>
                <a:off x="1032" y="3041"/>
                <a:ext cx="24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Aspect="1" noChangeShapeType="1"/>
              </p:cNvSpPr>
              <p:nvPr/>
            </p:nvSpPr>
            <p:spPr bwMode="auto">
              <a:xfrm>
                <a:off x="1013" y="3021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Aspect="1" noChangeShapeType="1"/>
              </p:cNvSpPr>
              <p:nvPr/>
            </p:nvSpPr>
            <p:spPr bwMode="auto">
              <a:xfrm>
                <a:off x="994" y="3000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Aspect="1" noChangeShapeType="1"/>
              </p:cNvSpPr>
              <p:nvPr/>
            </p:nvSpPr>
            <p:spPr bwMode="auto">
              <a:xfrm>
                <a:off x="975" y="2983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Aspect="1" noChangeShapeType="1"/>
              </p:cNvSpPr>
              <p:nvPr/>
            </p:nvSpPr>
            <p:spPr bwMode="auto">
              <a:xfrm>
                <a:off x="956" y="296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Aspect="1" noChangeShapeType="1"/>
              </p:cNvSpPr>
              <p:nvPr/>
            </p:nvSpPr>
            <p:spPr bwMode="auto">
              <a:xfrm>
                <a:off x="933" y="2942"/>
                <a:ext cx="23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Aspect="1" noChangeShapeType="1"/>
              </p:cNvSpPr>
              <p:nvPr/>
            </p:nvSpPr>
            <p:spPr bwMode="auto">
              <a:xfrm>
                <a:off x="913" y="2921"/>
                <a:ext cx="20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Aspect="1" noChangeShapeType="1"/>
              </p:cNvSpPr>
              <p:nvPr/>
            </p:nvSpPr>
            <p:spPr bwMode="auto">
              <a:xfrm>
                <a:off x="895" y="2901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Aspect="1" noChangeShapeType="1"/>
              </p:cNvSpPr>
              <p:nvPr/>
            </p:nvSpPr>
            <p:spPr bwMode="auto">
              <a:xfrm>
                <a:off x="875" y="2881"/>
                <a:ext cx="20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Aspect="1" noChangeShapeType="1"/>
              </p:cNvSpPr>
              <p:nvPr/>
            </p:nvSpPr>
            <p:spPr bwMode="auto">
              <a:xfrm>
                <a:off x="857" y="2856"/>
                <a:ext cx="18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Aspect="1" noChangeShapeType="1"/>
              </p:cNvSpPr>
              <p:nvPr/>
            </p:nvSpPr>
            <p:spPr bwMode="auto">
              <a:xfrm>
                <a:off x="833" y="283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Aspect="1" noChangeShapeType="1"/>
              </p:cNvSpPr>
              <p:nvPr/>
            </p:nvSpPr>
            <p:spPr bwMode="auto">
              <a:xfrm>
                <a:off x="814" y="2814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Aspect="1" noChangeShapeType="1"/>
              </p:cNvSpPr>
              <p:nvPr/>
            </p:nvSpPr>
            <p:spPr bwMode="auto">
              <a:xfrm>
                <a:off x="795" y="279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Aspect="1" noChangeShapeType="1"/>
              </p:cNvSpPr>
              <p:nvPr/>
            </p:nvSpPr>
            <p:spPr bwMode="auto">
              <a:xfrm>
                <a:off x="776" y="277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Aspect="1" noChangeShapeType="1"/>
              </p:cNvSpPr>
              <p:nvPr/>
            </p:nvSpPr>
            <p:spPr bwMode="auto">
              <a:xfrm>
                <a:off x="757" y="275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Aspect="1" noChangeShapeType="1"/>
              </p:cNvSpPr>
              <p:nvPr/>
            </p:nvSpPr>
            <p:spPr bwMode="auto">
              <a:xfrm>
                <a:off x="734" y="2728"/>
                <a:ext cx="23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Aspect="1" noChangeShapeType="1"/>
              </p:cNvSpPr>
              <p:nvPr/>
            </p:nvSpPr>
            <p:spPr bwMode="auto">
              <a:xfrm>
                <a:off x="715" y="2707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Aspect="1" noChangeShapeType="1"/>
              </p:cNvSpPr>
              <p:nvPr/>
            </p:nvSpPr>
            <p:spPr bwMode="auto">
              <a:xfrm>
                <a:off x="696" y="268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Aspect="1" noChangeShapeType="1"/>
              </p:cNvSpPr>
              <p:nvPr/>
            </p:nvSpPr>
            <p:spPr bwMode="auto">
              <a:xfrm>
                <a:off x="677" y="266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Aspect="1" noChangeShapeType="1"/>
              </p:cNvSpPr>
              <p:nvPr/>
            </p:nvSpPr>
            <p:spPr bwMode="auto">
              <a:xfrm>
                <a:off x="658" y="2645"/>
                <a:ext cx="19" cy="2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Aspect="1" noChangeShapeType="1"/>
              </p:cNvSpPr>
              <p:nvPr/>
            </p:nvSpPr>
            <p:spPr bwMode="auto">
              <a:xfrm>
                <a:off x="639" y="262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Aspect="1" noChangeShapeType="1"/>
              </p:cNvSpPr>
              <p:nvPr/>
            </p:nvSpPr>
            <p:spPr bwMode="auto">
              <a:xfrm>
                <a:off x="615" y="2605"/>
                <a:ext cx="24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Aspect="1" noChangeShapeType="1"/>
              </p:cNvSpPr>
              <p:nvPr/>
            </p:nvSpPr>
            <p:spPr bwMode="auto">
              <a:xfrm>
                <a:off x="597" y="2584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Aspect="1" noChangeShapeType="1"/>
              </p:cNvSpPr>
              <p:nvPr/>
            </p:nvSpPr>
            <p:spPr bwMode="auto">
              <a:xfrm>
                <a:off x="578" y="256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Aspect="1" noChangeShapeType="1"/>
              </p:cNvSpPr>
              <p:nvPr/>
            </p:nvSpPr>
            <p:spPr bwMode="auto">
              <a:xfrm>
                <a:off x="559" y="254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Aspect="1" noChangeShapeType="1"/>
              </p:cNvSpPr>
              <p:nvPr/>
            </p:nvSpPr>
            <p:spPr bwMode="auto">
              <a:xfrm>
                <a:off x="540" y="2526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Aspect="1" noChangeShapeType="1"/>
              </p:cNvSpPr>
              <p:nvPr/>
            </p:nvSpPr>
            <p:spPr bwMode="auto">
              <a:xfrm>
                <a:off x="516" y="250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Aspect="1" noChangeShapeType="1"/>
              </p:cNvSpPr>
              <p:nvPr/>
            </p:nvSpPr>
            <p:spPr bwMode="auto">
              <a:xfrm>
                <a:off x="497" y="2489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Aspect="1" noChangeShapeType="1"/>
              </p:cNvSpPr>
              <p:nvPr/>
            </p:nvSpPr>
            <p:spPr bwMode="auto">
              <a:xfrm>
                <a:off x="479" y="2469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Aspect="1" noChangeShapeType="1"/>
              </p:cNvSpPr>
              <p:nvPr/>
            </p:nvSpPr>
            <p:spPr bwMode="auto">
              <a:xfrm>
                <a:off x="459" y="2452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Aspect="1" noChangeShapeType="1"/>
              </p:cNvSpPr>
              <p:nvPr/>
            </p:nvSpPr>
            <p:spPr bwMode="auto">
              <a:xfrm>
                <a:off x="441" y="2436"/>
                <a:ext cx="18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Aspect="1" noChangeShapeType="1"/>
              </p:cNvSpPr>
              <p:nvPr/>
            </p:nvSpPr>
            <p:spPr bwMode="auto">
              <a:xfrm>
                <a:off x="417" y="2419"/>
                <a:ext cx="24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Aspect="1" noChangeShapeType="1"/>
              </p:cNvSpPr>
              <p:nvPr/>
            </p:nvSpPr>
            <p:spPr bwMode="auto">
              <a:xfrm>
                <a:off x="398" y="240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Aspect="1" noChangeShapeType="1"/>
              </p:cNvSpPr>
              <p:nvPr/>
            </p:nvSpPr>
            <p:spPr bwMode="auto">
              <a:xfrm>
                <a:off x="379" y="2391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Aspect="1" noChangeShapeType="1"/>
              </p:cNvSpPr>
              <p:nvPr/>
            </p:nvSpPr>
            <p:spPr bwMode="auto">
              <a:xfrm>
                <a:off x="360" y="2374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Aspect="1" noChangeShapeType="1"/>
              </p:cNvSpPr>
              <p:nvPr/>
            </p:nvSpPr>
            <p:spPr bwMode="auto">
              <a:xfrm>
                <a:off x="341" y="2362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Aspect="1" noChangeShapeType="1"/>
              </p:cNvSpPr>
              <p:nvPr/>
            </p:nvSpPr>
            <p:spPr bwMode="auto">
              <a:xfrm>
                <a:off x="318" y="2349"/>
                <a:ext cx="23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02"/>
              <p:cNvSpPr>
                <a:spLocks noChangeAspect="1" noChangeShapeType="1"/>
              </p:cNvSpPr>
              <p:nvPr/>
            </p:nvSpPr>
            <p:spPr bwMode="auto">
              <a:xfrm>
                <a:off x="299" y="233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03"/>
              <p:cNvSpPr>
                <a:spLocks noChangeAspect="1" noChangeShapeType="1"/>
              </p:cNvSpPr>
              <p:nvPr/>
            </p:nvSpPr>
            <p:spPr bwMode="auto">
              <a:xfrm>
                <a:off x="280" y="232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04"/>
              <p:cNvSpPr>
                <a:spLocks noChangeAspect="1" noChangeShapeType="1"/>
              </p:cNvSpPr>
              <p:nvPr/>
            </p:nvSpPr>
            <p:spPr bwMode="auto">
              <a:xfrm>
                <a:off x="261" y="231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05"/>
              <p:cNvSpPr>
                <a:spLocks noChangeAspect="1" noChangeShapeType="1"/>
              </p:cNvSpPr>
              <p:nvPr/>
            </p:nvSpPr>
            <p:spPr bwMode="auto">
              <a:xfrm>
                <a:off x="242" y="23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06"/>
              <p:cNvSpPr>
                <a:spLocks noChangeAspect="1" noChangeShapeType="1"/>
              </p:cNvSpPr>
              <p:nvPr/>
            </p:nvSpPr>
            <p:spPr bwMode="auto">
              <a:xfrm>
                <a:off x="223" y="2300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07"/>
              <p:cNvSpPr>
                <a:spLocks noChangeAspect="1" noChangeShapeType="1"/>
              </p:cNvSpPr>
              <p:nvPr/>
            </p:nvSpPr>
            <p:spPr bwMode="auto">
              <a:xfrm>
                <a:off x="199" y="2296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08"/>
              <p:cNvSpPr>
                <a:spLocks noChangeAspect="1" noChangeShapeType="1"/>
              </p:cNvSpPr>
              <p:nvPr/>
            </p:nvSpPr>
            <p:spPr bwMode="auto">
              <a:xfrm>
                <a:off x="181" y="2287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09"/>
              <p:cNvSpPr>
                <a:spLocks noChangeAspect="1" noChangeShapeType="1"/>
              </p:cNvSpPr>
              <p:nvPr/>
            </p:nvSpPr>
            <p:spPr bwMode="auto">
              <a:xfrm>
                <a:off x="161" y="2284"/>
                <a:ext cx="20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10"/>
              <p:cNvSpPr>
                <a:spLocks noChangeAspect="1" noChangeShapeType="1"/>
              </p:cNvSpPr>
              <p:nvPr/>
            </p:nvSpPr>
            <p:spPr bwMode="auto">
              <a:xfrm>
                <a:off x="143" y="2279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11"/>
              <p:cNvSpPr>
                <a:spLocks noChangeAspect="1" noChangeShapeType="1"/>
              </p:cNvSpPr>
              <p:nvPr/>
            </p:nvSpPr>
            <p:spPr bwMode="auto">
              <a:xfrm>
                <a:off x="124" y="227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112"/>
              <p:cNvSpPr>
                <a:spLocks noChangeAspect="1" noChangeShapeType="1"/>
              </p:cNvSpPr>
              <p:nvPr/>
            </p:nvSpPr>
            <p:spPr bwMode="auto">
              <a:xfrm>
                <a:off x="100" y="2275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13"/>
              <p:cNvSpPr>
                <a:spLocks noChangeAspect="1" noChangeShapeType="1"/>
              </p:cNvSpPr>
              <p:nvPr/>
            </p:nvSpPr>
            <p:spPr bwMode="auto">
              <a:xfrm>
                <a:off x="81" y="227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14"/>
              <p:cNvSpPr>
                <a:spLocks noChangeAspect="1" noChangeShapeType="1"/>
              </p:cNvSpPr>
              <p:nvPr/>
            </p:nvSpPr>
            <p:spPr bwMode="auto">
              <a:xfrm>
                <a:off x="2025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15"/>
              <p:cNvSpPr>
                <a:spLocks noChangeAspect="1" noChangeShapeType="1"/>
              </p:cNvSpPr>
              <p:nvPr/>
            </p:nvSpPr>
            <p:spPr bwMode="auto">
              <a:xfrm>
                <a:off x="2006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987" y="285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117"/>
              <p:cNvSpPr>
                <a:spLocks noChangeAspect="1" noChangeShapeType="1"/>
              </p:cNvSpPr>
              <p:nvPr/>
            </p:nvSpPr>
            <p:spPr bwMode="auto">
              <a:xfrm>
                <a:off x="1963" y="2860"/>
                <a:ext cx="24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1945" y="2860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925" y="2864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20"/>
              <p:cNvSpPr>
                <a:spLocks noChangeAspect="1" noChangeShapeType="1"/>
              </p:cNvSpPr>
              <p:nvPr/>
            </p:nvSpPr>
            <p:spPr bwMode="auto">
              <a:xfrm>
                <a:off x="1907" y="2868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888" y="286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1864" y="287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845" y="287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826" y="2881"/>
                <a:ext cx="19" cy="7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807" y="2888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1784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1765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1746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1727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70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689" y="2921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665" y="2926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647" y="2934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627" y="2942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609" y="2946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589" y="2955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571" y="2959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1547" y="2967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52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1509" y="2979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1491" y="2988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1467" y="2992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144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429" y="3004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410" y="301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391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372" y="302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349" y="3029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1329" y="303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311" y="3037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1292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273" y="304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1254" y="304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231" y="305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55"/>
              <p:cNvSpPr>
                <a:spLocks noChangeAspect="1" noChangeShapeType="1"/>
              </p:cNvSpPr>
              <p:nvPr/>
            </p:nvSpPr>
            <p:spPr bwMode="auto">
              <a:xfrm>
                <a:off x="1211" y="3057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1193" y="305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57"/>
              <p:cNvSpPr>
                <a:spLocks noChangeAspect="1" noChangeShapeType="1"/>
              </p:cNvSpPr>
              <p:nvPr/>
            </p:nvSpPr>
            <p:spPr bwMode="auto">
              <a:xfrm>
                <a:off x="1173" y="3062"/>
                <a:ext cx="20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150" y="3062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159"/>
              <p:cNvSpPr>
                <a:spLocks noChangeAspect="1" noChangeShapeType="1"/>
              </p:cNvSpPr>
              <p:nvPr/>
            </p:nvSpPr>
            <p:spPr bwMode="auto">
              <a:xfrm>
                <a:off x="1131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160"/>
              <p:cNvSpPr>
                <a:spLocks noChangeAspect="1" noChangeShapeType="1"/>
              </p:cNvSpPr>
              <p:nvPr/>
            </p:nvSpPr>
            <p:spPr bwMode="auto">
              <a:xfrm>
                <a:off x="1112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09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162"/>
              <p:cNvSpPr>
                <a:spLocks noChangeAspect="1" noChangeShapeType="1"/>
              </p:cNvSpPr>
              <p:nvPr/>
            </p:nvSpPr>
            <p:spPr bwMode="auto">
              <a:xfrm>
                <a:off x="1074" y="307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163"/>
              <p:cNvSpPr>
                <a:spLocks noChangeAspect="1" noChangeShapeType="1"/>
              </p:cNvSpPr>
              <p:nvPr/>
            </p:nvSpPr>
            <p:spPr bwMode="auto">
              <a:xfrm>
                <a:off x="1056" y="307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164"/>
              <p:cNvSpPr>
                <a:spLocks noChangeAspect="1" noChangeShapeType="1"/>
              </p:cNvSpPr>
              <p:nvPr/>
            </p:nvSpPr>
            <p:spPr bwMode="auto">
              <a:xfrm>
                <a:off x="1032" y="307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165"/>
              <p:cNvSpPr>
                <a:spLocks noChangeAspect="1" noChangeShapeType="1"/>
              </p:cNvSpPr>
              <p:nvPr/>
            </p:nvSpPr>
            <p:spPr bwMode="auto">
              <a:xfrm>
                <a:off x="101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166"/>
              <p:cNvSpPr>
                <a:spLocks noChangeAspect="1" noChangeShapeType="1"/>
              </p:cNvSpPr>
              <p:nvPr/>
            </p:nvSpPr>
            <p:spPr bwMode="auto">
              <a:xfrm>
                <a:off x="994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167"/>
              <p:cNvSpPr>
                <a:spLocks noChangeAspect="1" noChangeShapeType="1"/>
              </p:cNvSpPr>
              <p:nvPr/>
            </p:nvSpPr>
            <p:spPr bwMode="auto">
              <a:xfrm>
                <a:off x="975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168"/>
              <p:cNvSpPr>
                <a:spLocks noChangeAspect="1" noChangeShapeType="1"/>
              </p:cNvSpPr>
              <p:nvPr/>
            </p:nvSpPr>
            <p:spPr bwMode="auto">
              <a:xfrm>
                <a:off x="956" y="306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169"/>
              <p:cNvSpPr>
                <a:spLocks noChangeAspect="1" noChangeShapeType="1"/>
              </p:cNvSpPr>
              <p:nvPr/>
            </p:nvSpPr>
            <p:spPr bwMode="auto">
              <a:xfrm>
                <a:off x="933" y="3062"/>
                <a:ext cx="23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170"/>
              <p:cNvSpPr>
                <a:spLocks noChangeAspect="1" noChangeShapeType="1"/>
              </p:cNvSpPr>
              <p:nvPr/>
            </p:nvSpPr>
            <p:spPr bwMode="auto">
              <a:xfrm>
                <a:off x="913" y="3057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171"/>
              <p:cNvSpPr>
                <a:spLocks noChangeAspect="1" noChangeShapeType="1"/>
              </p:cNvSpPr>
              <p:nvPr/>
            </p:nvSpPr>
            <p:spPr bwMode="auto">
              <a:xfrm>
                <a:off x="895" y="3057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172"/>
              <p:cNvSpPr>
                <a:spLocks noChangeAspect="1" noChangeShapeType="1"/>
              </p:cNvSpPr>
              <p:nvPr/>
            </p:nvSpPr>
            <p:spPr bwMode="auto">
              <a:xfrm>
                <a:off x="875" y="305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173"/>
              <p:cNvSpPr>
                <a:spLocks noChangeAspect="1" noChangeShapeType="1"/>
              </p:cNvSpPr>
              <p:nvPr/>
            </p:nvSpPr>
            <p:spPr bwMode="auto">
              <a:xfrm>
                <a:off x="857" y="3049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174"/>
              <p:cNvSpPr>
                <a:spLocks noChangeAspect="1" noChangeShapeType="1"/>
              </p:cNvSpPr>
              <p:nvPr/>
            </p:nvSpPr>
            <p:spPr bwMode="auto">
              <a:xfrm>
                <a:off x="833" y="304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175"/>
              <p:cNvSpPr>
                <a:spLocks noChangeAspect="1" noChangeShapeType="1"/>
              </p:cNvSpPr>
              <p:nvPr/>
            </p:nvSpPr>
            <p:spPr bwMode="auto">
              <a:xfrm>
                <a:off x="814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176"/>
              <p:cNvSpPr>
                <a:spLocks noChangeAspect="1" noChangeShapeType="1"/>
              </p:cNvSpPr>
              <p:nvPr/>
            </p:nvSpPr>
            <p:spPr bwMode="auto">
              <a:xfrm>
                <a:off x="795" y="303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177"/>
              <p:cNvSpPr>
                <a:spLocks noChangeAspect="1" noChangeShapeType="1"/>
              </p:cNvSpPr>
              <p:nvPr/>
            </p:nvSpPr>
            <p:spPr bwMode="auto">
              <a:xfrm>
                <a:off x="776" y="3033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178"/>
              <p:cNvSpPr>
                <a:spLocks noChangeAspect="1" noChangeShapeType="1"/>
              </p:cNvSpPr>
              <p:nvPr/>
            </p:nvSpPr>
            <p:spPr bwMode="auto">
              <a:xfrm>
                <a:off x="757" y="3024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179"/>
              <p:cNvSpPr>
                <a:spLocks noChangeAspect="1" noChangeShapeType="1"/>
              </p:cNvSpPr>
              <p:nvPr/>
            </p:nvSpPr>
            <p:spPr bwMode="auto">
              <a:xfrm>
                <a:off x="734" y="3021"/>
                <a:ext cx="23" cy="3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180"/>
              <p:cNvSpPr>
                <a:spLocks noChangeAspect="1" noChangeShapeType="1"/>
              </p:cNvSpPr>
              <p:nvPr/>
            </p:nvSpPr>
            <p:spPr bwMode="auto">
              <a:xfrm>
                <a:off x="715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181"/>
              <p:cNvSpPr>
                <a:spLocks noChangeAspect="1" noChangeShapeType="1"/>
              </p:cNvSpPr>
              <p:nvPr/>
            </p:nvSpPr>
            <p:spPr bwMode="auto">
              <a:xfrm>
                <a:off x="696" y="30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182"/>
              <p:cNvSpPr>
                <a:spLocks noChangeAspect="1" noChangeShapeType="1"/>
              </p:cNvSpPr>
              <p:nvPr/>
            </p:nvSpPr>
            <p:spPr bwMode="auto">
              <a:xfrm>
                <a:off x="677" y="300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183"/>
              <p:cNvSpPr>
                <a:spLocks noChangeAspect="1" noChangeShapeType="1"/>
              </p:cNvSpPr>
              <p:nvPr/>
            </p:nvSpPr>
            <p:spPr bwMode="auto">
              <a:xfrm>
                <a:off x="65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84"/>
              <p:cNvSpPr>
                <a:spLocks noChangeAspect="1" noChangeShapeType="1"/>
              </p:cNvSpPr>
              <p:nvPr/>
            </p:nvSpPr>
            <p:spPr bwMode="auto">
              <a:xfrm>
                <a:off x="639" y="299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85"/>
              <p:cNvSpPr>
                <a:spLocks noChangeAspect="1" noChangeShapeType="1"/>
              </p:cNvSpPr>
              <p:nvPr/>
            </p:nvSpPr>
            <p:spPr bwMode="auto">
              <a:xfrm>
                <a:off x="615" y="2988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86"/>
              <p:cNvSpPr>
                <a:spLocks noChangeAspect="1" noChangeShapeType="1"/>
              </p:cNvSpPr>
              <p:nvPr/>
            </p:nvSpPr>
            <p:spPr bwMode="auto">
              <a:xfrm>
                <a:off x="597" y="2979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87"/>
              <p:cNvSpPr>
                <a:spLocks noChangeAspect="1" noChangeShapeType="1"/>
              </p:cNvSpPr>
              <p:nvPr/>
            </p:nvSpPr>
            <p:spPr bwMode="auto">
              <a:xfrm>
                <a:off x="57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188"/>
              <p:cNvSpPr>
                <a:spLocks noChangeAspect="1" noChangeShapeType="1"/>
              </p:cNvSpPr>
              <p:nvPr/>
            </p:nvSpPr>
            <p:spPr bwMode="auto">
              <a:xfrm>
                <a:off x="559" y="296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189"/>
              <p:cNvSpPr>
                <a:spLocks noChangeAspect="1" noChangeShapeType="1"/>
              </p:cNvSpPr>
              <p:nvPr/>
            </p:nvSpPr>
            <p:spPr bwMode="auto">
              <a:xfrm>
                <a:off x="540" y="295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190"/>
              <p:cNvSpPr>
                <a:spLocks noChangeAspect="1" noChangeShapeType="1"/>
              </p:cNvSpPr>
              <p:nvPr/>
            </p:nvSpPr>
            <p:spPr bwMode="auto">
              <a:xfrm>
                <a:off x="516" y="295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191"/>
              <p:cNvSpPr>
                <a:spLocks noChangeAspect="1" noChangeShapeType="1"/>
              </p:cNvSpPr>
              <p:nvPr/>
            </p:nvSpPr>
            <p:spPr bwMode="auto">
              <a:xfrm>
                <a:off x="497" y="294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192"/>
              <p:cNvSpPr>
                <a:spLocks noChangeAspect="1" noChangeShapeType="1"/>
              </p:cNvSpPr>
              <p:nvPr/>
            </p:nvSpPr>
            <p:spPr bwMode="auto">
              <a:xfrm>
                <a:off x="479" y="2942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193"/>
              <p:cNvSpPr>
                <a:spLocks noChangeAspect="1" noChangeShapeType="1"/>
              </p:cNvSpPr>
              <p:nvPr/>
            </p:nvSpPr>
            <p:spPr bwMode="auto">
              <a:xfrm>
                <a:off x="459" y="2934"/>
                <a:ext cx="20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194"/>
              <p:cNvSpPr>
                <a:spLocks noChangeAspect="1" noChangeShapeType="1"/>
              </p:cNvSpPr>
              <p:nvPr/>
            </p:nvSpPr>
            <p:spPr bwMode="auto">
              <a:xfrm>
                <a:off x="441" y="2926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195"/>
              <p:cNvSpPr>
                <a:spLocks noChangeAspect="1" noChangeShapeType="1"/>
              </p:cNvSpPr>
              <p:nvPr/>
            </p:nvSpPr>
            <p:spPr bwMode="auto">
              <a:xfrm>
                <a:off x="417" y="2921"/>
                <a:ext cx="24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196"/>
              <p:cNvSpPr>
                <a:spLocks noChangeAspect="1" noChangeShapeType="1"/>
              </p:cNvSpPr>
              <p:nvPr/>
            </p:nvSpPr>
            <p:spPr bwMode="auto">
              <a:xfrm>
                <a:off x="39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197"/>
              <p:cNvSpPr>
                <a:spLocks noChangeAspect="1" noChangeShapeType="1"/>
              </p:cNvSpPr>
              <p:nvPr/>
            </p:nvSpPr>
            <p:spPr bwMode="auto">
              <a:xfrm>
                <a:off x="379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198"/>
              <p:cNvSpPr>
                <a:spLocks noChangeAspect="1" noChangeShapeType="1"/>
              </p:cNvSpPr>
              <p:nvPr/>
            </p:nvSpPr>
            <p:spPr bwMode="auto">
              <a:xfrm>
                <a:off x="360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199"/>
              <p:cNvSpPr>
                <a:spLocks noChangeAspect="1" noChangeShapeType="1"/>
              </p:cNvSpPr>
              <p:nvPr/>
            </p:nvSpPr>
            <p:spPr bwMode="auto">
              <a:xfrm>
                <a:off x="341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200"/>
              <p:cNvSpPr>
                <a:spLocks noChangeAspect="1" noChangeShapeType="1"/>
              </p:cNvSpPr>
              <p:nvPr/>
            </p:nvSpPr>
            <p:spPr bwMode="auto">
              <a:xfrm>
                <a:off x="318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201"/>
              <p:cNvSpPr>
                <a:spLocks noChangeAspect="1" noChangeShapeType="1"/>
              </p:cNvSpPr>
              <p:nvPr/>
            </p:nvSpPr>
            <p:spPr bwMode="auto">
              <a:xfrm>
                <a:off x="299" y="288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202"/>
              <p:cNvSpPr>
                <a:spLocks noChangeAspect="1" noChangeShapeType="1"/>
              </p:cNvSpPr>
              <p:nvPr/>
            </p:nvSpPr>
            <p:spPr bwMode="auto">
              <a:xfrm>
                <a:off x="280" y="288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8" name="Line 203"/>
            <p:cNvSpPr>
              <a:spLocks noChangeAspect="1" noChangeShapeType="1"/>
            </p:cNvSpPr>
            <p:nvPr/>
          </p:nvSpPr>
          <p:spPr bwMode="auto">
            <a:xfrm>
              <a:off x="557" y="2943"/>
              <a:ext cx="24" cy="6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Line 204"/>
            <p:cNvSpPr>
              <a:spLocks noChangeAspect="1" noChangeShapeType="1"/>
            </p:cNvSpPr>
            <p:nvPr/>
          </p:nvSpPr>
          <p:spPr bwMode="auto">
            <a:xfrm>
              <a:off x="534" y="2939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Line 205"/>
            <p:cNvSpPr>
              <a:spLocks noChangeAspect="1" noChangeShapeType="1"/>
            </p:cNvSpPr>
            <p:nvPr/>
          </p:nvSpPr>
          <p:spPr bwMode="auto">
            <a:xfrm>
              <a:off x="511" y="2935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Line 206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Line 207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Line 208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Line 209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Line 210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Line 211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Line 212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Line 213"/>
            <p:cNvSpPr>
              <a:spLocks noChangeAspect="1" noChangeShapeType="1"/>
            </p:cNvSpPr>
            <p:nvPr/>
          </p:nvSpPr>
          <p:spPr bwMode="auto">
            <a:xfrm>
              <a:off x="2733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Line 214"/>
            <p:cNvSpPr>
              <a:spLocks noChangeAspect="1" noChangeShapeType="1"/>
            </p:cNvSpPr>
            <p:nvPr/>
          </p:nvSpPr>
          <p:spPr bwMode="auto">
            <a:xfrm>
              <a:off x="2710" y="4180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Line 215"/>
            <p:cNvSpPr>
              <a:spLocks noChangeAspect="1" noChangeShapeType="1"/>
            </p:cNvSpPr>
            <p:nvPr/>
          </p:nvSpPr>
          <p:spPr bwMode="auto">
            <a:xfrm>
              <a:off x="2686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Line 216"/>
            <p:cNvSpPr>
              <a:spLocks noChangeAspect="1" noChangeShapeType="1"/>
            </p:cNvSpPr>
            <p:nvPr/>
          </p:nvSpPr>
          <p:spPr bwMode="auto">
            <a:xfrm>
              <a:off x="2657" y="4175"/>
              <a:ext cx="29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Line 217"/>
            <p:cNvSpPr>
              <a:spLocks noChangeAspect="1" noChangeShapeType="1"/>
            </p:cNvSpPr>
            <p:nvPr/>
          </p:nvSpPr>
          <p:spPr bwMode="auto">
            <a:xfrm>
              <a:off x="2634" y="4175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Line 218"/>
            <p:cNvSpPr>
              <a:spLocks noChangeAspect="1" noChangeShapeType="1"/>
            </p:cNvSpPr>
            <p:nvPr/>
          </p:nvSpPr>
          <p:spPr bwMode="auto">
            <a:xfrm>
              <a:off x="2610" y="4171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Line 219"/>
            <p:cNvSpPr>
              <a:spLocks noChangeAspect="1" noChangeShapeType="1"/>
            </p:cNvSpPr>
            <p:nvPr/>
          </p:nvSpPr>
          <p:spPr bwMode="auto">
            <a:xfrm>
              <a:off x="2588" y="4167"/>
              <a:ext cx="22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Line 220"/>
            <p:cNvSpPr>
              <a:spLocks noChangeAspect="1" noChangeShapeType="1"/>
            </p:cNvSpPr>
            <p:nvPr/>
          </p:nvSpPr>
          <p:spPr bwMode="auto">
            <a:xfrm>
              <a:off x="2564" y="4161"/>
              <a:ext cx="24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Line 221"/>
            <p:cNvSpPr>
              <a:spLocks noChangeAspect="1" noChangeShapeType="1"/>
            </p:cNvSpPr>
            <p:nvPr/>
          </p:nvSpPr>
          <p:spPr bwMode="auto">
            <a:xfrm>
              <a:off x="2535" y="4158"/>
              <a:ext cx="29" cy="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Line 222"/>
            <p:cNvSpPr>
              <a:spLocks noChangeAspect="1" noChangeShapeType="1"/>
            </p:cNvSpPr>
            <p:nvPr/>
          </p:nvSpPr>
          <p:spPr bwMode="auto">
            <a:xfrm>
              <a:off x="2511" y="4148"/>
              <a:ext cx="24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Line 223"/>
            <p:cNvSpPr>
              <a:spLocks noChangeAspect="1" noChangeShapeType="1"/>
            </p:cNvSpPr>
            <p:nvPr/>
          </p:nvSpPr>
          <p:spPr bwMode="auto">
            <a:xfrm>
              <a:off x="2488" y="4144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Line 224"/>
            <p:cNvSpPr>
              <a:spLocks noChangeAspect="1" noChangeShapeType="1"/>
            </p:cNvSpPr>
            <p:nvPr/>
          </p:nvSpPr>
          <p:spPr bwMode="auto">
            <a:xfrm>
              <a:off x="2464" y="4135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Line 225"/>
            <p:cNvSpPr>
              <a:spLocks noChangeAspect="1" noChangeShapeType="1"/>
            </p:cNvSpPr>
            <p:nvPr/>
          </p:nvSpPr>
          <p:spPr bwMode="auto">
            <a:xfrm>
              <a:off x="2436" y="4131"/>
              <a:ext cx="28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Line 226"/>
            <p:cNvSpPr>
              <a:spLocks noChangeAspect="1" noChangeShapeType="1"/>
            </p:cNvSpPr>
            <p:nvPr/>
          </p:nvSpPr>
          <p:spPr bwMode="auto">
            <a:xfrm>
              <a:off x="2412" y="4122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Line 227"/>
            <p:cNvSpPr>
              <a:spLocks noChangeAspect="1" noChangeShapeType="1"/>
            </p:cNvSpPr>
            <p:nvPr/>
          </p:nvSpPr>
          <p:spPr bwMode="auto">
            <a:xfrm>
              <a:off x="2389" y="411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Line 228"/>
            <p:cNvSpPr>
              <a:spLocks noChangeAspect="1" noChangeShapeType="1"/>
            </p:cNvSpPr>
            <p:nvPr/>
          </p:nvSpPr>
          <p:spPr bwMode="auto">
            <a:xfrm>
              <a:off x="2366" y="4100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Line 229"/>
            <p:cNvSpPr>
              <a:spLocks noChangeAspect="1" noChangeShapeType="1"/>
            </p:cNvSpPr>
            <p:nvPr/>
          </p:nvSpPr>
          <p:spPr bwMode="auto">
            <a:xfrm>
              <a:off x="2342" y="409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Line 230"/>
            <p:cNvSpPr>
              <a:spLocks noChangeAspect="1" noChangeShapeType="1"/>
            </p:cNvSpPr>
            <p:nvPr/>
          </p:nvSpPr>
          <p:spPr bwMode="auto">
            <a:xfrm>
              <a:off x="2319" y="4081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Line 231"/>
            <p:cNvSpPr>
              <a:spLocks noChangeAspect="1" noChangeShapeType="1"/>
            </p:cNvSpPr>
            <p:nvPr/>
          </p:nvSpPr>
          <p:spPr bwMode="auto">
            <a:xfrm>
              <a:off x="2289" y="4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Line 232"/>
            <p:cNvSpPr>
              <a:spLocks noChangeAspect="1" noChangeShapeType="1"/>
            </p:cNvSpPr>
            <p:nvPr/>
          </p:nvSpPr>
          <p:spPr bwMode="auto">
            <a:xfrm>
              <a:off x="2267" y="4060"/>
              <a:ext cx="22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Line 233"/>
            <p:cNvSpPr>
              <a:spLocks noChangeAspect="1" noChangeShapeType="1"/>
            </p:cNvSpPr>
            <p:nvPr/>
          </p:nvSpPr>
          <p:spPr bwMode="auto">
            <a:xfrm>
              <a:off x="2242" y="4046"/>
              <a:ext cx="25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234"/>
            <p:cNvSpPr>
              <a:spLocks noChangeAspect="1" noChangeShapeType="1"/>
            </p:cNvSpPr>
            <p:nvPr/>
          </p:nvSpPr>
          <p:spPr bwMode="auto">
            <a:xfrm>
              <a:off x="2220" y="4033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Line 235"/>
            <p:cNvSpPr>
              <a:spLocks noChangeAspect="1" noChangeShapeType="1"/>
            </p:cNvSpPr>
            <p:nvPr/>
          </p:nvSpPr>
          <p:spPr bwMode="auto">
            <a:xfrm>
              <a:off x="2195" y="4020"/>
              <a:ext cx="25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Line 236"/>
            <p:cNvSpPr>
              <a:spLocks noChangeAspect="1" noChangeShapeType="1"/>
            </p:cNvSpPr>
            <p:nvPr/>
          </p:nvSpPr>
          <p:spPr bwMode="auto">
            <a:xfrm>
              <a:off x="2173" y="4007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Line 237"/>
            <p:cNvSpPr>
              <a:spLocks noChangeAspect="1" noChangeShapeType="1"/>
            </p:cNvSpPr>
            <p:nvPr/>
          </p:nvSpPr>
          <p:spPr bwMode="auto">
            <a:xfrm>
              <a:off x="2144" y="3993"/>
              <a:ext cx="29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Line 238"/>
            <p:cNvSpPr>
              <a:spLocks noChangeAspect="1" noChangeShapeType="1"/>
            </p:cNvSpPr>
            <p:nvPr/>
          </p:nvSpPr>
          <p:spPr bwMode="auto">
            <a:xfrm>
              <a:off x="2120" y="3980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Line 239"/>
            <p:cNvSpPr>
              <a:spLocks noChangeAspect="1" noChangeShapeType="1"/>
            </p:cNvSpPr>
            <p:nvPr/>
          </p:nvSpPr>
          <p:spPr bwMode="auto">
            <a:xfrm>
              <a:off x="2097" y="3961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Line 240"/>
            <p:cNvSpPr>
              <a:spLocks noChangeAspect="1" noChangeShapeType="1"/>
            </p:cNvSpPr>
            <p:nvPr/>
          </p:nvSpPr>
          <p:spPr bwMode="auto">
            <a:xfrm>
              <a:off x="2074" y="3949"/>
              <a:ext cx="23" cy="1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Line 241"/>
            <p:cNvSpPr>
              <a:spLocks noChangeAspect="1" noChangeShapeType="1"/>
            </p:cNvSpPr>
            <p:nvPr/>
          </p:nvSpPr>
          <p:spPr bwMode="auto">
            <a:xfrm>
              <a:off x="2045" y="3930"/>
              <a:ext cx="29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Line 242"/>
            <p:cNvSpPr>
              <a:spLocks noChangeAspect="1" noChangeShapeType="1"/>
            </p:cNvSpPr>
            <p:nvPr/>
          </p:nvSpPr>
          <p:spPr bwMode="auto">
            <a:xfrm>
              <a:off x="2021" y="3917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Line 243"/>
            <p:cNvSpPr>
              <a:spLocks noChangeAspect="1" noChangeShapeType="1"/>
            </p:cNvSpPr>
            <p:nvPr/>
          </p:nvSpPr>
          <p:spPr bwMode="auto">
            <a:xfrm>
              <a:off x="1998" y="3900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Line 244"/>
            <p:cNvSpPr>
              <a:spLocks noChangeAspect="1" noChangeShapeType="1"/>
            </p:cNvSpPr>
            <p:nvPr/>
          </p:nvSpPr>
          <p:spPr bwMode="auto">
            <a:xfrm>
              <a:off x="1975" y="3882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Line 245"/>
            <p:cNvSpPr>
              <a:spLocks noChangeAspect="1" noChangeShapeType="1"/>
            </p:cNvSpPr>
            <p:nvPr/>
          </p:nvSpPr>
          <p:spPr bwMode="auto">
            <a:xfrm>
              <a:off x="1951" y="38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Line 246"/>
            <p:cNvSpPr>
              <a:spLocks noChangeAspect="1" noChangeShapeType="1"/>
            </p:cNvSpPr>
            <p:nvPr/>
          </p:nvSpPr>
          <p:spPr bwMode="auto">
            <a:xfrm>
              <a:off x="1928" y="3850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Line 247"/>
            <p:cNvSpPr>
              <a:spLocks noChangeAspect="1" noChangeShapeType="1"/>
            </p:cNvSpPr>
            <p:nvPr/>
          </p:nvSpPr>
          <p:spPr bwMode="auto">
            <a:xfrm>
              <a:off x="1899" y="3833"/>
              <a:ext cx="29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Line 248"/>
            <p:cNvSpPr>
              <a:spLocks noChangeAspect="1" noChangeShapeType="1"/>
            </p:cNvSpPr>
            <p:nvPr/>
          </p:nvSpPr>
          <p:spPr bwMode="auto">
            <a:xfrm>
              <a:off x="1875" y="3810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Line 249"/>
            <p:cNvSpPr>
              <a:spLocks noChangeAspect="1" noChangeShapeType="1"/>
            </p:cNvSpPr>
            <p:nvPr/>
          </p:nvSpPr>
          <p:spPr bwMode="auto">
            <a:xfrm>
              <a:off x="1852" y="379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Line 250"/>
            <p:cNvSpPr>
              <a:spLocks noChangeAspect="1" noChangeShapeType="1"/>
            </p:cNvSpPr>
            <p:nvPr/>
          </p:nvSpPr>
          <p:spPr bwMode="auto">
            <a:xfrm>
              <a:off x="1829" y="3776"/>
              <a:ext cx="23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Line 251"/>
            <p:cNvSpPr>
              <a:spLocks noChangeAspect="1" noChangeShapeType="1"/>
            </p:cNvSpPr>
            <p:nvPr/>
          </p:nvSpPr>
          <p:spPr bwMode="auto">
            <a:xfrm>
              <a:off x="1806" y="3757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Line 252"/>
            <p:cNvSpPr>
              <a:spLocks noChangeAspect="1" noChangeShapeType="1"/>
            </p:cNvSpPr>
            <p:nvPr/>
          </p:nvSpPr>
          <p:spPr bwMode="auto">
            <a:xfrm>
              <a:off x="1782" y="374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Line 253"/>
            <p:cNvSpPr>
              <a:spLocks noChangeAspect="1" noChangeShapeType="1"/>
            </p:cNvSpPr>
            <p:nvPr/>
          </p:nvSpPr>
          <p:spPr bwMode="auto">
            <a:xfrm>
              <a:off x="1754" y="3717"/>
              <a:ext cx="28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Line 254"/>
            <p:cNvSpPr>
              <a:spLocks noChangeAspect="1" noChangeShapeType="1"/>
            </p:cNvSpPr>
            <p:nvPr/>
          </p:nvSpPr>
          <p:spPr bwMode="auto">
            <a:xfrm>
              <a:off x="1729" y="3699"/>
              <a:ext cx="25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Line 255"/>
            <p:cNvSpPr>
              <a:spLocks noChangeAspect="1" noChangeShapeType="1"/>
            </p:cNvSpPr>
            <p:nvPr/>
          </p:nvSpPr>
          <p:spPr bwMode="auto">
            <a:xfrm>
              <a:off x="1707" y="3682"/>
              <a:ext cx="22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Line 256"/>
            <p:cNvSpPr>
              <a:spLocks noChangeAspect="1" noChangeShapeType="1"/>
            </p:cNvSpPr>
            <p:nvPr/>
          </p:nvSpPr>
          <p:spPr bwMode="auto">
            <a:xfrm>
              <a:off x="1682" y="3659"/>
              <a:ext cx="25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Line 257"/>
            <p:cNvSpPr>
              <a:spLocks noChangeAspect="1" noChangeShapeType="1"/>
            </p:cNvSpPr>
            <p:nvPr/>
          </p:nvSpPr>
          <p:spPr bwMode="auto">
            <a:xfrm>
              <a:off x="1654" y="3642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Line 258"/>
            <p:cNvSpPr>
              <a:spLocks noChangeAspect="1" noChangeShapeType="1"/>
            </p:cNvSpPr>
            <p:nvPr/>
          </p:nvSpPr>
          <p:spPr bwMode="auto">
            <a:xfrm>
              <a:off x="1630" y="3619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Line 259"/>
            <p:cNvSpPr>
              <a:spLocks noChangeAspect="1" noChangeShapeType="1"/>
            </p:cNvSpPr>
            <p:nvPr/>
          </p:nvSpPr>
          <p:spPr bwMode="auto">
            <a:xfrm>
              <a:off x="1607" y="3602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Line 260"/>
            <p:cNvSpPr>
              <a:spLocks noChangeAspect="1" noChangeShapeType="1"/>
            </p:cNvSpPr>
            <p:nvPr/>
          </p:nvSpPr>
          <p:spPr bwMode="auto">
            <a:xfrm>
              <a:off x="1584" y="3579"/>
              <a:ext cx="23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Line 261"/>
            <p:cNvSpPr>
              <a:spLocks noChangeAspect="1" noChangeShapeType="1"/>
            </p:cNvSpPr>
            <p:nvPr/>
          </p:nvSpPr>
          <p:spPr bwMode="auto">
            <a:xfrm>
              <a:off x="1560" y="3562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Line 262"/>
            <p:cNvSpPr>
              <a:spLocks noChangeAspect="1" noChangeShapeType="1"/>
            </p:cNvSpPr>
            <p:nvPr/>
          </p:nvSpPr>
          <p:spPr bwMode="auto">
            <a:xfrm>
              <a:off x="1538" y="3539"/>
              <a:ext cx="22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Line 263"/>
            <p:cNvSpPr>
              <a:spLocks noChangeAspect="1" noChangeShapeType="1"/>
            </p:cNvSpPr>
            <p:nvPr/>
          </p:nvSpPr>
          <p:spPr bwMode="auto">
            <a:xfrm>
              <a:off x="1508" y="3522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Line 264"/>
            <p:cNvSpPr>
              <a:spLocks noChangeAspect="1" noChangeShapeType="1"/>
            </p:cNvSpPr>
            <p:nvPr/>
          </p:nvSpPr>
          <p:spPr bwMode="auto">
            <a:xfrm>
              <a:off x="1485" y="3504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265"/>
            <p:cNvSpPr>
              <a:spLocks noChangeAspect="1" noChangeShapeType="1"/>
            </p:cNvSpPr>
            <p:nvPr/>
          </p:nvSpPr>
          <p:spPr bwMode="auto">
            <a:xfrm>
              <a:off x="1462" y="348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266"/>
            <p:cNvSpPr>
              <a:spLocks noChangeAspect="1" noChangeShapeType="1"/>
            </p:cNvSpPr>
            <p:nvPr/>
          </p:nvSpPr>
          <p:spPr bwMode="auto">
            <a:xfrm>
              <a:off x="1438" y="34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267"/>
            <p:cNvSpPr>
              <a:spLocks noChangeAspect="1" noChangeShapeType="1"/>
            </p:cNvSpPr>
            <p:nvPr/>
          </p:nvSpPr>
          <p:spPr bwMode="auto">
            <a:xfrm>
              <a:off x="1415" y="344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268"/>
            <p:cNvSpPr>
              <a:spLocks noChangeAspect="1" noChangeShapeType="1"/>
            </p:cNvSpPr>
            <p:nvPr/>
          </p:nvSpPr>
          <p:spPr bwMode="auto">
            <a:xfrm>
              <a:off x="1386" y="3424"/>
              <a:ext cx="29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269"/>
            <p:cNvSpPr>
              <a:spLocks noChangeAspect="1" noChangeShapeType="1"/>
            </p:cNvSpPr>
            <p:nvPr/>
          </p:nvSpPr>
          <p:spPr bwMode="auto">
            <a:xfrm>
              <a:off x="1362" y="3401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270"/>
            <p:cNvSpPr>
              <a:spLocks noChangeAspect="1" noChangeShapeType="1"/>
            </p:cNvSpPr>
            <p:nvPr/>
          </p:nvSpPr>
          <p:spPr bwMode="auto">
            <a:xfrm>
              <a:off x="1339" y="3384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271"/>
            <p:cNvSpPr>
              <a:spLocks noChangeAspect="1" noChangeShapeType="1"/>
            </p:cNvSpPr>
            <p:nvPr/>
          </p:nvSpPr>
          <p:spPr bwMode="auto">
            <a:xfrm>
              <a:off x="1315" y="3365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272"/>
            <p:cNvSpPr>
              <a:spLocks noChangeAspect="1" noChangeShapeType="1"/>
            </p:cNvSpPr>
            <p:nvPr/>
          </p:nvSpPr>
          <p:spPr bwMode="auto">
            <a:xfrm>
              <a:off x="1293" y="3344"/>
              <a:ext cx="22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273"/>
            <p:cNvSpPr>
              <a:spLocks noChangeAspect="1" noChangeShapeType="1"/>
            </p:cNvSpPr>
            <p:nvPr/>
          </p:nvSpPr>
          <p:spPr bwMode="auto">
            <a:xfrm>
              <a:off x="1263" y="3327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274"/>
            <p:cNvSpPr>
              <a:spLocks noChangeAspect="1" noChangeShapeType="1"/>
            </p:cNvSpPr>
            <p:nvPr/>
          </p:nvSpPr>
          <p:spPr bwMode="auto">
            <a:xfrm>
              <a:off x="1240" y="3308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275"/>
            <p:cNvSpPr>
              <a:spLocks noChangeAspect="1" noChangeShapeType="1"/>
            </p:cNvSpPr>
            <p:nvPr/>
          </p:nvSpPr>
          <p:spPr bwMode="auto">
            <a:xfrm>
              <a:off x="1216" y="3290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276"/>
            <p:cNvSpPr>
              <a:spLocks noChangeAspect="1" noChangeShapeType="1"/>
            </p:cNvSpPr>
            <p:nvPr/>
          </p:nvSpPr>
          <p:spPr bwMode="auto">
            <a:xfrm>
              <a:off x="1193" y="3273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277"/>
            <p:cNvSpPr>
              <a:spLocks noChangeAspect="1" noChangeShapeType="1"/>
            </p:cNvSpPr>
            <p:nvPr/>
          </p:nvSpPr>
          <p:spPr bwMode="auto">
            <a:xfrm>
              <a:off x="1169" y="3254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278"/>
            <p:cNvSpPr>
              <a:spLocks noChangeAspect="1" noChangeShapeType="1"/>
            </p:cNvSpPr>
            <p:nvPr/>
          </p:nvSpPr>
          <p:spPr bwMode="auto">
            <a:xfrm>
              <a:off x="1141" y="3237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279"/>
            <p:cNvSpPr>
              <a:spLocks noChangeAspect="1" noChangeShapeType="1"/>
            </p:cNvSpPr>
            <p:nvPr/>
          </p:nvSpPr>
          <p:spPr bwMode="auto">
            <a:xfrm>
              <a:off x="1117" y="3219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280"/>
            <p:cNvSpPr>
              <a:spLocks noChangeAspect="1" noChangeShapeType="1"/>
            </p:cNvSpPr>
            <p:nvPr/>
          </p:nvSpPr>
          <p:spPr bwMode="auto">
            <a:xfrm>
              <a:off x="1094" y="3201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Line 281"/>
            <p:cNvSpPr>
              <a:spLocks noChangeAspect="1" noChangeShapeType="1"/>
            </p:cNvSpPr>
            <p:nvPr/>
          </p:nvSpPr>
          <p:spPr bwMode="auto">
            <a:xfrm>
              <a:off x="1071" y="3187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282"/>
            <p:cNvSpPr>
              <a:spLocks noChangeAspect="1" noChangeShapeType="1"/>
            </p:cNvSpPr>
            <p:nvPr/>
          </p:nvSpPr>
          <p:spPr bwMode="auto">
            <a:xfrm>
              <a:off x="1047" y="317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Line 283"/>
            <p:cNvSpPr>
              <a:spLocks noChangeAspect="1" noChangeShapeType="1"/>
            </p:cNvSpPr>
            <p:nvPr/>
          </p:nvSpPr>
          <p:spPr bwMode="auto">
            <a:xfrm>
              <a:off x="1024" y="315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Line 284"/>
            <p:cNvSpPr>
              <a:spLocks noChangeAspect="1" noChangeShapeType="1"/>
            </p:cNvSpPr>
            <p:nvPr/>
          </p:nvSpPr>
          <p:spPr bwMode="auto">
            <a:xfrm>
              <a:off x="994" y="3139"/>
              <a:ext cx="30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Line 285"/>
            <p:cNvSpPr>
              <a:spLocks noChangeAspect="1" noChangeShapeType="1"/>
            </p:cNvSpPr>
            <p:nvPr/>
          </p:nvSpPr>
          <p:spPr bwMode="auto">
            <a:xfrm>
              <a:off x="972" y="3126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Line 286"/>
            <p:cNvSpPr>
              <a:spLocks noChangeAspect="1" noChangeShapeType="1"/>
            </p:cNvSpPr>
            <p:nvPr/>
          </p:nvSpPr>
          <p:spPr bwMode="auto">
            <a:xfrm>
              <a:off x="948" y="311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Line 287"/>
            <p:cNvSpPr>
              <a:spLocks noChangeAspect="1" noChangeShapeType="1"/>
            </p:cNvSpPr>
            <p:nvPr/>
          </p:nvSpPr>
          <p:spPr bwMode="auto">
            <a:xfrm>
              <a:off x="925" y="3094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Line 288"/>
            <p:cNvSpPr>
              <a:spLocks noChangeAspect="1" noChangeShapeType="1"/>
            </p:cNvSpPr>
            <p:nvPr/>
          </p:nvSpPr>
          <p:spPr bwMode="auto">
            <a:xfrm>
              <a:off x="902" y="3081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Line 289"/>
            <p:cNvSpPr>
              <a:spLocks noChangeAspect="1" noChangeShapeType="1"/>
            </p:cNvSpPr>
            <p:nvPr/>
          </p:nvSpPr>
          <p:spPr bwMode="auto">
            <a:xfrm>
              <a:off x="872" y="3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Line 290"/>
            <p:cNvSpPr>
              <a:spLocks noChangeAspect="1" noChangeShapeType="1"/>
            </p:cNvSpPr>
            <p:nvPr/>
          </p:nvSpPr>
          <p:spPr bwMode="auto">
            <a:xfrm>
              <a:off x="849" y="3059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Line 291"/>
            <p:cNvSpPr>
              <a:spLocks noChangeAspect="1" noChangeShapeType="1"/>
            </p:cNvSpPr>
            <p:nvPr/>
          </p:nvSpPr>
          <p:spPr bwMode="auto">
            <a:xfrm>
              <a:off x="826" y="3046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Line 292"/>
            <p:cNvSpPr>
              <a:spLocks noChangeAspect="1" noChangeShapeType="1"/>
            </p:cNvSpPr>
            <p:nvPr/>
          </p:nvSpPr>
          <p:spPr bwMode="auto">
            <a:xfrm>
              <a:off x="802" y="303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Line 293"/>
            <p:cNvSpPr>
              <a:spLocks noChangeAspect="1" noChangeShapeType="1"/>
            </p:cNvSpPr>
            <p:nvPr/>
          </p:nvSpPr>
          <p:spPr bwMode="auto">
            <a:xfrm>
              <a:off x="779" y="3023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Line 294"/>
            <p:cNvSpPr>
              <a:spLocks noChangeAspect="1" noChangeShapeType="1"/>
            </p:cNvSpPr>
            <p:nvPr/>
          </p:nvSpPr>
          <p:spPr bwMode="auto">
            <a:xfrm>
              <a:off x="750" y="3010"/>
              <a:ext cx="29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Line 295"/>
            <p:cNvSpPr>
              <a:spLocks noChangeAspect="1" noChangeShapeType="1"/>
            </p:cNvSpPr>
            <p:nvPr/>
          </p:nvSpPr>
          <p:spPr bwMode="auto">
            <a:xfrm>
              <a:off x="726" y="300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Line 296"/>
            <p:cNvSpPr>
              <a:spLocks noChangeAspect="1" noChangeShapeType="1"/>
            </p:cNvSpPr>
            <p:nvPr/>
          </p:nvSpPr>
          <p:spPr bwMode="auto">
            <a:xfrm>
              <a:off x="703" y="2992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Line 297"/>
            <p:cNvSpPr>
              <a:spLocks noChangeAspect="1" noChangeShapeType="1"/>
            </p:cNvSpPr>
            <p:nvPr/>
          </p:nvSpPr>
          <p:spPr bwMode="auto">
            <a:xfrm>
              <a:off x="680" y="298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Line 298"/>
            <p:cNvSpPr>
              <a:spLocks noChangeAspect="1" noChangeShapeType="1"/>
            </p:cNvSpPr>
            <p:nvPr/>
          </p:nvSpPr>
          <p:spPr bwMode="auto">
            <a:xfrm>
              <a:off x="656" y="2974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Line 299"/>
            <p:cNvSpPr>
              <a:spLocks noChangeAspect="1" noChangeShapeType="1"/>
            </p:cNvSpPr>
            <p:nvPr/>
          </p:nvSpPr>
          <p:spPr bwMode="auto">
            <a:xfrm>
              <a:off x="628" y="2966"/>
              <a:ext cx="28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Line 300"/>
            <p:cNvSpPr>
              <a:spLocks noChangeAspect="1" noChangeShapeType="1"/>
            </p:cNvSpPr>
            <p:nvPr/>
          </p:nvSpPr>
          <p:spPr bwMode="auto">
            <a:xfrm>
              <a:off x="604" y="2962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Line 301"/>
            <p:cNvSpPr>
              <a:spLocks noChangeAspect="1" noChangeShapeType="1"/>
            </p:cNvSpPr>
            <p:nvPr/>
          </p:nvSpPr>
          <p:spPr bwMode="auto">
            <a:xfrm>
              <a:off x="581" y="295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Line 302"/>
            <p:cNvSpPr>
              <a:spLocks noChangeAspect="1" noChangeShapeType="1"/>
            </p:cNvSpPr>
            <p:nvPr/>
          </p:nvSpPr>
          <p:spPr bwMode="auto">
            <a:xfrm>
              <a:off x="557" y="2949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303"/>
            <p:cNvSpPr>
              <a:spLocks noChangeAspect="1" noChangeShapeType="1"/>
            </p:cNvSpPr>
            <p:nvPr/>
          </p:nvSpPr>
          <p:spPr bwMode="auto">
            <a:xfrm>
              <a:off x="534" y="2943"/>
              <a:ext cx="23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304"/>
            <p:cNvSpPr>
              <a:spLocks noChangeAspect="1" noChangeShapeType="1"/>
            </p:cNvSpPr>
            <p:nvPr/>
          </p:nvSpPr>
          <p:spPr bwMode="auto">
            <a:xfrm>
              <a:off x="511" y="2939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305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Line 306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307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308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309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310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311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Rectangle 312"/>
            <p:cNvSpPr>
              <a:spLocks noChangeAspect="1" noChangeArrowheads="1"/>
            </p:cNvSpPr>
            <p:nvPr/>
          </p:nvSpPr>
          <p:spPr bwMode="auto">
            <a:xfrm>
              <a:off x="2814" y="3459"/>
              <a:ext cx="227" cy="223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latin typeface="Symbol" pitchFamily="18" charset="2"/>
                  <a:ea typeface="Gulim" pitchFamily="34" charset="-127"/>
                  <a:cs typeface="Times New Roman" pitchFamily="18" charset="0"/>
                </a:rPr>
                <a:t>2q</a:t>
              </a:r>
            </a:p>
          </p:txBody>
        </p:sp>
        <p:sp>
          <p:nvSpPr>
            <p:cNvPr id="1038" name="Rectangle 313"/>
            <p:cNvSpPr>
              <a:spLocks noChangeAspect="1" noChangeArrowheads="1"/>
            </p:cNvSpPr>
            <p:nvPr/>
          </p:nvSpPr>
          <p:spPr bwMode="auto">
            <a:xfrm flipH="1">
              <a:off x="2658" y="3919"/>
              <a:ext cx="80" cy="2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333399"/>
                  </a:solidFill>
                  <a:ea typeface="Gulim" pitchFamily="34" charset="-127"/>
                  <a:cs typeface="Times New Roman" pitchFamily="18" charset="0"/>
                </a:rPr>
                <a:t>E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39" name="Rectangle 314"/>
            <p:cNvSpPr>
              <a:spLocks noChangeAspect="1" noChangeArrowheads="1"/>
            </p:cNvSpPr>
            <p:nvPr/>
          </p:nvSpPr>
          <p:spPr bwMode="auto">
            <a:xfrm>
              <a:off x="2443" y="3284"/>
              <a:ext cx="253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2</a:t>
              </a:r>
              <a:endParaRPr lang="en-US" altLang="ko-KR">
                <a:solidFill>
                  <a:schemeClr val="hlink"/>
                </a:solidFill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40" name="Rectangle 315"/>
            <p:cNvSpPr>
              <a:spLocks noChangeAspect="1" noChangeArrowheads="1"/>
            </p:cNvSpPr>
            <p:nvPr/>
          </p:nvSpPr>
          <p:spPr bwMode="auto">
            <a:xfrm>
              <a:off x="2541" y="2642"/>
              <a:ext cx="192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1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55576" y="1861427"/>
            <a:ext cx="8280920" cy="1842706"/>
            <a:chOff x="1" y="1524630"/>
            <a:chExt cx="10449543" cy="152320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556792"/>
              <a:ext cx="4644008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4860032" y="1524630"/>
              <a:ext cx="4044797" cy="6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3300"/>
                  </a:solidFill>
                </a:rPr>
                <a:t>Localisation</a:t>
              </a:r>
              <a:r>
                <a:rPr lang="en-US" sz="2400" dirty="0" smtClean="0">
                  <a:solidFill>
                    <a:srgbClr val="003300"/>
                  </a:solidFill>
                </a:rPr>
                <a:t> of the </a:t>
              </a:r>
              <a:br>
                <a:rPr lang="en-US" sz="2400" dirty="0" smtClean="0">
                  <a:solidFill>
                    <a:srgbClr val="003300"/>
                  </a:solidFill>
                </a:rPr>
              </a:br>
              <a:r>
                <a:rPr lang="en-US" sz="2400" dirty="0" smtClean="0">
                  <a:solidFill>
                    <a:srgbClr val="003300"/>
                  </a:solidFill>
                </a:rPr>
                <a:t>self-trapped electron</a:t>
              </a:r>
              <a:endParaRPr lang="en-US" sz="2400" dirty="0">
                <a:solidFill>
                  <a:srgbClr val="0033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6057" y="2360922"/>
              <a:ext cx="5373487" cy="686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,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ϕ</a:t>
              </a:r>
              <a:r>
                <a:rPr lang="en-US" sz="2400" dirty="0" smtClean="0">
                  <a:solidFill>
                    <a:srgbClr val="FF0000"/>
                  </a:solidFill>
                </a:rPr>
                <a:t>) trajectory of the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CDW</a:t>
              </a:r>
              <a:r>
                <a:rPr lang="en-US" sz="2400" dirty="0" smtClean="0">
                  <a:solidFill>
                    <a:srgbClr val="FF0000"/>
                  </a:solidFill>
                </a:rPr>
                <a:t> order parameter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Acos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Qx+ϕ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3779912" y="2774608"/>
              <a:ext cx="1353355" cy="321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339753" y="1687451"/>
              <a:ext cx="2566990" cy="22647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0" y="1239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Modeling for the amplitude 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-soliton = </a:t>
            </a:r>
            <a:r>
              <a:rPr lang="en-US" sz="2400" dirty="0" err="1" smtClean="0">
                <a:solidFill>
                  <a:srgbClr val="002060"/>
                </a:solidFill>
              </a:rPr>
              <a:t>spinon</a:t>
            </a:r>
            <a:r>
              <a:rPr lang="en-US" sz="2400" dirty="0" smtClean="0">
                <a:solidFill>
                  <a:srgbClr val="002060"/>
                </a:solidFill>
              </a:rPr>
              <a:t> in the CDW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36512" y="3717032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the state of a 1D </a:t>
            </a:r>
            <a:r>
              <a:rPr lang="en-US" sz="2400" dirty="0" err="1" smtClean="0"/>
              <a:t>CDW</a:t>
            </a:r>
            <a:r>
              <a:rPr lang="en-US" sz="2400" dirty="0" smtClean="0"/>
              <a:t> or 1D superconductor </a:t>
            </a:r>
            <a:br>
              <a:rPr lang="en-US" sz="2400" dirty="0" smtClean="0"/>
            </a:br>
            <a:r>
              <a:rPr lang="en-US" sz="2400" dirty="0" smtClean="0"/>
              <a:t>with one added unpaired electron.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95536" y="18864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Complex order parameter , Incommensurate </a:t>
            </a:r>
            <a:r>
              <a:rPr lang="en-US" sz="2400" b="1" dirty="0" err="1" smtClean="0"/>
              <a:t>CDWs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		</a:t>
            </a:r>
            <a:r>
              <a:rPr lang="en-US" sz="2400" b="1" dirty="0" err="1" smtClean="0"/>
              <a:t>Noninteger</a:t>
            </a:r>
            <a:r>
              <a:rPr lang="en-US" sz="2400" b="1" dirty="0" smtClean="0"/>
              <a:t> variable charges.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69160"/>
            <a:ext cx="6156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Solitons are stable energetically but not topologically.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Special significance: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allowance for a direct transformation of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one electron  into one soliton.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 (Only 2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  <a:sym typeface="Wingdings" pitchFamily="2" charset="2"/>
              </a:rPr>
              <a:t>2 allowed for dimerization kinks)</a:t>
            </a:r>
            <a:endParaRPr lang="en-US" sz="2000" i="1" dirty="0">
              <a:solidFill>
                <a:srgbClr val="C00000"/>
              </a:solidFill>
              <a:latin typeface="Calibri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m58_p1_ASzoom"/>
          <p:cNvPicPr>
            <a:picLocks noChangeAspect="1" noChangeArrowheads="1"/>
          </p:cNvPicPr>
          <p:nvPr/>
        </p:nvPicPr>
        <p:blipFill>
          <a:blip r:embed="rId2" cstate="print"/>
          <a:srcRect b="17880"/>
          <a:stretch>
            <a:fillRect/>
          </a:stretch>
        </p:blipFill>
        <p:spPr bwMode="auto">
          <a:xfrm>
            <a:off x="2513112" y="1011197"/>
            <a:ext cx="5662562" cy="46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23" name="AutoShape 3"/>
          <p:cNvCxnSpPr>
            <a:cxnSpLocks noChangeShapeType="1"/>
          </p:cNvCxnSpPr>
          <p:nvPr/>
        </p:nvCxnSpPr>
        <p:spPr bwMode="auto">
          <a:xfrm>
            <a:off x="1043608" y="3524815"/>
            <a:ext cx="1406265" cy="71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1783908" y="44624"/>
            <a:ext cx="55964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STM</a:t>
            </a:r>
            <a:r>
              <a:rPr lang="en-US" sz="2800" dirty="0" smtClean="0"/>
              <a:t> view of the CDW1  in NbSe3</a:t>
            </a: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STM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is tuned to see only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092767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chain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bearing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S. B., C. </a:t>
            </a:r>
            <a:r>
              <a:rPr lang="en-US" sz="2400" i="1" dirty="0" err="1" smtClean="0"/>
              <a:t>Brun</a:t>
            </a:r>
            <a:r>
              <a:rPr lang="en-US" sz="2400" i="1" dirty="0" smtClean="0"/>
              <a:t>, Z.-Z. Wang, and P. </a:t>
            </a:r>
            <a:r>
              <a:rPr lang="en-US" sz="2400" i="1" dirty="0" err="1" smtClean="0"/>
              <a:t>Monceau</a:t>
            </a:r>
            <a:r>
              <a:rPr lang="en-US" sz="2400" i="1" dirty="0" smtClean="0"/>
              <a:t>, Phys Rev Let (2012)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-4587875" y="461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1843" name="Picture 3" descr="disloc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900609" y="44623"/>
            <a:ext cx="4968552" cy="1491759"/>
          </a:xfrm>
          <a:prstGeom prst="rect">
            <a:avLst/>
          </a:prstGeom>
          <a:noFill/>
        </p:spPr>
      </p:pic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1582634"/>
            <a:ext cx="39959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  <a:t>Solid lines:</a:t>
            </a:r>
            <a:r>
              <a:rPr lang="en-US" altLang="ja-JP" sz="2200" dirty="0">
                <a:solidFill>
                  <a:srgbClr val="002060"/>
                </a:solidFill>
                <a:ea typeface="MS Mincho" charset="-128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  <a:t>maxima </a:t>
            </a:r>
            <a:r>
              <a:rPr lang="en-US" altLang="ja-JP" sz="2200" dirty="0">
                <a:solidFill>
                  <a:srgbClr val="002060"/>
                </a:solidFill>
                <a:ea typeface="MS Mincho" charset="-128"/>
              </a:rPr>
              <a:t>of the charge density. </a:t>
            </a:r>
            <a: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  <a:t>Dashed </a:t>
            </a:r>
            <a:r>
              <a:rPr lang="en-US" altLang="ja-JP" sz="2200" dirty="0">
                <a:solidFill>
                  <a:srgbClr val="002060"/>
                </a:solidFill>
                <a:ea typeface="MS Mincho" charset="-128"/>
              </a:rPr>
              <a:t>lines: </a:t>
            </a:r>
            <a: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</a:br>
            <a:r>
              <a:rPr lang="en-US" altLang="ja-JP" sz="2200" dirty="0" smtClean="0">
                <a:solidFill>
                  <a:srgbClr val="002060"/>
                </a:solidFill>
                <a:ea typeface="MS Mincho" charset="-128"/>
              </a:rPr>
              <a:t>chains </a:t>
            </a:r>
            <a:r>
              <a:rPr lang="en-US" altLang="ja-JP" sz="2200" dirty="0">
                <a:solidFill>
                  <a:srgbClr val="002060"/>
                </a:solidFill>
                <a:ea typeface="MS Mincho" charset="-128"/>
              </a:rPr>
              <a:t>of the host crystal.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077072"/>
            <a:ext cx="3707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</a:rPr>
              <a:t>Embracing only one chain of atoms,  the pairs become a vacancy or an interstitial   </a:t>
            </a:r>
          </a:p>
          <a:p>
            <a:pPr eaLnBrk="0" hangingPunct="0"/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  <a:sym typeface="Symbol"/>
              </a:rPr>
              <a:t> </a:t>
            </a:r>
            <a:r>
              <a:rPr lang="en-US" altLang="ja-JP" sz="2200" b="1" dirty="0" smtClean="0">
                <a:solidFill>
                  <a:srgbClr val="800000"/>
                </a:solidFill>
                <a:ea typeface="MS Mincho" charset="-128"/>
              </a:rPr>
              <a:t>± 2</a:t>
            </a:r>
            <a:r>
              <a:rPr lang="en-US" altLang="ja-JP" sz="2200" b="1" dirty="0" smtClean="0">
                <a:solidFill>
                  <a:srgbClr val="800000"/>
                </a:solidFill>
                <a:latin typeface="Symbol" pitchFamily="18" charset="2"/>
                <a:ea typeface="MS Mincho" charset="-128"/>
              </a:rPr>
              <a:t>p</a:t>
            </a:r>
            <a:r>
              <a:rPr lang="en-US" altLang="ja-JP" sz="2200" b="1" dirty="0" smtClean="0">
                <a:solidFill>
                  <a:srgbClr val="800000"/>
                </a:solidFill>
                <a:ea typeface="MS Mincho" charset="-128"/>
              </a:rPr>
              <a:t> </a:t>
            </a:r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</a:rPr>
              <a:t>solitons in CDW </a:t>
            </a:r>
            <a:r>
              <a:rPr lang="en-US" altLang="ja-JP" sz="2200" dirty="0" smtClean="0">
                <a:ea typeface="MS Mincho" charset="-128"/>
              </a:rPr>
              <a:t> </a:t>
            </a:r>
            <a:endParaRPr lang="en-US" altLang="ja-JP" sz="2200" dirty="0">
              <a:ea typeface="MS Mincho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36912"/>
            <a:ext cx="4211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sz="2200" dirty="0" smtClean="0">
                <a:ea typeface="MS Mincho" charset="-128"/>
              </a:rPr>
              <a:t>By passing each of these defects, the phase changes by </a:t>
            </a:r>
            <a:r>
              <a:rPr lang="en-US" altLang="ja-JP" sz="2200" b="1" dirty="0" smtClean="0">
                <a:ea typeface="MS Mincho" charset="-128"/>
              </a:rPr>
              <a:t>2</a:t>
            </a:r>
            <a:r>
              <a:rPr lang="en-US" altLang="ja-JP" sz="2200" b="1" dirty="0" smtClean="0">
                <a:latin typeface="Symbol" pitchFamily="18" charset="2"/>
                <a:ea typeface="MS Mincho" charset="-128"/>
              </a:rPr>
              <a:t>p</a:t>
            </a:r>
            <a:r>
              <a:rPr lang="en-US" altLang="ja-JP" sz="2200" dirty="0" smtClean="0">
                <a:latin typeface="Symbol" pitchFamily="18" charset="2"/>
                <a:ea typeface="MS Mincho" charset="-128"/>
              </a:rPr>
              <a:t>.</a:t>
            </a:r>
            <a:r>
              <a:rPr lang="en-US" altLang="ja-JP" sz="2200" dirty="0" smtClean="0">
                <a:ea typeface="MS Mincho" charset="-128"/>
              </a:rPr>
              <a:t> Far from the defect, </a:t>
            </a:r>
            <a:br>
              <a:rPr lang="en-US" altLang="ja-JP" sz="2200" dirty="0" smtClean="0">
                <a:ea typeface="MS Mincho" charset="-128"/>
              </a:rPr>
            </a:br>
            <a:r>
              <a:rPr lang="en-US" altLang="ja-JP" sz="2200" dirty="0" smtClean="0">
                <a:ea typeface="MS Mincho" charset="-128"/>
              </a:rPr>
              <a:t>the lattice is not perturbed.</a:t>
            </a:r>
            <a:endParaRPr lang="en-US" altLang="ja-JP" sz="2200" dirty="0">
              <a:ea typeface="ＭＳ Ｐゴシック" charset="-128"/>
            </a:endParaRPr>
          </a:p>
        </p:txBody>
      </p:sp>
      <p:pic>
        <p:nvPicPr>
          <p:cNvPr id="27" name="Picture 4" descr="piégeage_fort_ODC_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00000">
            <a:off x="5076056" y="-651704"/>
            <a:ext cx="3744416" cy="4038503"/>
          </a:xfrm>
          <a:prstGeom prst="rect">
            <a:avLst/>
          </a:prstGeom>
          <a:noFill/>
        </p:spPr>
      </p:pic>
      <p:sp>
        <p:nvSpPr>
          <p:cNvPr id="28" name="ZoneTexte 10"/>
          <p:cNvSpPr txBox="1">
            <a:spLocks noChangeArrowheads="1"/>
          </p:cNvSpPr>
          <p:nvPr/>
        </p:nvSpPr>
        <p:spPr bwMode="auto">
          <a:xfrm>
            <a:off x="4103440" y="3717032"/>
            <a:ext cx="5040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ea typeface="굴림" charset="-127"/>
              </a:rPr>
              <a:t>At the (</a:t>
            </a:r>
            <a:r>
              <a:rPr lang="en-US" altLang="ko-KR" sz="2400" dirty="0">
                <a:solidFill>
                  <a:srgbClr val="CC0000"/>
                </a:solidFill>
                <a:ea typeface="굴림" charset="-127"/>
              </a:rPr>
              <a:t>red</a:t>
            </a:r>
            <a:r>
              <a:rPr lang="en-US" altLang="ko-KR" sz="2400" dirty="0">
                <a:ea typeface="굴림" charset="-127"/>
              </a:rPr>
              <a:t>) front line the defected </a:t>
            </a:r>
            <a:r>
              <a:rPr lang="en-US" altLang="ko-KR" sz="2400" dirty="0" smtClean="0">
                <a:ea typeface="굴림" charset="-127"/>
              </a:rPr>
              <a:t>chain</a:t>
            </a:r>
            <a:r>
              <a:rPr lang="en-US" altLang="ko-KR" sz="2400" dirty="0">
                <a:ea typeface="굴림" charset="-127"/>
              </a:rPr>
              <a:t> </a:t>
            </a:r>
            <a:r>
              <a:rPr lang="en-US" altLang="ko-KR" sz="2400" dirty="0" smtClean="0">
                <a:ea typeface="굴림" charset="-127"/>
              </a:rPr>
              <a:t>is </a:t>
            </a:r>
            <a:r>
              <a:rPr lang="en-US" altLang="ko-KR" sz="2400" dirty="0">
                <a:ea typeface="굴림" charset="-127"/>
              </a:rPr>
              <a:t>displaced  by half </a:t>
            </a:r>
            <a:r>
              <a:rPr lang="en-US" altLang="ko-KR" sz="2400" dirty="0" smtClean="0">
                <a:ea typeface="굴림" charset="-127"/>
              </a:rPr>
              <a:t>of </a:t>
            </a:r>
            <a:r>
              <a:rPr lang="en-US" altLang="ko-KR" sz="2400" dirty="0">
                <a:ea typeface="굴림" charset="-127"/>
              </a:rPr>
              <a:t>period.</a:t>
            </a:r>
          </a:p>
          <a:p>
            <a:r>
              <a:rPr lang="en-US" altLang="ko-KR" sz="2400" dirty="0">
                <a:ea typeface="굴림" charset="-127"/>
              </a:rPr>
              <a:t>Along the </a:t>
            </a:r>
            <a:r>
              <a:rPr lang="en-US" altLang="ko-KR" sz="2400" dirty="0">
                <a:solidFill>
                  <a:schemeClr val="hlink"/>
                </a:solidFill>
                <a:ea typeface="굴림" charset="-127"/>
              </a:rPr>
              <a:t>defected chain</a:t>
            </a:r>
            <a:r>
              <a:rPr lang="en-US" altLang="ko-KR" sz="2400" dirty="0">
                <a:ea typeface="굴림" charset="-127"/>
              </a:rPr>
              <a:t> the whole period </a:t>
            </a:r>
            <a:r>
              <a:rPr lang="en-US" altLang="ko-KR" sz="2000" b="1" dirty="0">
                <a:ea typeface="굴림" charset="-127"/>
              </a:rPr>
              <a:t>±2</a:t>
            </a:r>
            <a:r>
              <a:rPr lang="en-US" altLang="ko-KR" sz="2800" b="1" dirty="0">
                <a:ea typeface="굴림" charset="-127"/>
                <a:sym typeface="Symbol" pitchFamily="18" charset="2"/>
              </a:rPr>
              <a:t>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sz="2400" dirty="0">
                <a:ea typeface="굴림" charset="-127"/>
              </a:rPr>
              <a:t>is missed or </a:t>
            </a:r>
            <a:r>
              <a:rPr lang="en-US" altLang="ko-KR" sz="2400" dirty="0" smtClean="0">
                <a:ea typeface="굴림" charset="-127"/>
              </a:rPr>
              <a:t>gained</a:t>
            </a:r>
            <a:endParaRPr lang="en-US" altLang="ko-KR" sz="2400" dirty="0">
              <a:ea typeface="굴림" charset="-127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139952" y="0"/>
            <a:ext cx="0" cy="5517232"/>
          </a:xfrm>
          <a:prstGeom prst="line">
            <a:avLst/>
          </a:prstGeom>
          <a:ln w="2540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796136" y="3356992"/>
            <a:ext cx="1152128" cy="432048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835696" y="764704"/>
            <a:ext cx="4896544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79512" y="5445224"/>
            <a:ext cx="8712968" cy="72008"/>
          </a:xfrm>
          <a:prstGeom prst="line">
            <a:avLst/>
          </a:prstGeom>
          <a:ln w="2540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" y="5661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Expected, phase only, defect of a minimal size dislocation loop?</a:t>
            </a:r>
          </a:p>
          <a:p>
            <a:r>
              <a:rPr lang="en-US" sz="2400" dirty="0" smtClean="0"/>
              <a:t>Protected by charge conservation, created by extraction of a pair of electrons from the CDW at one chain.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827584" y="55172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5800" y="76200"/>
            <a:ext cx="794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The ever richest phase diagram of electronic phases.</a:t>
            </a:r>
            <a:endParaRPr lang="fr-FR" sz="2400" b="1"/>
          </a:p>
        </p:txBody>
      </p:sp>
      <p:grpSp>
        <p:nvGrpSpPr>
          <p:cNvPr id="2" name="Groupe 17"/>
          <p:cNvGrpSpPr/>
          <p:nvPr/>
        </p:nvGrpSpPr>
        <p:grpSpPr>
          <a:xfrm>
            <a:off x="457200" y="762000"/>
            <a:ext cx="6553200" cy="3509665"/>
            <a:chOff x="-457200" y="1295400"/>
            <a:chExt cx="6553200" cy="3509665"/>
          </a:xfrm>
        </p:grpSpPr>
        <p:pic>
          <p:nvPicPr>
            <p:cNvPr id="3" name="Picture 5" descr="G:\users\foury\doc\administ\Kernavanois\TMTSF5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81000" y="1295400"/>
              <a:ext cx="5715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 flipH="1">
              <a:off x="0" y="4343400"/>
              <a:ext cx="1371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-457200" y="43434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H</a:t>
              </a:r>
              <a:endParaRPr lang="fr-FR" sz="240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295400" y="4180344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 – Charge Ordering</a:t>
            </a:r>
          </a:p>
          <a:p>
            <a:r>
              <a:rPr lang="en-US" sz="2000" dirty="0" err="1" smtClean="0"/>
              <a:t>AFM</a:t>
            </a:r>
            <a:r>
              <a:rPr lang="en-US" sz="2000" dirty="0" smtClean="0"/>
              <a:t> – Anti-</a:t>
            </a:r>
            <a:r>
              <a:rPr lang="en-US" sz="2000" dirty="0" err="1" smtClean="0"/>
              <a:t>FerroMagnetism</a:t>
            </a:r>
            <a:endParaRPr lang="en-US" sz="2000" dirty="0" smtClean="0"/>
          </a:p>
          <a:p>
            <a:r>
              <a:rPr lang="en-US" sz="2000" dirty="0" err="1" smtClean="0"/>
              <a:t>SDW</a:t>
            </a:r>
            <a:r>
              <a:rPr lang="en-US" sz="2000" dirty="0" smtClean="0"/>
              <a:t> – Spin Density Wave</a:t>
            </a:r>
          </a:p>
          <a:p>
            <a:r>
              <a:rPr lang="en-US" sz="2000" dirty="0" smtClean="0"/>
              <a:t>SP – Spin-</a:t>
            </a:r>
            <a:r>
              <a:rPr lang="en-US" sz="2000" dirty="0" err="1" smtClean="0"/>
              <a:t>Peierls</a:t>
            </a:r>
            <a:endParaRPr lang="en-US" sz="2000" dirty="0" smtClean="0"/>
          </a:p>
          <a:p>
            <a:r>
              <a:rPr lang="en-US" sz="2000" dirty="0" smtClean="0"/>
              <a:t>SC – Superconductivity</a:t>
            </a:r>
          </a:p>
          <a:p>
            <a:r>
              <a:rPr lang="en-US" sz="2000" dirty="0" smtClean="0"/>
              <a:t>H axes – field-induced density waves, </a:t>
            </a:r>
            <a:br>
              <a:rPr lang="en-US" sz="2000" dirty="0" smtClean="0"/>
            </a:br>
            <a:r>
              <a:rPr lang="en-US" sz="2000" dirty="0" smtClean="0"/>
              <a:t>quantum Hall, oscillating cascades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AutoShape 3"/>
          <p:cNvSpPr>
            <a:spLocks noChangeAspect="1" noChangeArrowheads="1"/>
          </p:cNvSpPr>
          <p:nvPr/>
        </p:nvSpPr>
        <p:spPr bwMode="auto">
          <a:xfrm>
            <a:off x="3563218" y="694581"/>
            <a:ext cx="2520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836712"/>
            <a:ext cx="447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68960"/>
            <a:ext cx="4355976" cy="21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0" y="836712"/>
            <a:ext cx="465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Profile along the defected chain</a:t>
            </a:r>
          </a:p>
          <a:p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its nearest neighbor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Defected chain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theory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CDW is perforated here and there by nodes of amplitude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8424">
            <a:off x="6206357" y="596244"/>
            <a:ext cx="1363716" cy="49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6840252" y="2528900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220072" y="4581128"/>
          <a:ext cx="3816424" cy="1008112"/>
        </p:xfrm>
        <a:graphic>
          <a:graphicData uri="http://schemas.openxmlformats.org/presentationml/2006/ole">
            <p:oleObj spid="_x0000_s226306" name="Équation" r:id="rId6" imgW="1562040" imgH="4316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Phase stretching by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over long tails allows the amplitude kink to adapt to a long range 3D order.    </a:t>
            </a:r>
            <a:r>
              <a:rPr lang="en-US" sz="2400" dirty="0" smtClean="0">
                <a:solidFill>
                  <a:srgbClr val="C00000"/>
                </a:solidFill>
              </a:rPr>
              <a:t>General concept: topologically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bound complex of the kink core and the half-integer vortex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644008" y="5445224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S-Files\Cdw\Wang\Brun solitons\Fig2_inser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5"/>
            <a:ext cx="9144000" cy="20882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496" y="0"/>
            <a:ext cx="9108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Soliton is a light particle, 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s</a:t>
            </a:r>
            <a:r>
              <a:rPr lang="en-US" sz="2800" b="1" dirty="0" err="1" smtClean="0"/>
              <a:t>~m</a:t>
            </a:r>
            <a:r>
              <a:rPr lang="en-US" sz="2800" b="1" baseline="-25000" dirty="0" err="1" smtClean="0"/>
              <a:t>b</a:t>
            </a:r>
            <a:r>
              <a:rPr lang="en-US" sz="2800" dirty="0" smtClean="0"/>
              <a:t>.</a:t>
            </a:r>
          </a:p>
          <a:p>
            <a:r>
              <a:rPr lang="en-US" sz="2400" dirty="0" smtClean="0"/>
              <a:t>To be seen by STM, it needs to be </a:t>
            </a:r>
          </a:p>
          <a:p>
            <a:r>
              <a:rPr lang="en-US" sz="2400" dirty="0" smtClean="0"/>
              <a:t>immobilized - trapped by a host lattice defect.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Could it be that we saw an impurity effect rather than the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No, the impurity gives an opposite effect </a:t>
            </a:r>
            <a:r>
              <a:rPr lang="en-US" sz="2400" dirty="0" smtClean="0"/>
              <a:t>– the </a:t>
            </a:r>
            <a:r>
              <a:rPr lang="en-US" sz="2400" dirty="0" err="1" smtClean="0"/>
              <a:t>Friedel</a:t>
            </a:r>
            <a:r>
              <a:rPr lang="en-US" sz="2400" dirty="0" smtClean="0"/>
              <a:t> oscillation</a:t>
            </a:r>
          </a:p>
          <a:p>
            <a:r>
              <a:rPr lang="en-US" sz="2400" dirty="0" smtClean="0"/>
              <a:t>which was </a:t>
            </a:r>
            <a:r>
              <a:rPr lang="en-US" sz="2400" dirty="0" err="1" smtClean="0"/>
              <a:t>identifed</a:t>
            </a:r>
            <a:r>
              <a:rPr lang="en-US" sz="2400" dirty="0" smtClean="0"/>
              <a:t> also in the same set of experiments.</a:t>
            </a:r>
          </a:p>
          <a:p>
            <a:r>
              <a:rPr lang="en-US" sz="2400" b="1" dirty="0" err="1" smtClean="0"/>
              <a:t>FO~Cos</a:t>
            </a:r>
            <a:r>
              <a:rPr lang="en-US" sz="2400" b="1" dirty="0" smtClean="0"/>
              <a:t>(2K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x)|</a:t>
            </a:r>
            <a:r>
              <a:rPr lang="en-US" sz="2400" b="1" dirty="0" smtClean="0">
                <a:solidFill>
                  <a:srgbClr val="C00000"/>
                </a:solidFill>
              </a:rPr>
              <a:t>x|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 </a:t>
            </a:r>
            <a:r>
              <a:rPr lang="en-US" sz="2400" b="1" dirty="0" smtClean="0"/>
              <a:t>Exp(-|x|/</a:t>
            </a:r>
            <a:r>
              <a:rPr lang="el-GR" sz="2400" b="1" dirty="0" smtClean="0"/>
              <a:t>ξ</a:t>
            </a:r>
            <a:r>
              <a:rPr lang="en-US" sz="2400" b="1" dirty="0" smtClean="0"/>
              <a:t>)		</a:t>
            </a:r>
            <a:r>
              <a:rPr lang="en-US" sz="2400" i="1" dirty="0" smtClean="0">
                <a:solidFill>
                  <a:srgbClr val="7030A0"/>
                </a:solidFill>
              </a:rPr>
              <a:t>cf. </a:t>
            </a:r>
            <a:r>
              <a:rPr lang="en-US" sz="2400" i="1" dirty="0" err="1" smtClean="0">
                <a:solidFill>
                  <a:srgbClr val="7030A0"/>
                </a:solidFill>
              </a:rPr>
              <a:t>Ishioka</a:t>
            </a:r>
            <a:r>
              <a:rPr lang="en-US" sz="2400" i="1" dirty="0" smtClean="0">
                <a:solidFill>
                  <a:srgbClr val="7030A0"/>
                </a:solidFill>
              </a:rPr>
              <a:t> et al, 2011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81663" y="-26988"/>
          <a:ext cx="3397250" cy="979488"/>
        </p:xfrm>
        <a:graphic>
          <a:graphicData uri="http://schemas.openxmlformats.org/presentationml/2006/ole">
            <p:oleObj spid="_x0000_s390146" name="Équation" r:id="rId4" imgW="1434960" imgH="4698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95936" y="3933056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  <p:pic>
        <p:nvPicPr>
          <p:cNvPr id="9" name="Picture 2" descr="C:\S-Files\Cdw\Wang\Brun solitons\Fig2_140K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2852936"/>
            <a:ext cx="9577064" cy="187220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444208" y="3501008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4088" y="4725144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1"/>
          </p:nvPr>
        </p:nvSpPr>
        <p:spPr>
          <a:xfrm>
            <a:off x="179388" y="2924175"/>
            <a:ext cx="8785225" cy="3743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000" dirty="0" smtClean="0">
                <a:ea typeface="굴림" charset="-127"/>
              </a:rPr>
              <a:t>   </a:t>
            </a:r>
            <a:r>
              <a:rPr lang="en-US" altLang="ko-KR" sz="2400" dirty="0" smtClean="0">
                <a:ea typeface="굴림" charset="-127"/>
              </a:rPr>
              <a:t>Various scenarios 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ea typeface="굴림" charset="-127"/>
              </a:rPr>
              <a:t>Compensation by the gapless mode	</a:t>
            </a:r>
            <a:r>
              <a:rPr lang="en-US" altLang="ko-KR" sz="2400" i="1" dirty="0" err="1" smtClean="0">
                <a:solidFill>
                  <a:schemeClr val="accent2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accent2"/>
                </a:solidFill>
                <a:ea typeface="굴림" charset="-127"/>
              </a:rPr>
              <a:t> 1980, 2000's</a:t>
            </a:r>
            <a:endParaRPr lang="en-US" altLang="ko-KR" sz="2400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Aggregation into domain walls versus their melting by thermal </a:t>
            </a:r>
            <a:r>
              <a:rPr lang="en-US" altLang="ko-KR" sz="2400" dirty="0" err="1" smtClean="0">
                <a:solidFill>
                  <a:schemeClr val="hlink"/>
                </a:solidFill>
                <a:ea typeface="굴림" charset="-127"/>
              </a:rPr>
              <a:t>deconfinement</a:t>
            </a: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 or long rage Coulomb forces</a:t>
            </a:r>
            <a:endParaRPr lang="en-US" altLang="ko-KR" sz="2400" i="1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T.Bohr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1983, S.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Teber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2001</a:t>
            </a:r>
            <a:endParaRPr lang="en-US" altLang="ko-KR" sz="2400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3300"/>
                </a:solidFill>
                <a:ea typeface="굴림" charset="-127"/>
              </a:rPr>
              <a:t>Coupling to structural defects in polymers.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Binding to kink-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antikink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 pairs,  origin of 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bipolarons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N.Kirova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,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1981- 90’s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C3300"/>
                </a:solidFill>
                <a:ea typeface="굴림" charset="-127"/>
              </a:rPr>
              <a:t>Topological binding to gapless degrees of freedom</a:t>
            </a:r>
            <a:endParaRPr lang="en-US" altLang="ko-KR" sz="2400" i="1" dirty="0" smtClean="0">
              <a:solidFill>
                <a:srgbClr val="CC3300"/>
              </a:solidFill>
              <a:ea typeface="굴림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Can the solitons cross the boarder to the higher D world ?</a:t>
            </a: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Are  they allowed to bring their anomalies like </a:t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spin-charge separation or mid-gap states?</a:t>
            </a:r>
            <a:r>
              <a:rPr lang="en-US" altLang="ko-KR" sz="2400" b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b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b="1">
                <a:solidFill>
                  <a:schemeClr val="tx2"/>
                </a:solidFill>
                <a:ea typeface="굴림" charset="-127"/>
              </a:rPr>
              <a:t>Password : </a:t>
            </a:r>
            <a:r>
              <a:rPr lang="en-US" altLang="ko-KR" sz="2400" b="1" i="1">
                <a:solidFill>
                  <a:schemeClr val="tx2"/>
                </a:solidFill>
                <a:ea typeface="굴림" charset="-127"/>
              </a:rPr>
              <a:t>confinement.</a:t>
            </a:r>
            <a:r>
              <a:rPr lang="en-US" altLang="ko-KR" sz="2400">
                <a:solidFill>
                  <a:schemeClr val="tx2"/>
                </a:solidFill>
                <a:ea typeface="굴림" charset="-127"/>
              </a:rPr>
              <a:t/>
            </a:r>
            <a:br>
              <a:rPr lang="en-US" altLang="ko-KR" sz="2400">
                <a:solidFill>
                  <a:schemeClr val="tx2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As topological objects connecting  degenerate vacuums,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solitons acquire an infinite energy unless they 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reduce or compensate their topological charges.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85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ko-KR" sz="2400" dirty="0" smtClean="0">
                <a:ea typeface="굴림" charset="-127"/>
              </a:rPr>
              <a:t>FROM SOLITONS TO STRIPES at HIGHER DIMENSIONS</a:t>
            </a:r>
          </a:p>
          <a:p>
            <a:pPr marL="342900" indent="-342900" algn="ctr"/>
            <a:r>
              <a:rPr lang="en-US" altLang="ko-KR" sz="2400" dirty="0" smtClean="0">
                <a:ea typeface="굴림" charset="-127"/>
              </a:rPr>
              <a:t>FINITE </a:t>
            </a:r>
            <a:r>
              <a:rPr lang="en-US" altLang="ko-KR" sz="2400" dirty="0">
                <a:ea typeface="굴림" charset="-127"/>
              </a:rPr>
              <a:t>TEMPERATURE, ENSEMBLES OF SOLITONS, 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PHASE TRANSITIONS OF </a:t>
            </a:r>
            <a:r>
              <a:rPr lang="en-US" altLang="ko-KR" sz="2400" dirty="0" smtClean="0">
                <a:ea typeface="굴림" charset="-127"/>
              </a:rPr>
              <a:t>SOLITONS’ CONFINEMENT</a:t>
            </a:r>
            <a:br>
              <a:rPr lang="en-US" altLang="ko-KR" sz="2400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 </a:t>
            </a:r>
            <a:r>
              <a:rPr lang="en-US" altLang="ko-KR" sz="2400" dirty="0">
                <a:ea typeface="굴림" charset="-127"/>
              </a:rPr>
              <a:t>AND </a:t>
            </a:r>
            <a:r>
              <a:rPr lang="en-US" altLang="ko-KR" sz="2400" dirty="0" smtClean="0">
                <a:ea typeface="굴림" charset="-127"/>
              </a:rPr>
              <a:t>OF THEIR AGGREGATION INTO STRIPES.</a:t>
            </a:r>
            <a:endParaRPr lang="en-US" altLang="ko-KR" sz="2400" dirty="0">
              <a:ea typeface="굴림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81344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400" dirty="0" smtClean="0">
                <a:ea typeface="굴림" charset="-127"/>
              </a:rPr>
              <a:t>Solution for a statistical model</a:t>
            </a:r>
            <a:r>
              <a:rPr lang="en-US" altLang="ko-KR" sz="2400" i="1" dirty="0" smtClean="0">
                <a:ea typeface="굴림" charset="-127"/>
              </a:rPr>
              <a:t> </a:t>
            </a:r>
            <a:r>
              <a:rPr lang="en-US" altLang="ko-KR" sz="2400" i="1" dirty="0" err="1" smtClean="0">
                <a:ea typeface="굴림" charset="-127"/>
              </a:rPr>
              <a:t>T.Bohr</a:t>
            </a:r>
            <a:r>
              <a:rPr lang="en-US" altLang="ko-KR" sz="2400" i="1" dirty="0" smtClean="0">
                <a:ea typeface="굴림" charset="-127"/>
              </a:rPr>
              <a:t> and </a:t>
            </a:r>
            <a:r>
              <a:rPr lang="en-US" altLang="ko-KR" sz="2400" i="1" dirty="0" err="1" smtClean="0">
                <a:ea typeface="굴림" charset="-127"/>
              </a:rPr>
              <a:t>S.B.</a:t>
            </a:r>
            <a:r>
              <a:rPr lang="en-US" altLang="ko-KR" sz="2400" i="1" dirty="0" smtClean="0">
                <a:ea typeface="굴림" charset="-127"/>
              </a:rPr>
              <a:t> 1983,</a:t>
            </a:r>
          </a:p>
          <a:p>
            <a:pPr marL="342900" indent="-342900"/>
            <a:r>
              <a:rPr lang="en-US" altLang="ko-KR" sz="2400" i="1" dirty="0" err="1" smtClean="0">
                <a:ea typeface="굴림" charset="-127"/>
              </a:rPr>
              <a:t>S.Teber</a:t>
            </a:r>
            <a:r>
              <a:rPr lang="en-US" altLang="ko-KR" sz="2400" i="1" dirty="0" smtClean="0">
                <a:ea typeface="굴림" charset="-127"/>
              </a:rPr>
              <a:t>  and SB 2000’s, </a:t>
            </a:r>
            <a:r>
              <a:rPr lang="en-US" altLang="ko-KR" sz="2400" i="1" dirty="0" err="1" smtClean="0">
                <a:ea typeface="굴림" charset="-127"/>
              </a:rPr>
              <a:t>P.Karpov</a:t>
            </a:r>
            <a:r>
              <a:rPr lang="en-US" altLang="ko-KR" sz="2400" i="1" dirty="0" smtClean="0">
                <a:ea typeface="굴림" charset="-127"/>
              </a:rPr>
              <a:t> and SB 2016</a:t>
            </a:r>
            <a:endParaRPr lang="en-US" altLang="ko-KR" sz="2400" dirty="0" smtClean="0">
              <a:ea typeface="굴림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285750" y="908720"/>
            <a:ext cx="8643938" cy="2448272"/>
            <a:chOff x="285750" y="1428750"/>
            <a:chExt cx="8643938" cy="2819400"/>
          </a:xfrm>
        </p:grpSpPr>
        <p:pic>
          <p:nvPicPr>
            <p:cNvPr id="22" name="그림 21" descr="4.jpg"/>
            <p:cNvPicPr>
              <a:picLocks noChangeAspect="1"/>
            </p:cNvPicPr>
            <p:nvPr/>
          </p:nvPicPr>
          <p:blipFill>
            <a:blip r:embed="rId3" cstate="print"/>
            <a:srcRect t="2972"/>
            <a:stretch>
              <a:fillRect/>
            </a:stretch>
          </p:blipFill>
          <p:spPr bwMode="auto">
            <a:xfrm>
              <a:off x="285750" y="1500188"/>
              <a:ext cx="8643938" cy="233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그림 24" descr="4.jpg"/>
            <p:cNvPicPr>
              <a:picLocks noChangeAspect="1"/>
            </p:cNvPicPr>
            <p:nvPr/>
          </p:nvPicPr>
          <p:blipFill>
            <a:blip r:embed="rId3" cstate="print"/>
            <a:srcRect t="32712" b="28627"/>
            <a:stretch>
              <a:fillRect/>
            </a:stretch>
          </p:blipFill>
          <p:spPr bwMode="auto">
            <a:xfrm>
              <a:off x="285750" y="2214563"/>
              <a:ext cx="864393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2786063" y="1428750"/>
              <a:ext cx="4000500" cy="24288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3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그룹 37"/>
            <p:cNvGrpSpPr>
              <a:grpSpLocks/>
            </p:cNvGrpSpPr>
            <p:nvPr/>
          </p:nvGrpSpPr>
          <p:grpSpPr bwMode="auto">
            <a:xfrm>
              <a:off x="285750" y="1428750"/>
              <a:ext cx="8572500" cy="2819400"/>
              <a:chOff x="285720" y="1428736"/>
              <a:chExt cx="8572560" cy="2819119"/>
            </a:xfrm>
          </p:grpSpPr>
          <p:sp>
            <p:nvSpPr>
              <p:cNvPr id="9232" name="TextBox 30"/>
              <p:cNvSpPr txBox="1">
                <a:spLocks noChangeArrowheads="1"/>
              </p:cNvSpPr>
              <p:nvPr/>
            </p:nvSpPr>
            <p:spPr bwMode="auto">
              <a:xfrm>
                <a:off x="42859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7429520" y="1428736"/>
                <a:ext cx="1357323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285720" y="1428736"/>
                <a:ext cx="1785951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35" name="TextBox 35"/>
              <p:cNvSpPr txBox="1">
                <a:spLocks noChangeArrowheads="1"/>
              </p:cNvSpPr>
              <p:nvPr/>
            </p:nvSpPr>
            <p:spPr bwMode="auto">
              <a:xfrm>
                <a:off x="740403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6188" y="3786188"/>
              <a:ext cx="2108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</a:rPr>
                <a:t>Out of phase</a:t>
              </a:r>
              <a:endParaRPr lang="ko-KR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9230" name="TextBox 6"/>
          <p:cNvSpPr txBox="1">
            <a:spLocks noChangeArrowheads="1"/>
          </p:cNvSpPr>
          <p:nvPr/>
        </p:nvSpPr>
        <p:spPr bwMode="auto">
          <a:xfrm>
            <a:off x="35496" y="3794264"/>
            <a:ext cx="8969741" cy="310854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000000"/>
                </a:solidFill>
              </a:rPr>
              <a:t>Interaction of chains brings confinement of solitons into pairs.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In-between the kinks, the interchain correlation is broken, 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hence the  confinement energy W</a:t>
            </a:r>
            <a:r>
              <a:rPr lang="en-US" altLang="ko-KR" sz="2400" baseline="-25000" dirty="0" smtClean="0">
                <a:solidFill>
                  <a:srgbClr val="000000"/>
                </a:solidFill>
              </a:rPr>
              <a:t>cnf</a:t>
            </a:r>
            <a:r>
              <a:rPr lang="en-US" altLang="ko-KR" sz="2400" dirty="0" smtClean="0">
                <a:solidFill>
                  <a:srgbClr val="000000"/>
                </a:solidFill>
              </a:rPr>
              <a:t> = F|x|; </a:t>
            </a:r>
          </a:p>
          <a:p>
            <a:pPr marL="342900" indent="-342900"/>
            <a:r>
              <a:rPr lang="en-US" altLang="ko-KR" sz="2400" dirty="0" smtClean="0">
                <a:ea typeface="굴림" charset="-127"/>
              </a:rPr>
              <a:t>Two competing effects: 	</a:t>
            </a:r>
          </a:p>
          <a:p>
            <a:pPr marL="342900" indent="-342900"/>
            <a:r>
              <a:rPr lang="en-US" altLang="ko-KR" sz="2400" dirty="0" smtClean="0">
                <a:ea typeface="굴림" charset="-127"/>
              </a:rPr>
              <a:t>Binding of kinks into pairs; </a:t>
            </a:r>
          </a:p>
          <a:p>
            <a:pPr marL="342900" indent="-342900"/>
            <a:r>
              <a:rPr lang="en-US" altLang="ko-KR" sz="2400" dirty="0" smtClean="0">
                <a:ea typeface="굴림" charset="-127"/>
              </a:rPr>
              <a:t>Aggregation into macroscopic domain walls.</a:t>
            </a:r>
          </a:p>
          <a:p>
            <a:pPr marL="342900" indent="-342900"/>
            <a:r>
              <a:rPr lang="en-US" altLang="ko-KR" sz="2800" dirty="0" smtClean="0">
                <a:ea typeface="굴림" charset="-127"/>
              </a:rPr>
              <a:t>Solution for a statistical model</a:t>
            </a:r>
            <a:r>
              <a:rPr lang="en-US" altLang="ko-KR" sz="2400" i="1" dirty="0" smtClean="0">
                <a:ea typeface="굴림" charset="-127"/>
              </a:rPr>
              <a:t> </a:t>
            </a:r>
            <a:r>
              <a:rPr lang="en-US" altLang="ko-KR" sz="2400" i="1" dirty="0" err="1" smtClean="0">
                <a:ea typeface="굴림" charset="-127"/>
              </a:rPr>
              <a:t>T.Bohr</a:t>
            </a:r>
            <a:r>
              <a:rPr lang="en-US" altLang="ko-KR" sz="2400" i="1" dirty="0" smtClean="0">
                <a:ea typeface="굴림" charset="-127"/>
              </a:rPr>
              <a:t> and </a:t>
            </a:r>
            <a:r>
              <a:rPr lang="en-US" altLang="ko-KR" sz="2400" i="1" dirty="0" err="1" smtClean="0">
                <a:ea typeface="굴림" charset="-127"/>
              </a:rPr>
              <a:t>S.B.</a:t>
            </a:r>
            <a:r>
              <a:rPr lang="en-US" altLang="ko-KR" sz="2400" i="1" dirty="0" smtClean="0">
                <a:ea typeface="굴림" charset="-127"/>
              </a:rPr>
              <a:t> 1983,</a:t>
            </a:r>
          </a:p>
          <a:p>
            <a:pPr marL="342900" indent="-342900"/>
            <a:r>
              <a:rPr lang="en-US" altLang="ko-KR" sz="2400" i="1" dirty="0" err="1" smtClean="0">
                <a:ea typeface="굴림" charset="-127"/>
              </a:rPr>
              <a:t>S.Teber</a:t>
            </a:r>
            <a:r>
              <a:rPr lang="en-US" altLang="ko-KR" sz="2400" i="1" dirty="0" smtClean="0">
                <a:ea typeface="굴림" charset="-127"/>
              </a:rPr>
              <a:t>  and SB 2000’s, </a:t>
            </a:r>
            <a:r>
              <a:rPr lang="en-US" altLang="ko-KR" sz="2400" i="1" dirty="0" err="1" smtClean="0">
                <a:ea typeface="굴림" charset="-127"/>
              </a:rPr>
              <a:t>P.Karpov</a:t>
            </a:r>
            <a:r>
              <a:rPr lang="en-US" altLang="ko-KR" sz="2400" i="1" dirty="0" smtClean="0">
                <a:ea typeface="굴림" charset="-127"/>
              </a:rPr>
              <a:t> and SB 2016</a:t>
            </a:r>
            <a:endParaRPr lang="en-US" altLang="ko-KR" sz="2400" dirty="0" smtClean="0">
              <a:ea typeface="굴림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1663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EF47DB"/>
                </a:solidFill>
              </a:rPr>
              <a:t>(CH)x – 3D phase</a:t>
            </a:r>
            <a:endParaRPr lang="fr-FR" sz="2400" b="1" dirty="0">
              <a:solidFill>
                <a:srgbClr val="EF47D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85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ko-KR" sz="2000" dirty="0">
                <a:ea typeface="굴림" charset="-127"/>
              </a:rPr>
              <a:t>FINITE TEMPERATURE, ENSEMBLES OF SOLITONS, </a:t>
            </a:r>
            <a:br>
              <a:rPr lang="en-US" altLang="ko-KR" sz="2000" dirty="0">
                <a:ea typeface="굴림" charset="-127"/>
              </a:rPr>
            </a:br>
            <a:r>
              <a:rPr lang="en-US" altLang="ko-KR" sz="2000" dirty="0">
                <a:ea typeface="굴림" charset="-127"/>
              </a:rPr>
              <a:t>PHASE TRANSITIONS OF CONFINEMENT AND AGGREGATION.</a:t>
            </a:r>
          </a:p>
          <a:p>
            <a:pPr marL="342900" indent="-342900" algn="ctr"/>
            <a:r>
              <a:rPr lang="en-US" altLang="ko-KR" sz="2000" dirty="0">
                <a:ea typeface="굴림" charset="-127"/>
              </a:rPr>
              <a:t>DISCRETE 	SYMMETRY only.</a:t>
            </a:r>
          </a:p>
          <a:p>
            <a:pPr marL="342900" indent="-342900"/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Fatal effect upon kinks: global lifting of degeneracy, hence confinement.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Nontrivial but still spectacular: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local lifting in the state with long range order.</a:t>
            </a:r>
          </a:p>
          <a:p>
            <a:pPr marL="342900" indent="-342900"/>
            <a:r>
              <a:rPr lang="en-US" altLang="ko-KR" sz="2200" dirty="0" err="1">
                <a:ea typeface="굴림" charset="-127"/>
              </a:rPr>
              <a:t>Interchain</a:t>
            </a:r>
            <a:r>
              <a:rPr lang="en-US" altLang="ko-KR" sz="2200" dirty="0">
                <a:ea typeface="굴림" charset="-127"/>
              </a:rPr>
              <a:t> coupling of the order parameter.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Two competing effects: 	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Binding of kinks into pairs at  T&lt;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; 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Aggregation into macroscopic domain walls at T&lt;T</a:t>
            </a:r>
            <a:r>
              <a:rPr lang="en-US" altLang="ko-KR" sz="2200" baseline="-25000" dirty="0">
                <a:ea typeface="굴림" charset="-127"/>
              </a:rPr>
              <a:t>0</a:t>
            </a:r>
            <a:r>
              <a:rPr lang="en-US" altLang="ko-KR" sz="2200" dirty="0">
                <a:ea typeface="굴림" charset="-127"/>
              </a:rPr>
              <a:t>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519488"/>
            <a:ext cx="2971800" cy="2501900"/>
            <a:chOff x="158" y="2069"/>
            <a:chExt cx="1872" cy="1939"/>
          </a:xfrm>
        </p:grpSpPr>
        <p:pic>
          <p:nvPicPr>
            <p:cNvPr id="204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2069"/>
              <a:ext cx="1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976"/>
              <a:ext cx="1872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03800" y="3536950"/>
            <a:ext cx="3435350" cy="2497138"/>
            <a:chOff x="3152" y="2069"/>
            <a:chExt cx="2164" cy="1982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2069"/>
              <a:ext cx="213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8" y="3067"/>
              <a:ext cx="2028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50825" y="6092825"/>
            <a:ext cx="8836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ea typeface="굴림" charset="-127"/>
              </a:rPr>
              <a:t>Solution for a statistical model</a:t>
            </a:r>
            <a:r>
              <a:rPr lang="en-US" altLang="ko-KR" sz="2000" i="1" dirty="0">
                <a:ea typeface="굴림" charset="-127"/>
              </a:rPr>
              <a:t> </a:t>
            </a:r>
            <a:r>
              <a:rPr lang="en-US" altLang="ko-KR" sz="2000" i="1" dirty="0" err="1">
                <a:ea typeface="굴림" charset="-127"/>
              </a:rPr>
              <a:t>T.Bohr</a:t>
            </a:r>
            <a:r>
              <a:rPr lang="en-US" altLang="ko-KR" sz="2000" i="1" dirty="0">
                <a:ea typeface="굴림" charset="-127"/>
              </a:rPr>
              <a:t> and </a:t>
            </a:r>
            <a:r>
              <a:rPr lang="en-US" altLang="ko-KR" sz="2000" i="1" dirty="0" err="1">
                <a:ea typeface="굴림" charset="-127"/>
              </a:rPr>
              <a:t>S.B.</a:t>
            </a:r>
            <a:r>
              <a:rPr lang="en-US" altLang="ko-KR" sz="2000" i="1" dirty="0">
                <a:ea typeface="굴림" charset="-127"/>
              </a:rPr>
              <a:t> 1983, </a:t>
            </a:r>
            <a:r>
              <a:rPr lang="en-US" altLang="ko-KR" sz="2000" i="1" dirty="0" err="1">
                <a:ea typeface="굴림" charset="-127"/>
              </a:rPr>
              <a:t>S.Teber</a:t>
            </a:r>
            <a:r>
              <a:rPr lang="en-US" altLang="ko-KR" sz="2000" i="1" dirty="0">
                <a:ea typeface="굴림" charset="-127"/>
              </a:rPr>
              <a:t> et al </a:t>
            </a:r>
            <a:r>
              <a:rPr lang="en-US" altLang="ko-KR" sz="2000" i="1" dirty="0" smtClean="0">
                <a:ea typeface="굴림" charset="-127"/>
              </a:rPr>
              <a:t>2000’s</a:t>
            </a:r>
            <a:endParaRPr lang="en-US" altLang="ko-KR" sz="2000" i="1" dirty="0">
              <a:ea typeface="굴림" charset="-127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7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300788" y="2205038"/>
            <a:ext cx="28432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6623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772816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High temperature T &gt; T1: Solitons exist as individual entities. </a:t>
            </a:r>
            <a:endParaRPr lang="en-US" sz="2200" dirty="0" smtClean="0"/>
          </a:p>
          <a:p>
            <a:r>
              <a:rPr lang="en-US" sz="2200" dirty="0" smtClean="0"/>
              <a:t>They </a:t>
            </a:r>
            <a:r>
              <a:rPr lang="en-US" sz="2200" dirty="0"/>
              <a:t>already experience long range attractions </a:t>
            </a:r>
            <a:r>
              <a:rPr lang="en-US" sz="2200" dirty="0" smtClean="0"/>
              <a:t>towards binding </a:t>
            </a:r>
            <a:r>
              <a:rPr lang="en-US" sz="2200" dirty="0"/>
              <a:t>them into pair at </a:t>
            </a:r>
            <a:r>
              <a:rPr lang="en-US" sz="2200" dirty="0" smtClean="0"/>
              <a:t>the </a:t>
            </a:r>
            <a:r>
              <a:rPr lang="en-US" sz="2200" dirty="0"/>
              <a:t>same chain (left panel)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to walls at neighboring chains (right panel).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53122"/>
            <a:ext cx="4400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-36512" y="5733256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Intermediate temperatures </a:t>
            </a:r>
            <a:r>
              <a:rPr lang="en-US" sz="2200" dirty="0" smtClean="0"/>
              <a:t> T1 &gt;T </a:t>
            </a:r>
            <a:r>
              <a:rPr lang="en-US" sz="2200" dirty="0"/>
              <a:t>&gt; </a:t>
            </a:r>
            <a:r>
              <a:rPr lang="en-US" sz="2200" dirty="0" smtClean="0"/>
              <a:t>T2. 	No </a:t>
            </a:r>
            <a:r>
              <a:rPr lang="en-US" sz="2200" dirty="0"/>
              <a:t>more individual solitons, but a gas of their conned pairs. </a:t>
            </a:r>
            <a:r>
              <a:rPr lang="en-US" sz="2200" dirty="0" smtClean="0"/>
              <a:t>Pairs’ </a:t>
            </a:r>
            <a:r>
              <a:rPr lang="en-US" sz="2200" dirty="0"/>
              <a:t>lengths are loose and </a:t>
            </a:r>
            <a:r>
              <a:rPr lang="en-US" sz="2200" dirty="0" smtClean="0"/>
              <a:t>fluctuate </a:t>
            </a:r>
            <a:r>
              <a:rPr lang="en-US" sz="2200" dirty="0"/>
              <a:t>at T1 &gt; T &gt; J; they are tight at J &gt; T &gt; T2.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3120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790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835" y="980728"/>
            <a:ext cx="8686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 temperature below T2:</a:t>
            </a:r>
          </a:p>
          <a:p>
            <a:endParaRPr lang="en-US" sz="2400" dirty="0" smtClean="0"/>
          </a:p>
          <a:p>
            <a:r>
              <a:rPr lang="en-US" sz="2400" dirty="0" smtClean="0"/>
              <a:t>Another  transition (D=3) or a crossover (D=2) for formation of </a:t>
            </a:r>
            <a:br>
              <a:rPr lang="en-US" sz="2400" dirty="0" smtClean="0"/>
            </a:br>
            <a:r>
              <a:rPr lang="en-US" sz="2400" dirty="0" smtClean="0"/>
              <a:t>macroscopic domain walls made from </a:t>
            </a:r>
            <a:br>
              <a:rPr lang="en-US" sz="2400" dirty="0" smtClean="0"/>
            </a:br>
            <a:r>
              <a:rPr lang="en-US" sz="2400" dirty="0" smtClean="0"/>
              <a:t>transversely aggregated kinks.</a:t>
            </a:r>
          </a:p>
          <a:p>
            <a:endParaRPr lang="en-US" sz="2400" dirty="0" smtClean="0"/>
          </a:p>
          <a:p>
            <a:r>
              <a:rPr lang="en-US" sz="2400" dirty="0" smtClean="0"/>
              <a:t>At T&lt;T2 they are embedded to the gas of </a:t>
            </a:r>
            <a:r>
              <a:rPr lang="en-US" sz="2400" dirty="0" err="1" smtClean="0"/>
              <a:t>bikinks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T</a:t>
            </a:r>
            <a:r>
              <a:rPr lang="en-US" sz="2400" dirty="0" smtClean="0">
                <a:sym typeface="Wingdings" pitchFamily="2" charset="2"/>
              </a:rPr>
              <a:t>0 they absorb all particles.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2859"/>
            <a:ext cx="8694909" cy="2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390343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T=2.1J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88396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60232" y="390343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T=2.0J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411760" y="3903439"/>
            <a:ext cx="0" cy="36004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516216" y="3975447"/>
            <a:ext cx="0" cy="288032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25"/>
          <p:cNvGrpSpPr/>
          <p:nvPr/>
        </p:nvGrpSpPr>
        <p:grpSpPr>
          <a:xfrm>
            <a:off x="7956376" y="1296144"/>
            <a:ext cx="792088" cy="2636912"/>
            <a:chOff x="7956376" y="0"/>
            <a:chExt cx="792088" cy="2636912"/>
          </a:xfrm>
        </p:grpSpPr>
        <p:cxnSp>
          <p:nvCxnSpPr>
            <p:cNvPr id="14" name="Connecteur droit avec flèche 13"/>
            <p:cNvCxnSpPr/>
            <p:nvPr/>
          </p:nvCxnSpPr>
          <p:spPr>
            <a:xfrm flipV="1">
              <a:off x="7956376" y="0"/>
              <a:ext cx="72008" cy="23488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7956376" y="2348880"/>
              <a:ext cx="79208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 droit avec flèche 23"/>
          <p:cNvCxnSpPr/>
          <p:nvPr/>
        </p:nvCxnSpPr>
        <p:spPr>
          <a:xfrm flipV="1">
            <a:off x="8460432" y="4104456"/>
            <a:ext cx="72008" cy="2348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8460432" y="6453336"/>
            <a:ext cx="6115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0"/>
            <a:ext cx="886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T&lt;T2 : macroscopic domain walls are formed from transversely </a:t>
            </a:r>
          </a:p>
          <a:p>
            <a:r>
              <a:rPr lang="en-US" sz="2400" dirty="0" smtClean="0"/>
              <a:t>aggregated kinks by a second phase transition at T2.</a:t>
            </a: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4"/>
          <p:cNvSpPr txBox="1"/>
          <p:nvPr/>
        </p:nvSpPr>
        <p:spPr>
          <a:xfrm>
            <a:off x="179512" y="5817458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Phase diagram of a neutral 3D system in temperature-concentration coordinates. </a:t>
            </a:r>
          </a:p>
          <a:p>
            <a:r>
              <a:rPr lang="en-US" sz="2000" dirty="0" smtClean="0"/>
              <a:t>The region under the curve is the phase of </a:t>
            </a:r>
            <a:r>
              <a:rPr lang="en-US" sz="2000" dirty="0" err="1" smtClean="0"/>
              <a:t>bisolitons</a:t>
            </a:r>
            <a:r>
              <a:rPr lang="en-US" sz="2000" dirty="0" smtClean="0"/>
              <a:t> (the Ising-ordered phase).</a:t>
            </a:r>
          </a:p>
        </p:txBody>
      </p:sp>
      <p:pic>
        <p:nvPicPr>
          <p:cNvPr id="11" name="Picture 53" descr="C:\Users\Петр\Dropbox\Мухин\Научная работа\Brazovskii\conference_МИФИ\Poster\mathematica\NI,phase-di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4850"/>
            <a:ext cx="7500990" cy="425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334001" y="3778984"/>
            <a:ext cx="3810000" cy="1631216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Workshop for </a:t>
            </a: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Solitons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(SB) -</a:t>
            </a:r>
            <a:endParaRPr lang="en-US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 different types identified:</a:t>
            </a:r>
            <a:b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spinless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phase solitons, </a:t>
            </a:r>
            <a:b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spinless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polarisation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solitons,</a:t>
            </a:r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spin+charge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reconfined</a:t>
            </a:r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solitons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5534561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Major enigma: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continuation of the Charge Order and Ferroelectricity into the metallic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and even superconducting state 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strong evidences for the related optical gap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Degeorgi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Dressel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5087"/>
            <a:ext cx="4648200" cy="4011985"/>
            <a:chOff x="505" y="-5"/>
            <a:chExt cx="2376" cy="19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" y="7"/>
              <a:ext cx="2341" cy="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505" y="-5"/>
              <a:ext cx="2376" cy="1975"/>
            </a:xfrm>
            <a:custGeom>
              <a:avLst/>
              <a:gdLst/>
              <a:ahLst/>
              <a:cxnLst>
                <a:cxn ang="0">
                  <a:pos x="2252" y="4"/>
                </a:cxn>
                <a:cxn ang="0">
                  <a:pos x="2115" y="4"/>
                </a:cxn>
                <a:cxn ang="0">
                  <a:pos x="1977" y="4"/>
                </a:cxn>
                <a:cxn ang="0">
                  <a:pos x="1839" y="4"/>
                </a:cxn>
                <a:cxn ang="0">
                  <a:pos x="1701" y="4"/>
                </a:cxn>
                <a:cxn ang="0">
                  <a:pos x="1564" y="4"/>
                </a:cxn>
                <a:cxn ang="0">
                  <a:pos x="1426" y="4"/>
                </a:cxn>
                <a:cxn ang="0">
                  <a:pos x="1288" y="4"/>
                </a:cxn>
                <a:cxn ang="0">
                  <a:pos x="1150" y="4"/>
                </a:cxn>
                <a:cxn ang="0">
                  <a:pos x="1013" y="4"/>
                </a:cxn>
                <a:cxn ang="0">
                  <a:pos x="875" y="4"/>
                </a:cxn>
                <a:cxn ang="0">
                  <a:pos x="737" y="4"/>
                </a:cxn>
                <a:cxn ang="0">
                  <a:pos x="599" y="4"/>
                </a:cxn>
                <a:cxn ang="0">
                  <a:pos x="461" y="4"/>
                </a:cxn>
                <a:cxn ang="0">
                  <a:pos x="324" y="4"/>
                </a:cxn>
                <a:cxn ang="0">
                  <a:pos x="186" y="4"/>
                </a:cxn>
                <a:cxn ang="0">
                  <a:pos x="48" y="4"/>
                </a:cxn>
                <a:cxn ang="0">
                  <a:pos x="4" y="98"/>
                </a:cxn>
                <a:cxn ang="0">
                  <a:pos x="4" y="237"/>
                </a:cxn>
                <a:cxn ang="0">
                  <a:pos x="4" y="375"/>
                </a:cxn>
                <a:cxn ang="0">
                  <a:pos x="4" y="514"/>
                </a:cxn>
                <a:cxn ang="0">
                  <a:pos x="4" y="653"/>
                </a:cxn>
                <a:cxn ang="0">
                  <a:pos x="4" y="791"/>
                </a:cxn>
                <a:cxn ang="0">
                  <a:pos x="4" y="930"/>
                </a:cxn>
                <a:cxn ang="0">
                  <a:pos x="4" y="1069"/>
                </a:cxn>
                <a:cxn ang="0">
                  <a:pos x="4" y="1208"/>
                </a:cxn>
                <a:cxn ang="0">
                  <a:pos x="4" y="1346"/>
                </a:cxn>
                <a:cxn ang="0">
                  <a:pos x="4" y="1485"/>
                </a:cxn>
                <a:cxn ang="0">
                  <a:pos x="4" y="1624"/>
                </a:cxn>
                <a:cxn ang="0">
                  <a:pos x="4" y="1762"/>
                </a:cxn>
                <a:cxn ang="0">
                  <a:pos x="4" y="1901"/>
                </a:cxn>
                <a:cxn ang="0">
                  <a:pos x="34" y="1975"/>
                </a:cxn>
                <a:cxn ang="0">
                  <a:pos x="172" y="1975"/>
                </a:cxn>
                <a:cxn ang="0">
                  <a:pos x="310" y="1975"/>
                </a:cxn>
                <a:cxn ang="0">
                  <a:pos x="448" y="1975"/>
                </a:cxn>
                <a:cxn ang="0">
                  <a:pos x="585" y="1975"/>
                </a:cxn>
                <a:cxn ang="0">
                  <a:pos x="723" y="1975"/>
                </a:cxn>
                <a:cxn ang="0">
                  <a:pos x="861" y="1975"/>
                </a:cxn>
                <a:cxn ang="0">
                  <a:pos x="999" y="1975"/>
                </a:cxn>
                <a:cxn ang="0">
                  <a:pos x="1136" y="1975"/>
                </a:cxn>
                <a:cxn ang="0">
                  <a:pos x="1274" y="1975"/>
                </a:cxn>
                <a:cxn ang="0">
                  <a:pos x="1412" y="1975"/>
                </a:cxn>
                <a:cxn ang="0">
                  <a:pos x="1550" y="1975"/>
                </a:cxn>
                <a:cxn ang="0">
                  <a:pos x="1688" y="1975"/>
                </a:cxn>
                <a:cxn ang="0">
                  <a:pos x="1825" y="1975"/>
                </a:cxn>
                <a:cxn ang="0">
                  <a:pos x="1963" y="1975"/>
                </a:cxn>
                <a:cxn ang="0">
                  <a:pos x="2101" y="1975"/>
                </a:cxn>
                <a:cxn ang="0">
                  <a:pos x="2239" y="1975"/>
                </a:cxn>
                <a:cxn ang="0">
                  <a:pos x="2376" y="1971"/>
                </a:cxn>
                <a:cxn ang="0">
                  <a:pos x="2376" y="1832"/>
                </a:cxn>
                <a:cxn ang="0">
                  <a:pos x="2376" y="1693"/>
                </a:cxn>
                <a:cxn ang="0">
                  <a:pos x="2376" y="1554"/>
                </a:cxn>
                <a:cxn ang="0">
                  <a:pos x="2376" y="1416"/>
                </a:cxn>
                <a:cxn ang="0">
                  <a:pos x="2376" y="1277"/>
                </a:cxn>
                <a:cxn ang="0">
                  <a:pos x="2376" y="1138"/>
                </a:cxn>
                <a:cxn ang="0">
                  <a:pos x="2376" y="1000"/>
                </a:cxn>
                <a:cxn ang="0">
                  <a:pos x="2376" y="861"/>
                </a:cxn>
                <a:cxn ang="0">
                  <a:pos x="2376" y="722"/>
                </a:cxn>
                <a:cxn ang="0">
                  <a:pos x="2376" y="584"/>
                </a:cxn>
                <a:cxn ang="0">
                  <a:pos x="2376" y="445"/>
                </a:cxn>
                <a:cxn ang="0">
                  <a:pos x="2376" y="306"/>
                </a:cxn>
                <a:cxn ang="0">
                  <a:pos x="2376" y="168"/>
                </a:cxn>
                <a:cxn ang="0">
                  <a:pos x="2376" y="29"/>
                </a:cxn>
              </a:cxnLst>
              <a:rect l="0" t="0" r="r" b="b"/>
              <a:pathLst>
                <a:path w="2376" h="1975">
                  <a:moveTo>
                    <a:pt x="2373" y="4"/>
                  </a:moveTo>
                  <a:lnTo>
                    <a:pt x="2357" y="4"/>
                  </a:lnTo>
                  <a:lnTo>
                    <a:pt x="2357" y="0"/>
                  </a:lnTo>
                  <a:lnTo>
                    <a:pt x="2373" y="0"/>
                  </a:lnTo>
                  <a:lnTo>
                    <a:pt x="2373" y="4"/>
                  </a:lnTo>
                  <a:close/>
                  <a:moveTo>
                    <a:pt x="2344" y="4"/>
                  </a:moveTo>
                  <a:lnTo>
                    <a:pt x="2340" y="4"/>
                  </a:lnTo>
                  <a:lnTo>
                    <a:pt x="2340" y="0"/>
                  </a:lnTo>
                  <a:lnTo>
                    <a:pt x="2344" y="0"/>
                  </a:lnTo>
                  <a:lnTo>
                    <a:pt x="2344" y="4"/>
                  </a:lnTo>
                  <a:close/>
                  <a:moveTo>
                    <a:pt x="2328" y="4"/>
                  </a:moveTo>
                  <a:lnTo>
                    <a:pt x="2311" y="4"/>
                  </a:lnTo>
                  <a:lnTo>
                    <a:pt x="2311" y="0"/>
                  </a:lnTo>
                  <a:lnTo>
                    <a:pt x="2328" y="0"/>
                  </a:lnTo>
                  <a:lnTo>
                    <a:pt x="2328" y="4"/>
                  </a:lnTo>
                  <a:close/>
                  <a:moveTo>
                    <a:pt x="2298" y="4"/>
                  </a:moveTo>
                  <a:lnTo>
                    <a:pt x="2294" y="4"/>
                  </a:lnTo>
                  <a:lnTo>
                    <a:pt x="2294" y="0"/>
                  </a:lnTo>
                  <a:lnTo>
                    <a:pt x="2298" y="0"/>
                  </a:lnTo>
                  <a:lnTo>
                    <a:pt x="2298" y="4"/>
                  </a:lnTo>
                  <a:close/>
                  <a:moveTo>
                    <a:pt x="2282" y="4"/>
                  </a:moveTo>
                  <a:lnTo>
                    <a:pt x="2265" y="4"/>
                  </a:lnTo>
                  <a:lnTo>
                    <a:pt x="2265" y="0"/>
                  </a:lnTo>
                  <a:lnTo>
                    <a:pt x="2282" y="0"/>
                  </a:lnTo>
                  <a:lnTo>
                    <a:pt x="2282" y="4"/>
                  </a:lnTo>
                  <a:close/>
                  <a:moveTo>
                    <a:pt x="2252" y="4"/>
                  </a:moveTo>
                  <a:lnTo>
                    <a:pt x="2248" y="4"/>
                  </a:lnTo>
                  <a:lnTo>
                    <a:pt x="2248" y="0"/>
                  </a:lnTo>
                  <a:lnTo>
                    <a:pt x="2252" y="0"/>
                  </a:lnTo>
                  <a:lnTo>
                    <a:pt x="2252" y="4"/>
                  </a:lnTo>
                  <a:close/>
                  <a:moveTo>
                    <a:pt x="2236" y="4"/>
                  </a:moveTo>
                  <a:lnTo>
                    <a:pt x="2219" y="4"/>
                  </a:lnTo>
                  <a:lnTo>
                    <a:pt x="2219" y="0"/>
                  </a:lnTo>
                  <a:lnTo>
                    <a:pt x="2236" y="0"/>
                  </a:lnTo>
                  <a:lnTo>
                    <a:pt x="2236" y="4"/>
                  </a:lnTo>
                  <a:close/>
                  <a:moveTo>
                    <a:pt x="2206" y="4"/>
                  </a:moveTo>
                  <a:lnTo>
                    <a:pt x="2202" y="4"/>
                  </a:lnTo>
                  <a:lnTo>
                    <a:pt x="2202" y="0"/>
                  </a:lnTo>
                  <a:lnTo>
                    <a:pt x="2206" y="0"/>
                  </a:lnTo>
                  <a:lnTo>
                    <a:pt x="2206" y="4"/>
                  </a:lnTo>
                  <a:close/>
                  <a:moveTo>
                    <a:pt x="2190" y="4"/>
                  </a:moveTo>
                  <a:lnTo>
                    <a:pt x="2173" y="4"/>
                  </a:lnTo>
                  <a:lnTo>
                    <a:pt x="2173" y="0"/>
                  </a:lnTo>
                  <a:lnTo>
                    <a:pt x="2190" y="0"/>
                  </a:lnTo>
                  <a:lnTo>
                    <a:pt x="2190" y="4"/>
                  </a:lnTo>
                  <a:close/>
                  <a:moveTo>
                    <a:pt x="2161" y="4"/>
                  </a:moveTo>
                  <a:lnTo>
                    <a:pt x="2156" y="4"/>
                  </a:lnTo>
                  <a:lnTo>
                    <a:pt x="2156" y="0"/>
                  </a:lnTo>
                  <a:lnTo>
                    <a:pt x="2161" y="0"/>
                  </a:lnTo>
                  <a:lnTo>
                    <a:pt x="2161" y="4"/>
                  </a:lnTo>
                  <a:close/>
                  <a:moveTo>
                    <a:pt x="2144" y="4"/>
                  </a:moveTo>
                  <a:lnTo>
                    <a:pt x="2127" y="4"/>
                  </a:lnTo>
                  <a:lnTo>
                    <a:pt x="2127" y="0"/>
                  </a:lnTo>
                  <a:lnTo>
                    <a:pt x="2144" y="0"/>
                  </a:lnTo>
                  <a:lnTo>
                    <a:pt x="2144" y="4"/>
                  </a:lnTo>
                  <a:close/>
                  <a:moveTo>
                    <a:pt x="2115" y="4"/>
                  </a:moveTo>
                  <a:lnTo>
                    <a:pt x="2110" y="4"/>
                  </a:lnTo>
                  <a:lnTo>
                    <a:pt x="2110" y="0"/>
                  </a:lnTo>
                  <a:lnTo>
                    <a:pt x="2115" y="0"/>
                  </a:lnTo>
                  <a:lnTo>
                    <a:pt x="2115" y="4"/>
                  </a:lnTo>
                  <a:close/>
                  <a:moveTo>
                    <a:pt x="2098" y="4"/>
                  </a:moveTo>
                  <a:lnTo>
                    <a:pt x="2081" y="4"/>
                  </a:lnTo>
                  <a:lnTo>
                    <a:pt x="2081" y="0"/>
                  </a:lnTo>
                  <a:lnTo>
                    <a:pt x="2098" y="0"/>
                  </a:lnTo>
                  <a:lnTo>
                    <a:pt x="2098" y="4"/>
                  </a:lnTo>
                  <a:close/>
                  <a:moveTo>
                    <a:pt x="2069" y="4"/>
                  </a:moveTo>
                  <a:lnTo>
                    <a:pt x="2065" y="4"/>
                  </a:lnTo>
                  <a:lnTo>
                    <a:pt x="2065" y="0"/>
                  </a:lnTo>
                  <a:lnTo>
                    <a:pt x="2069" y="0"/>
                  </a:lnTo>
                  <a:lnTo>
                    <a:pt x="2069" y="4"/>
                  </a:lnTo>
                  <a:close/>
                  <a:moveTo>
                    <a:pt x="2052" y="4"/>
                  </a:moveTo>
                  <a:lnTo>
                    <a:pt x="2035" y="4"/>
                  </a:lnTo>
                  <a:lnTo>
                    <a:pt x="2035" y="0"/>
                  </a:lnTo>
                  <a:lnTo>
                    <a:pt x="2052" y="0"/>
                  </a:lnTo>
                  <a:lnTo>
                    <a:pt x="2052" y="4"/>
                  </a:lnTo>
                  <a:close/>
                  <a:moveTo>
                    <a:pt x="2023" y="4"/>
                  </a:moveTo>
                  <a:lnTo>
                    <a:pt x="2019" y="4"/>
                  </a:lnTo>
                  <a:lnTo>
                    <a:pt x="2019" y="0"/>
                  </a:lnTo>
                  <a:lnTo>
                    <a:pt x="2023" y="0"/>
                  </a:lnTo>
                  <a:lnTo>
                    <a:pt x="2023" y="4"/>
                  </a:lnTo>
                  <a:close/>
                  <a:moveTo>
                    <a:pt x="2006" y="4"/>
                  </a:moveTo>
                  <a:lnTo>
                    <a:pt x="1989" y="4"/>
                  </a:lnTo>
                  <a:lnTo>
                    <a:pt x="1989" y="0"/>
                  </a:lnTo>
                  <a:lnTo>
                    <a:pt x="2006" y="0"/>
                  </a:lnTo>
                  <a:lnTo>
                    <a:pt x="2006" y="4"/>
                  </a:lnTo>
                  <a:close/>
                  <a:moveTo>
                    <a:pt x="1977" y="4"/>
                  </a:moveTo>
                  <a:lnTo>
                    <a:pt x="1973" y="4"/>
                  </a:lnTo>
                  <a:lnTo>
                    <a:pt x="1973" y="0"/>
                  </a:lnTo>
                  <a:lnTo>
                    <a:pt x="1977" y="0"/>
                  </a:lnTo>
                  <a:lnTo>
                    <a:pt x="1977" y="4"/>
                  </a:lnTo>
                  <a:close/>
                  <a:moveTo>
                    <a:pt x="1960" y="4"/>
                  </a:moveTo>
                  <a:lnTo>
                    <a:pt x="1943" y="4"/>
                  </a:lnTo>
                  <a:lnTo>
                    <a:pt x="1943" y="0"/>
                  </a:lnTo>
                  <a:lnTo>
                    <a:pt x="1960" y="0"/>
                  </a:lnTo>
                  <a:lnTo>
                    <a:pt x="1960" y="4"/>
                  </a:lnTo>
                  <a:close/>
                  <a:moveTo>
                    <a:pt x="1931" y="4"/>
                  </a:moveTo>
                  <a:lnTo>
                    <a:pt x="1927" y="4"/>
                  </a:lnTo>
                  <a:lnTo>
                    <a:pt x="1927" y="0"/>
                  </a:lnTo>
                  <a:lnTo>
                    <a:pt x="1931" y="0"/>
                  </a:lnTo>
                  <a:lnTo>
                    <a:pt x="1931" y="4"/>
                  </a:lnTo>
                  <a:close/>
                  <a:moveTo>
                    <a:pt x="1914" y="4"/>
                  </a:moveTo>
                  <a:lnTo>
                    <a:pt x="1898" y="4"/>
                  </a:lnTo>
                  <a:lnTo>
                    <a:pt x="1898" y="0"/>
                  </a:lnTo>
                  <a:lnTo>
                    <a:pt x="1914" y="0"/>
                  </a:lnTo>
                  <a:lnTo>
                    <a:pt x="1914" y="4"/>
                  </a:lnTo>
                  <a:close/>
                  <a:moveTo>
                    <a:pt x="1885" y="4"/>
                  </a:moveTo>
                  <a:lnTo>
                    <a:pt x="1881" y="4"/>
                  </a:lnTo>
                  <a:lnTo>
                    <a:pt x="1881" y="0"/>
                  </a:lnTo>
                  <a:lnTo>
                    <a:pt x="1885" y="0"/>
                  </a:lnTo>
                  <a:lnTo>
                    <a:pt x="1885" y="4"/>
                  </a:lnTo>
                  <a:close/>
                  <a:moveTo>
                    <a:pt x="1868" y="4"/>
                  </a:moveTo>
                  <a:lnTo>
                    <a:pt x="1852" y="4"/>
                  </a:lnTo>
                  <a:lnTo>
                    <a:pt x="1852" y="0"/>
                  </a:lnTo>
                  <a:lnTo>
                    <a:pt x="1868" y="0"/>
                  </a:lnTo>
                  <a:lnTo>
                    <a:pt x="1868" y="4"/>
                  </a:lnTo>
                  <a:close/>
                  <a:moveTo>
                    <a:pt x="1839" y="4"/>
                  </a:moveTo>
                  <a:lnTo>
                    <a:pt x="1835" y="4"/>
                  </a:lnTo>
                  <a:lnTo>
                    <a:pt x="1835" y="0"/>
                  </a:lnTo>
                  <a:lnTo>
                    <a:pt x="1839" y="0"/>
                  </a:lnTo>
                  <a:lnTo>
                    <a:pt x="1839" y="4"/>
                  </a:lnTo>
                  <a:close/>
                  <a:moveTo>
                    <a:pt x="1822" y="4"/>
                  </a:moveTo>
                  <a:lnTo>
                    <a:pt x="1806" y="4"/>
                  </a:lnTo>
                  <a:lnTo>
                    <a:pt x="1806" y="0"/>
                  </a:lnTo>
                  <a:lnTo>
                    <a:pt x="1822" y="0"/>
                  </a:lnTo>
                  <a:lnTo>
                    <a:pt x="1822" y="4"/>
                  </a:lnTo>
                  <a:close/>
                  <a:moveTo>
                    <a:pt x="1793" y="4"/>
                  </a:moveTo>
                  <a:lnTo>
                    <a:pt x="1789" y="4"/>
                  </a:lnTo>
                  <a:lnTo>
                    <a:pt x="1789" y="0"/>
                  </a:lnTo>
                  <a:lnTo>
                    <a:pt x="1793" y="0"/>
                  </a:lnTo>
                  <a:lnTo>
                    <a:pt x="1793" y="4"/>
                  </a:lnTo>
                  <a:close/>
                  <a:moveTo>
                    <a:pt x="1777" y="4"/>
                  </a:moveTo>
                  <a:lnTo>
                    <a:pt x="1760" y="4"/>
                  </a:lnTo>
                  <a:lnTo>
                    <a:pt x="1760" y="0"/>
                  </a:lnTo>
                  <a:lnTo>
                    <a:pt x="1777" y="0"/>
                  </a:lnTo>
                  <a:lnTo>
                    <a:pt x="1777" y="4"/>
                  </a:lnTo>
                  <a:close/>
                  <a:moveTo>
                    <a:pt x="1747" y="4"/>
                  </a:moveTo>
                  <a:lnTo>
                    <a:pt x="1743" y="4"/>
                  </a:lnTo>
                  <a:lnTo>
                    <a:pt x="1743" y="0"/>
                  </a:lnTo>
                  <a:lnTo>
                    <a:pt x="1747" y="0"/>
                  </a:lnTo>
                  <a:lnTo>
                    <a:pt x="1747" y="4"/>
                  </a:lnTo>
                  <a:close/>
                  <a:moveTo>
                    <a:pt x="1731" y="4"/>
                  </a:moveTo>
                  <a:lnTo>
                    <a:pt x="1714" y="4"/>
                  </a:lnTo>
                  <a:lnTo>
                    <a:pt x="1714" y="0"/>
                  </a:lnTo>
                  <a:lnTo>
                    <a:pt x="1731" y="0"/>
                  </a:lnTo>
                  <a:lnTo>
                    <a:pt x="1731" y="4"/>
                  </a:lnTo>
                  <a:close/>
                  <a:moveTo>
                    <a:pt x="1701" y="4"/>
                  </a:moveTo>
                  <a:lnTo>
                    <a:pt x="1697" y="4"/>
                  </a:lnTo>
                  <a:lnTo>
                    <a:pt x="1697" y="0"/>
                  </a:lnTo>
                  <a:lnTo>
                    <a:pt x="1701" y="0"/>
                  </a:lnTo>
                  <a:lnTo>
                    <a:pt x="1701" y="4"/>
                  </a:lnTo>
                  <a:close/>
                  <a:moveTo>
                    <a:pt x="1685" y="4"/>
                  </a:moveTo>
                  <a:lnTo>
                    <a:pt x="1668" y="4"/>
                  </a:lnTo>
                  <a:lnTo>
                    <a:pt x="1668" y="0"/>
                  </a:lnTo>
                  <a:lnTo>
                    <a:pt x="1685" y="0"/>
                  </a:lnTo>
                  <a:lnTo>
                    <a:pt x="1685" y="4"/>
                  </a:lnTo>
                  <a:close/>
                  <a:moveTo>
                    <a:pt x="1655" y="4"/>
                  </a:moveTo>
                  <a:lnTo>
                    <a:pt x="1651" y="4"/>
                  </a:lnTo>
                  <a:lnTo>
                    <a:pt x="1651" y="0"/>
                  </a:lnTo>
                  <a:lnTo>
                    <a:pt x="1655" y="0"/>
                  </a:lnTo>
                  <a:lnTo>
                    <a:pt x="1655" y="4"/>
                  </a:lnTo>
                  <a:close/>
                  <a:moveTo>
                    <a:pt x="1639" y="4"/>
                  </a:moveTo>
                  <a:lnTo>
                    <a:pt x="1622" y="4"/>
                  </a:lnTo>
                  <a:lnTo>
                    <a:pt x="1622" y="0"/>
                  </a:lnTo>
                  <a:lnTo>
                    <a:pt x="1639" y="0"/>
                  </a:lnTo>
                  <a:lnTo>
                    <a:pt x="1639" y="4"/>
                  </a:lnTo>
                  <a:close/>
                  <a:moveTo>
                    <a:pt x="1610" y="4"/>
                  </a:moveTo>
                  <a:lnTo>
                    <a:pt x="1605" y="4"/>
                  </a:lnTo>
                  <a:lnTo>
                    <a:pt x="1605" y="0"/>
                  </a:lnTo>
                  <a:lnTo>
                    <a:pt x="1610" y="0"/>
                  </a:lnTo>
                  <a:lnTo>
                    <a:pt x="1610" y="4"/>
                  </a:lnTo>
                  <a:close/>
                  <a:moveTo>
                    <a:pt x="1593" y="4"/>
                  </a:moveTo>
                  <a:lnTo>
                    <a:pt x="1576" y="4"/>
                  </a:lnTo>
                  <a:lnTo>
                    <a:pt x="1576" y="0"/>
                  </a:lnTo>
                  <a:lnTo>
                    <a:pt x="1593" y="0"/>
                  </a:lnTo>
                  <a:lnTo>
                    <a:pt x="1593" y="4"/>
                  </a:lnTo>
                  <a:close/>
                  <a:moveTo>
                    <a:pt x="1564" y="4"/>
                  </a:moveTo>
                  <a:lnTo>
                    <a:pt x="1559" y="4"/>
                  </a:lnTo>
                  <a:lnTo>
                    <a:pt x="1559" y="0"/>
                  </a:lnTo>
                  <a:lnTo>
                    <a:pt x="1564" y="0"/>
                  </a:lnTo>
                  <a:lnTo>
                    <a:pt x="1564" y="4"/>
                  </a:lnTo>
                  <a:close/>
                  <a:moveTo>
                    <a:pt x="1547" y="4"/>
                  </a:moveTo>
                  <a:lnTo>
                    <a:pt x="1530" y="4"/>
                  </a:lnTo>
                  <a:lnTo>
                    <a:pt x="1530" y="0"/>
                  </a:lnTo>
                  <a:lnTo>
                    <a:pt x="1547" y="0"/>
                  </a:lnTo>
                  <a:lnTo>
                    <a:pt x="1547" y="4"/>
                  </a:lnTo>
                  <a:close/>
                  <a:moveTo>
                    <a:pt x="1518" y="4"/>
                  </a:moveTo>
                  <a:lnTo>
                    <a:pt x="1514" y="4"/>
                  </a:lnTo>
                  <a:lnTo>
                    <a:pt x="1514" y="0"/>
                  </a:lnTo>
                  <a:lnTo>
                    <a:pt x="1518" y="0"/>
                  </a:lnTo>
                  <a:lnTo>
                    <a:pt x="1518" y="4"/>
                  </a:lnTo>
                  <a:close/>
                  <a:moveTo>
                    <a:pt x="1501" y="4"/>
                  </a:moveTo>
                  <a:lnTo>
                    <a:pt x="1484" y="4"/>
                  </a:lnTo>
                  <a:lnTo>
                    <a:pt x="1484" y="0"/>
                  </a:lnTo>
                  <a:lnTo>
                    <a:pt x="1501" y="0"/>
                  </a:lnTo>
                  <a:lnTo>
                    <a:pt x="1501" y="4"/>
                  </a:lnTo>
                  <a:close/>
                  <a:moveTo>
                    <a:pt x="1472" y="4"/>
                  </a:moveTo>
                  <a:lnTo>
                    <a:pt x="1468" y="4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2" y="4"/>
                  </a:lnTo>
                  <a:close/>
                  <a:moveTo>
                    <a:pt x="1455" y="4"/>
                  </a:moveTo>
                  <a:lnTo>
                    <a:pt x="1438" y="4"/>
                  </a:lnTo>
                  <a:lnTo>
                    <a:pt x="1438" y="0"/>
                  </a:lnTo>
                  <a:lnTo>
                    <a:pt x="1455" y="0"/>
                  </a:lnTo>
                  <a:lnTo>
                    <a:pt x="1455" y="4"/>
                  </a:lnTo>
                  <a:close/>
                  <a:moveTo>
                    <a:pt x="1426" y="4"/>
                  </a:moveTo>
                  <a:lnTo>
                    <a:pt x="1422" y="4"/>
                  </a:lnTo>
                  <a:lnTo>
                    <a:pt x="1422" y="0"/>
                  </a:lnTo>
                  <a:lnTo>
                    <a:pt x="1426" y="0"/>
                  </a:lnTo>
                  <a:lnTo>
                    <a:pt x="1426" y="4"/>
                  </a:lnTo>
                  <a:close/>
                  <a:moveTo>
                    <a:pt x="1409" y="4"/>
                  </a:moveTo>
                  <a:lnTo>
                    <a:pt x="1392" y="4"/>
                  </a:lnTo>
                  <a:lnTo>
                    <a:pt x="1392" y="0"/>
                  </a:lnTo>
                  <a:lnTo>
                    <a:pt x="1409" y="0"/>
                  </a:lnTo>
                  <a:lnTo>
                    <a:pt x="1409" y="4"/>
                  </a:lnTo>
                  <a:close/>
                  <a:moveTo>
                    <a:pt x="1380" y="4"/>
                  </a:moveTo>
                  <a:lnTo>
                    <a:pt x="1376" y="4"/>
                  </a:lnTo>
                  <a:lnTo>
                    <a:pt x="1376" y="0"/>
                  </a:lnTo>
                  <a:lnTo>
                    <a:pt x="1380" y="0"/>
                  </a:lnTo>
                  <a:lnTo>
                    <a:pt x="1380" y="4"/>
                  </a:lnTo>
                  <a:close/>
                  <a:moveTo>
                    <a:pt x="1363" y="4"/>
                  </a:moveTo>
                  <a:lnTo>
                    <a:pt x="1347" y="4"/>
                  </a:lnTo>
                  <a:lnTo>
                    <a:pt x="1347" y="0"/>
                  </a:lnTo>
                  <a:lnTo>
                    <a:pt x="1363" y="0"/>
                  </a:lnTo>
                  <a:lnTo>
                    <a:pt x="1363" y="4"/>
                  </a:lnTo>
                  <a:close/>
                  <a:moveTo>
                    <a:pt x="1334" y="4"/>
                  </a:moveTo>
                  <a:lnTo>
                    <a:pt x="1330" y="4"/>
                  </a:lnTo>
                  <a:lnTo>
                    <a:pt x="1330" y="0"/>
                  </a:lnTo>
                  <a:lnTo>
                    <a:pt x="1334" y="0"/>
                  </a:lnTo>
                  <a:lnTo>
                    <a:pt x="1334" y="4"/>
                  </a:lnTo>
                  <a:close/>
                  <a:moveTo>
                    <a:pt x="1317" y="4"/>
                  </a:moveTo>
                  <a:lnTo>
                    <a:pt x="1301" y="4"/>
                  </a:lnTo>
                  <a:lnTo>
                    <a:pt x="1301" y="0"/>
                  </a:lnTo>
                  <a:lnTo>
                    <a:pt x="1317" y="0"/>
                  </a:lnTo>
                  <a:lnTo>
                    <a:pt x="1317" y="4"/>
                  </a:lnTo>
                  <a:close/>
                  <a:moveTo>
                    <a:pt x="1288" y="4"/>
                  </a:moveTo>
                  <a:lnTo>
                    <a:pt x="1284" y="4"/>
                  </a:lnTo>
                  <a:lnTo>
                    <a:pt x="1284" y="0"/>
                  </a:lnTo>
                  <a:lnTo>
                    <a:pt x="1288" y="0"/>
                  </a:lnTo>
                  <a:lnTo>
                    <a:pt x="1288" y="4"/>
                  </a:lnTo>
                  <a:close/>
                  <a:moveTo>
                    <a:pt x="1271" y="4"/>
                  </a:moveTo>
                  <a:lnTo>
                    <a:pt x="1255" y="4"/>
                  </a:lnTo>
                  <a:lnTo>
                    <a:pt x="1255" y="0"/>
                  </a:lnTo>
                  <a:lnTo>
                    <a:pt x="1271" y="0"/>
                  </a:lnTo>
                  <a:lnTo>
                    <a:pt x="1271" y="4"/>
                  </a:lnTo>
                  <a:close/>
                  <a:moveTo>
                    <a:pt x="1242" y="4"/>
                  </a:moveTo>
                  <a:lnTo>
                    <a:pt x="1238" y="4"/>
                  </a:lnTo>
                  <a:lnTo>
                    <a:pt x="1238" y="0"/>
                  </a:lnTo>
                  <a:lnTo>
                    <a:pt x="1242" y="0"/>
                  </a:lnTo>
                  <a:lnTo>
                    <a:pt x="1242" y="4"/>
                  </a:lnTo>
                  <a:close/>
                  <a:moveTo>
                    <a:pt x="1225" y="4"/>
                  </a:moveTo>
                  <a:lnTo>
                    <a:pt x="1209" y="4"/>
                  </a:lnTo>
                  <a:lnTo>
                    <a:pt x="1209" y="0"/>
                  </a:lnTo>
                  <a:lnTo>
                    <a:pt x="1225" y="0"/>
                  </a:lnTo>
                  <a:lnTo>
                    <a:pt x="1225" y="4"/>
                  </a:lnTo>
                  <a:close/>
                  <a:moveTo>
                    <a:pt x="1196" y="4"/>
                  </a:moveTo>
                  <a:lnTo>
                    <a:pt x="1192" y="4"/>
                  </a:lnTo>
                  <a:lnTo>
                    <a:pt x="1192" y="0"/>
                  </a:lnTo>
                  <a:lnTo>
                    <a:pt x="1196" y="0"/>
                  </a:lnTo>
                  <a:lnTo>
                    <a:pt x="1196" y="4"/>
                  </a:lnTo>
                  <a:close/>
                  <a:moveTo>
                    <a:pt x="1180" y="4"/>
                  </a:moveTo>
                  <a:lnTo>
                    <a:pt x="1163" y="4"/>
                  </a:lnTo>
                  <a:lnTo>
                    <a:pt x="1163" y="0"/>
                  </a:lnTo>
                  <a:lnTo>
                    <a:pt x="1180" y="0"/>
                  </a:lnTo>
                  <a:lnTo>
                    <a:pt x="1180" y="4"/>
                  </a:lnTo>
                  <a:close/>
                  <a:moveTo>
                    <a:pt x="1150" y="4"/>
                  </a:moveTo>
                  <a:lnTo>
                    <a:pt x="1146" y="4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50" y="4"/>
                  </a:lnTo>
                  <a:close/>
                  <a:moveTo>
                    <a:pt x="1134" y="4"/>
                  </a:moveTo>
                  <a:lnTo>
                    <a:pt x="1117" y="4"/>
                  </a:lnTo>
                  <a:lnTo>
                    <a:pt x="1117" y="0"/>
                  </a:lnTo>
                  <a:lnTo>
                    <a:pt x="1134" y="0"/>
                  </a:lnTo>
                  <a:lnTo>
                    <a:pt x="1134" y="4"/>
                  </a:lnTo>
                  <a:close/>
                  <a:moveTo>
                    <a:pt x="1104" y="4"/>
                  </a:moveTo>
                  <a:lnTo>
                    <a:pt x="1100" y="4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4" y="4"/>
                  </a:lnTo>
                  <a:close/>
                  <a:moveTo>
                    <a:pt x="1088" y="4"/>
                  </a:moveTo>
                  <a:lnTo>
                    <a:pt x="1071" y="4"/>
                  </a:lnTo>
                  <a:lnTo>
                    <a:pt x="1071" y="0"/>
                  </a:lnTo>
                  <a:lnTo>
                    <a:pt x="1088" y="0"/>
                  </a:lnTo>
                  <a:lnTo>
                    <a:pt x="1088" y="4"/>
                  </a:lnTo>
                  <a:close/>
                  <a:moveTo>
                    <a:pt x="1058" y="4"/>
                  </a:moveTo>
                  <a:lnTo>
                    <a:pt x="1054" y="4"/>
                  </a:lnTo>
                  <a:lnTo>
                    <a:pt x="1054" y="0"/>
                  </a:lnTo>
                  <a:lnTo>
                    <a:pt x="1058" y="0"/>
                  </a:lnTo>
                  <a:lnTo>
                    <a:pt x="1058" y="4"/>
                  </a:lnTo>
                  <a:close/>
                  <a:moveTo>
                    <a:pt x="1042" y="4"/>
                  </a:moveTo>
                  <a:lnTo>
                    <a:pt x="1025" y="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42" y="4"/>
                  </a:lnTo>
                  <a:close/>
                  <a:moveTo>
                    <a:pt x="1013" y="4"/>
                  </a:moveTo>
                  <a:lnTo>
                    <a:pt x="1008" y="4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3" y="4"/>
                  </a:lnTo>
                  <a:close/>
                  <a:moveTo>
                    <a:pt x="996" y="4"/>
                  </a:moveTo>
                  <a:lnTo>
                    <a:pt x="979" y="4"/>
                  </a:lnTo>
                  <a:lnTo>
                    <a:pt x="979" y="0"/>
                  </a:lnTo>
                  <a:lnTo>
                    <a:pt x="996" y="0"/>
                  </a:lnTo>
                  <a:lnTo>
                    <a:pt x="996" y="4"/>
                  </a:lnTo>
                  <a:close/>
                  <a:moveTo>
                    <a:pt x="967" y="4"/>
                  </a:moveTo>
                  <a:lnTo>
                    <a:pt x="962" y="4"/>
                  </a:lnTo>
                  <a:lnTo>
                    <a:pt x="962" y="0"/>
                  </a:lnTo>
                  <a:lnTo>
                    <a:pt x="967" y="0"/>
                  </a:lnTo>
                  <a:lnTo>
                    <a:pt x="967" y="4"/>
                  </a:lnTo>
                  <a:close/>
                  <a:moveTo>
                    <a:pt x="950" y="4"/>
                  </a:moveTo>
                  <a:lnTo>
                    <a:pt x="933" y="4"/>
                  </a:lnTo>
                  <a:lnTo>
                    <a:pt x="933" y="0"/>
                  </a:lnTo>
                  <a:lnTo>
                    <a:pt x="950" y="0"/>
                  </a:lnTo>
                  <a:lnTo>
                    <a:pt x="950" y="4"/>
                  </a:lnTo>
                  <a:close/>
                  <a:moveTo>
                    <a:pt x="921" y="4"/>
                  </a:moveTo>
                  <a:lnTo>
                    <a:pt x="917" y="4"/>
                  </a:lnTo>
                  <a:lnTo>
                    <a:pt x="917" y="0"/>
                  </a:lnTo>
                  <a:lnTo>
                    <a:pt x="921" y="0"/>
                  </a:lnTo>
                  <a:lnTo>
                    <a:pt x="921" y="4"/>
                  </a:lnTo>
                  <a:close/>
                  <a:moveTo>
                    <a:pt x="904" y="4"/>
                  </a:moveTo>
                  <a:lnTo>
                    <a:pt x="887" y="4"/>
                  </a:lnTo>
                  <a:lnTo>
                    <a:pt x="887" y="0"/>
                  </a:lnTo>
                  <a:lnTo>
                    <a:pt x="904" y="0"/>
                  </a:lnTo>
                  <a:lnTo>
                    <a:pt x="904" y="4"/>
                  </a:lnTo>
                  <a:close/>
                  <a:moveTo>
                    <a:pt x="875" y="4"/>
                  </a:moveTo>
                  <a:lnTo>
                    <a:pt x="871" y="4"/>
                  </a:lnTo>
                  <a:lnTo>
                    <a:pt x="871" y="0"/>
                  </a:lnTo>
                  <a:lnTo>
                    <a:pt x="875" y="0"/>
                  </a:lnTo>
                  <a:lnTo>
                    <a:pt x="875" y="4"/>
                  </a:lnTo>
                  <a:close/>
                  <a:moveTo>
                    <a:pt x="858" y="4"/>
                  </a:moveTo>
                  <a:lnTo>
                    <a:pt x="841" y="4"/>
                  </a:lnTo>
                  <a:lnTo>
                    <a:pt x="841" y="0"/>
                  </a:lnTo>
                  <a:lnTo>
                    <a:pt x="858" y="0"/>
                  </a:lnTo>
                  <a:lnTo>
                    <a:pt x="858" y="4"/>
                  </a:lnTo>
                  <a:close/>
                  <a:moveTo>
                    <a:pt x="829" y="4"/>
                  </a:moveTo>
                  <a:lnTo>
                    <a:pt x="825" y="4"/>
                  </a:lnTo>
                  <a:lnTo>
                    <a:pt x="825" y="0"/>
                  </a:lnTo>
                  <a:lnTo>
                    <a:pt x="829" y="0"/>
                  </a:lnTo>
                  <a:lnTo>
                    <a:pt x="829" y="4"/>
                  </a:lnTo>
                  <a:close/>
                  <a:moveTo>
                    <a:pt x="812" y="4"/>
                  </a:moveTo>
                  <a:lnTo>
                    <a:pt x="795" y="4"/>
                  </a:lnTo>
                  <a:lnTo>
                    <a:pt x="795" y="0"/>
                  </a:lnTo>
                  <a:lnTo>
                    <a:pt x="812" y="0"/>
                  </a:lnTo>
                  <a:lnTo>
                    <a:pt x="812" y="4"/>
                  </a:lnTo>
                  <a:close/>
                  <a:moveTo>
                    <a:pt x="783" y="4"/>
                  </a:moveTo>
                  <a:lnTo>
                    <a:pt x="779" y="4"/>
                  </a:lnTo>
                  <a:lnTo>
                    <a:pt x="779" y="0"/>
                  </a:lnTo>
                  <a:lnTo>
                    <a:pt x="783" y="0"/>
                  </a:lnTo>
                  <a:lnTo>
                    <a:pt x="783" y="4"/>
                  </a:lnTo>
                  <a:close/>
                  <a:moveTo>
                    <a:pt x="766" y="4"/>
                  </a:moveTo>
                  <a:lnTo>
                    <a:pt x="750" y="4"/>
                  </a:lnTo>
                  <a:lnTo>
                    <a:pt x="750" y="0"/>
                  </a:lnTo>
                  <a:lnTo>
                    <a:pt x="766" y="0"/>
                  </a:lnTo>
                  <a:lnTo>
                    <a:pt x="766" y="4"/>
                  </a:lnTo>
                  <a:close/>
                  <a:moveTo>
                    <a:pt x="737" y="4"/>
                  </a:moveTo>
                  <a:lnTo>
                    <a:pt x="733" y="4"/>
                  </a:lnTo>
                  <a:lnTo>
                    <a:pt x="733" y="0"/>
                  </a:lnTo>
                  <a:lnTo>
                    <a:pt x="737" y="0"/>
                  </a:lnTo>
                  <a:lnTo>
                    <a:pt x="737" y="4"/>
                  </a:lnTo>
                  <a:close/>
                  <a:moveTo>
                    <a:pt x="720" y="4"/>
                  </a:moveTo>
                  <a:lnTo>
                    <a:pt x="704" y="4"/>
                  </a:lnTo>
                  <a:lnTo>
                    <a:pt x="704" y="0"/>
                  </a:lnTo>
                  <a:lnTo>
                    <a:pt x="720" y="0"/>
                  </a:lnTo>
                  <a:lnTo>
                    <a:pt x="720" y="4"/>
                  </a:lnTo>
                  <a:close/>
                  <a:moveTo>
                    <a:pt x="691" y="4"/>
                  </a:moveTo>
                  <a:lnTo>
                    <a:pt x="687" y="4"/>
                  </a:lnTo>
                  <a:lnTo>
                    <a:pt x="687" y="0"/>
                  </a:lnTo>
                  <a:lnTo>
                    <a:pt x="691" y="0"/>
                  </a:lnTo>
                  <a:lnTo>
                    <a:pt x="691" y="4"/>
                  </a:lnTo>
                  <a:close/>
                  <a:moveTo>
                    <a:pt x="674" y="4"/>
                  </a:moveTo>
                  <a:lnTo>
                    <a:pt x="658" y="4"/>
                  </a:lnTo>
                  <a:lnTo>
                    <a:pt x="658" y="0"/>
                  </a:lnTo>
                  <a:lnTo>
                    <a:pt x="674" y="0"/>
                  </a:lnTo>
                  <a:lnTo>
                    <a:pt x="674" y="4"/>
                  </a:lnTo>
                  <a:close/>
                  <a:moveTo>
                    <a:pt x="645" y="4"/>
                  </a:moveTo>
                  <a:lnTo>
                    <a:pt x="641" y="4"/>
                  </a:lnTo>
                  <a:lnTo>
                    <a:pt x="641" y="0"/>
                  </a:lnTo>
                  <a:lnTo>
                    <a:pt x="645" y="0"/>
                  </a:lnTo>
                  <a:lnTo>
                    <a:pt x="645" y="4"/>
                  </a:lnTo>
                  <a:close/>
                  <a:moveTo>
                    <a:pt x="628" y="4"/>
                  </a:moveTo>
                  <a:lnTo>
                    <a:pt x="612" y="4"/>
                  </a:lnTo>
                  <a:lnTo>
                    <a:pt x="612" y="0"/>
                  </a:lnTo>
                  <a:lnTo>
                    <a:pt x="628" y="0"/>
                  </a:lnTo>
                  <a:lnTo>
                    <a:pt x="628" y="4"/>
                  </a:lnTo>
                  <a:close/>
                  <a:moveTo>
                    <a:pt x="599" y="4"/>
                  </a:moveTo>
                  <a:lnTo>
                    <a:pt x="595" y="4"/>
                  </a:lnTo>
                  <a:lnTo>
                    <a:pt x="595" y="0"/>
                  </a:lnTo>
                  <a:lnTo>
                    <a:pt x="599" y="0"/>
                  </a:lnTo>
                  <a:lnTo>
                    <a:pt x="599" y="4"/>
                  </a:lnTo>
                  <a:close/>
                  <a:moveTo>
                    <a:pt x="583" y="4"/>
                  </a:moveTo>
                  <a:lnTo>
                    <a:pt x="566" y="4"/>
                  </a:lnTo>
                  <a:lnTo>
                    <a:pt x="566" y="0"/>
                  </a:lnTo>
                  <a:lnTo>
                    <a:pt x="583" y="0"/>
                  </a:lnTo>
                  <a:lnTo>
                    <a:pt x="583" y="4"/>
                  </a:lnTo>
                  <a:close/>
                  <a:moveTo>
                    <a:pt x="553" y="4"/>
                  </a:moveTo>
                  <a:lnTo>
                    <a:pt x="549" y="4"/>
                  </a:lnTo>
                  <a:lnTo>
                    <a:pt x="549" y="0"/>
                  </a:lnTo>
                  <a:lnTo>
                    <a:pt x="553" y="0"/>
                  </a:lnTo>
                  <a:lnTo>
                    <a:pt x="553" y="4"/>
                  </a:lnTo>
                  <a:close/>
                  <a:moveTo>
                    <a:pt x="537" y="4"/>
                  </a:moveTo>
                  <a:lnTo>
                    <a:pt x="520" y="4"/>
                  </a:lnTo>
                  <a:lnTo>
                    <a:pt x="520" y="0"/>
                  </a:lnTo>
                  <a:lnTo>
                    <a:pt x="537" y="0"/>
                  </a:lnTo>
                  <a:lnTo>
                    <a:pt x="537" y="4"/>
                  </a:lnTo>
                  <a:close/>
                  <a:moveTo>
                    <a:pt x="507" y="4"/>
                  </a:moveTo>
                  <a:lnTo>
                    <a:pt x="503" y="4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07" y="4"/>
                  </a:lnTo>
                  <a:close/>
                  <a:moveTo>
                    <a:pt x="491" y="4"/>
                  </a:moveTo>
                  <a:lnTo>
                    <a:pt x="474" y="4"/>
                  </a:lnTo>
                  <a:lnTo>
                    <a:pt x="474" y="0"/>
                  </a:lnTo>
                  <a:lnTo>
                    <a:pt x="491" y="0"/>
                  </a:lnTo>
                  <a:lnTo>
                    <a:pt x="491" y="4"/>
                  </a:lnTo>
                  <a:close/>
                  <a:moveTo>
                    <a:pt x="461" y="4"/>
                  </a:moveTo>
                  <a:lnTo>
                    <a:pt x="457" y="4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1" y="4"/>
                  </a:lnTo>
                  <a:close/>
                  <a:moveTo>
                    <a:pt x="445" y="4"/>
                  </a:moveTo>
                  <a:lnTo>
                    <a:pt x="428" y="4"/>
                  </a:lnTo>
                  <a:lnTo>
                    <a:pt x="428" y="0"/>
                  </a:lnTo>
                  <a:lnTo>
                    <a:pt x="445" y="0"/>
                  </a:lnTo>
                  <a:lnTo>
                    <a:pt x="445" y="4"/>
                  </a:lnTo>
                  <a:close/>
                  <a:moveTo>
                    <a:pt x="416" y="4"/>
                  </a:moveTo>
                  <a:lnTo>
                    <a:pt x="411" y="4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16" y="4"/>
                  </a:lnTo>
                  <a:close/>
                  <a:moveTo>
                    <a:pt x="399" y="4"/>
                  </a:moveTo>
                  <a:lnTo>
                    <a:pt x="382" y="4"/>
                  </a:lnTo>
                  <a:lnTo>
                    <a:pt x="382" y="0"/>
                  </a:lnTo>
                  <a:lnTo>
                    <a:pt x="399" y="0"/>
                  </a:lnTo>
                  <a:lnTo>
                    <a:pt x="399" y="4"/>
                  </a:lnTo>
                  <a:close/>
                  <a:moveTo>
                    <a:pt x="370" y="4"/>
                  </a:moveTo>
                  <a:lnTo>
                    <a:pt x="365" y="4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0" y="4"/>
                  </a:lnTo>
                  <a:close/>
                  <a:moveTo>
                    <a:pt x="353" y="4"/>
                  </a:moveTo>
                  <a:lnTo>
                    <a:pt x="336" y="4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53" y="4"/>
                  </a:lnTo>
                  <a:close/>
                  <a:moveTo>
                    <a:pt x="324" y="4"/>
                  </a:moveTo>
                  <a:lnTo>
                    <a:pt x="320" y="4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4" y="4"/>
                  </a:lnTo>
                  <a:close/>
                  <a:moveTo>
                    <a:pt x="307" y="4"/>
                  </a:moveTo>
                  <a:lnTo>
                    <a:pt x="290" y="4"/>
                  </a:lnTo>
                  <a:lnTo>
                    <a:pt x="290" y="0"/>
                  </a:lnTo>
                  <a:lnTo>
                    <a:pt x="307" y="0"/>
                  </a:lnTo>
                  <a:lnTo>
                    <a:pt x="307" y="4"/>
                  </a:lnTo>
                  <a:close/>
                  <a:moveTo>
                    <a:pt x="278" y="4"/>
                  </a:moveTo>
                  <a:lnTo>
                    <a:pt x="274" y="4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78" y="4"/>
                  </a:lnTo>
                  <a:close/>
                  <a:moveTo>
                    <a:pt x="261" y="4"/>
                  </a:moveTo>
                  <a:lnTo>
                    <a:pt x="244" y="4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261" y="4"/>
                  </a:lnTo>
                  <a:close/>
                  <a:moveTo>
                    <a:pt x="232" y="4"/>
                  </a:moveTo>
                  <a:lnTo>
                    <a:pt x="228" y="4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2" y="4"/>
                  </a:lnTo>
                  <a:close/>
                  <a:moveTo>
                    <a:pt x="215" y="4"/>
                  </a:moveTo>
                  <a:lnTo>
                    <a:pt x="198" y="4"/>
                  </a:lnTo>
                  <a:lnTo>
                    <a:pt x="198" y="0"/>
                  </a:lnTo>
                  <a:lnTo>
                    <a:pt x="215" y="0"/>
                  </a:lnTo>
                  <a:lnTo>
                    <a:pt x="215" y="4"/>
                  </a:lnTo>
                  <a:close/>
                  <a:moveTo>
                    <a:pt x="186" y="4"/>
                  </a:moveTo>
                  <a:lnTo>
                    <a:pt x="182" y="4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86" y="4"/>
                  </a:lnTo>
                  <a:close/>
                  <a:moveTo>
                    <a:pt x="169" y="4"/>
                  </a:moveTo>
                  <a:lnTo>
                    <a:pt x="153" y="4"/>
                  </a:lnTo>
                  <a:lnTo>
                    <a:pt x="153" y="0"/>
                  </a:lnTo>
                  <a:lnTo>
                    <a:pt x="169" y="0"/>
                  </a:lnTo>
                  <a:lnTo>
                    <a:pt x="169" y="4"/>
                  </a:lnTo>
                  <a:close/>
                  <a:moveTo>
                    <a:pt x="140" y="4"/>
                  </a:moveTo>
                  <a:lnTo>
                    <a:pt x="136" y="4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0" y="4"/>
                  </a:lnTo>
                  <a:close/>
                  <a:moveTo>
                    <a:pt x="123" y="4"/>
                  </a:moveTo>
                  <a:lnTo>
                    <a:pt x="107" y="4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23" y="4"/>
                  </a:lnTo>
                  <a:close/>
                  <a:moveTo>
                    <a:pt x="94" y="4"/>
                  </a:move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close/>
                  <a:moveTo>
                    <a:pt x="77" y="4"/>
                  </a:moveTo>
                  <a:lnTo>
                    <a:pt x="61" y="4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77" y="4"/>
                  </a:lnTo>
                  <a:close/>
                  <a:moveTo>
                    <a:pt x="48" y="4"/>
                  </a:move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4"/>
                  </a:lnTo>
                  <a:close/>
                  <a:moveTo>
                    <a:pt x="32" y="4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32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close/>
                  <a:moveTo>
                    <a:pt x="4" y="18"/>
                  </a:moveTo>
                  <a:lnTo>
                    <a:pt x="4" y="3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4" y="18"/>
                  </a:lnTo>
                  <a:close/>
                  <a:moveTo>
                    <a:pt x="4" y="48"/>
                  </a:moveTo>
                  <a:lnTo>
                    <a:pt x="4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4" y="48"/>
                  </a:lnTo>
                  <a:close/>
                  <a:moveTo>
                    <a:pt x="4" y="64"/>
                  </a:moveTo>
                  <a:lnTo>
                    <a:pt x="4" y="81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4" y="64"/>
                  </a:lnTo>
                  <a:close/>
                  <a:moveTo>
                    <a:pt x="4" y="94"/>
                  </a:moveTo>
                  <a:lnTo>
                    <a:pt x="4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4" y="94"/>
                  </a:lnTo>
                  <a:close/>
                  <a:moveTo>
                    <a:pt x="4" y="111"/>
                  </a:moveTo>
                  <a:lnTo>
                    <a:pt x="4" y="127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4" y="111"/>
                  </a:lnTo>
                  <a:close/>
                  <a:moveTo>
                    <a:pt x="4" y="140"/>
                  </a:moveTo>
                  <a:lnTo>
                    <a:pt x="4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40"/>
                  </a:lnTo>
                  <a:close/>
                  <a:moveTo>
                    <a:pt x="4" y="157"/>
                  </a:moveTo>
                  <a:lnTo>
                    <a:pt x="4" y="174"/>
                  </a:lnTo>
                  <a:lnTo>
                    <a:pt x="0" y="174"/>
                  </a:lnTo>
                  <a:lnTo>
                    <a:pt x="0" y="157"/>
                  </a:lnTo>
                  <a:lnTo>
                    <a:pt x="4" y="157"/>
                  </a:lnTo>
                  <a:close/>
                  <a:moveTo>
                    <a:pt x="4" y="186"/>
                  </a:moveTo>
                  <a:lnTo>
                    <a:pt x="4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4" y="186"/>
                  </a:lnTo>
                  <a:close/>
                  <a:moveTo>
                    <a:pt x="4" y="203"/>
                  </a:moveTo>
                  <a:lnTo>
                    <a:pt x="4" y="220"/>
                  </a:lnTo>
                  <a:lnTo>
                    <a:pt x="0" y="220"/>
                  </a:lnTo>
                  <a:lnTo>
                    <a:pt x="0" y="203"/>
                  </a:lnTo>
                  <a:lnTo>
                    <a:pt x="4" y="203"/>
                  </a:lnTo>
                  <a:close/>
                  <a:moveTo>
                    <a:pt x="4" y="232"/>
                  </a:moveTo>
                  <a:lnTo>
                    <a:pt x="4" y="237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4" y="232"/>
                  </a:lnTo>
                  <a:close/>
                  <a:moveTo>
                    <a:pt x="4" y="249"/>
                  </a:moveTo>
                  <a:lnTo>
                    <a:pt x="4" y="266"/>
                  </a:lnTo>
                  <a:lnTo>
                    <a:pt x="0" y="266"/>
                  </a:lnTo>
                  <a:lnTo>
                    <a:pt x="0" y="249"/>
                  </a:lnTo>
                  <a:lnTo>
                    <a:pt x="4" y="249"/>
                  </a:lnTo>
                  <a:close/>
                  <a:moveTo>
                    <a:pt x="4" y="279"/>
                  </a:moveTo>
                  <a:lnTo>
                    <a:pt x="4" y="283"/>
                  </a:lnTo>
                  <a:lnTo>
                    <a:pt x="0" y="283"/>
                  </a:lnTo>
                  <a:lnTo>
                    <a:pt x="0" y="279"/>
                  </a:lnTo>
                  <a:lnTo>
                    <a:pt x="4" y="279"/>
                  </a:lnTo>
                  <a:close/>
                  <a:moveTo>
                    <a:pt x="4" y="295"/>
                  </a:moveTo>
                  <a:lnTo>
                    <a:pt x="4" y="312"/>
                  </a:lnTo>
                  <a:lnTo>
                    <a:pt x="0" y="312"/>
                  </a:lnTo>
                  <a:lnTo>
                    <a:pt x="0" y="295"/>
                  </a:lnTo>
                  <a:lnTo>
                    <a:pt x="4" y="295"/>
                  </a:lnTo>
                  <a:close/>
                  <a:moveTo>
                    <a:pt x="4" y="325"/>
                  </a:moveTo>
                  <a:lnTo>
                    <a:pt x="4" y="329"/>
                  </a:lnTo>
                  <a:lnTo>
                    <a:pt x="0" y="329"/>
                  </a:lnTo>
                  <a:lnTo>
                    <a:pt x="0" y="325"/>
                  </a:lnTo>
                  <a:lnTo>
                    <a:pt x="4" y="325"/>
                  </a:lnTo>
                  <a:close/>
                  <a:moveTo>
                    <a:pt x="4" y="342"/>
                  </a:moveTo>
                  <a:lnTo>
                    <a:pt x="4" y="359"/>
                  </a:lnTo>
                  <a:lnTo>
                    <a:pt x="0" y="359"/>
                  </a:lnTo>
                  <a:lnTo>
                    <a:pt x="0" y="342"/>
                  </a:lnTo>
                  <a:lnTo>
                    <a:pt x="4" y="342"/>
                  </a:lnTo>
                  <a:close/>
                  <a:moveTo>
                    <a:pt x="4" y="371"/>
                  </a:moveTo>
                  <a:lnTo>
                    <a:pt x="4" y="375"/>
                  </a:lnTo>
                  <a:lnTo>
                    <a:pt x="0" y="375"/>
                  </a:lnTo>
                  <a:lnTo>
                    <a:pt x="0" y="371"/>
                  </a:lnTo>
                  <a:lnTo>
                    <a:pt x="4" y="371"/>
                  </a:lnTo>
                  <a:close/>
                  <a:moveTo>
                    <a:pt x="4" y="388"/>
                  </a:moveTo>
                  <a:lnTo>
                    <a:pt x="4" y="405"/>
                  </a:lnTo>
                  <a:lnTo>
                    <a:pt x="0" y="405"/>
                  </a:lnTo>
                  <a:lnTo>
                    <a:pt x="0" y="388"/>
                  </a:lnTo>
                  <a:lnTo>
                    <a:pt x="4" y="388"/>
                  </a:lnTo>
                  <a:close/>
                  <a:moveTo>
                    <a:pt x="4" y="417"/>
                  </a:moveTo>
                  <a:lnTo>
                    <a:pt x="4" y="422"/>
                  </a:lnTo>
                  <a:lnTo>
                    <a:pt x="0" y="422"/>
                  </a:lnTo>
                  <a:lnTo>
                    <a:pt x="0" y="417"/>
                  </a:lnTo>
                  <a:lnTo>
                    <a:pt x="4" y="417"/>
                  </a:lnTo>
                  <a:close/>
                  <a:moveTo>
                    <a:pt x="4" y="434"/>
                  </a:moveTo>
                  <a:lnTo>
                    <a:pt x="4" y="451"/>
                  </a:lnTo>
                  <a:lnTo>
                    <a:pt x="0" y="451"/>
                  </a:lnTo>
                  <a:lnTo>
                    <a:pt x="0" y="434"/>
                  </a:lnTo>
                  <a:lnTo>
                    <a:pt x="4" y="434"/>
                  </a:lnTo>
                  <a:close/>
                  <a:moveTo>
                    <a:pt x="4" y="464"/>
                  </a:moveTo>
                  <a:lnTo>
                    <a:pt x="4" y="468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4" y="464"/>
                  </a:lnTo>
                  <a:close/>
                  <a:moveTo>
                    <a:pt x="4" y="480"/>
                  </a:moveTo>
                  <a:lnTo>
                    <a:pt x="4" y="497"/>
                  </a:lnTo>
                  <a:lnTo>
                    <a:pt x="0" y="497"/>
                  </a:lnTo>
                  <a:lnTo>
                    <a:pt x="0" y="480"/>
                  </a:lnTo>
                  <a:lnTo>
                    <a:pt x="4" y="480"/>
                  </a:lnTo>
                  <a:close/>
                  <a:moveTo>
                    <a:pt x="4" y="510"/>
                  </a:moveTo>
                  <a:lnTo>
                    <a:pt x="4" y="514"/>
                  </a:lnTo>
                  <a:lnTo>
                    <a:pt x="0" y="514"/>
                  </a:lnTo>
                  <a:lnTo>
                    <a:pt x="0" y="510"/>
                  </a:lnTo>
                  <a:lnTo>
                    <a:pt x="4" y="510"/>
                  </a:lnTo>
                  <a:close/>
                  <a:moveTo>
                    <a:pt x="4" y="527"/>
                  </a:moveTo>
                  <a:lnTo>
                    <a:pt x="4" y="543"/>
                  </a:lnTo>
                  <a:lnTo>
                    <a:pt x="0" y="543"/>
                  </a:lnTo>
                  <a:lnTo>
                    <a:pt x="0" y="527"/>
                  </a:lnTo>
                  <a:lnTo>
                    <a:pt x="4" y="527"/>
                  </a:lnTo>
                  <a:close/>
                  <a:moveTo>
                    <a:pt x="4" y="556"/>
                  </a:moveTo>
                  <a:lnTo>
                    <a:pt x="4" y="560"/>
                  </a:lnTo>
                  <a:lnTo>
                    <a:pt x="0" y="560"/>
                  </a:lnTo>
                  <a:lnTo>
                    <a:pt x="0" y="556"/>
                  </a:lnTo>
                  <a:lnTo>
                    <a:pt x="4" y="556"/>
                  </a:lnTo>
                  <a:close/>
                  <a:moveTo>
                    <a:pt x="4" y="573"/>
                  </a:moveTo>
                  <a:lnTo>
                    <a:pt x="4" y="590"/>
                  </a:lnTo>
                  <a:lnTo>
                    <a:pt x="0" y="590"/>
                  </a:lnTo>
                  <a:lnTo>
                    <a:pt x="0" y="573"/>
                  </a:lnTo>
                  <a:lnTo>
                    <a:pt x="4" y="573"/>
                  </a:lnTo>
                  <a:close/>
                  <a:moveTo>
                    <a:pt x="4" y="602"/>
                  </a:moveTo>
                  <a:lnTo>
                    <a:pt x="4" y="607"/>
                  </a:lnTo>
                  <a:lnTo>
                    <a:pt x="0" y="607"/>
                  </a:lnTo>
                  <a:lnTo>
                    <a:pt x="0" y="602"/>
                  </a:lnTo>
                  <a:lnTo>
                    <a:pt x="4" y="602"/>
                  </a:lnTo>
                  <a:close/>
                  <a:moveTo>
                    <a:pt x="4" y="619"/>
                  </a:moveTo>
                  <a:lnTo>
                    <a:pt x="4" y="636"/>
                  </a:lnTo>
                  <a:lnTo>
                    <a:pt x="0" y="636"/>
                  </a:lnTo>
                  <a:lnTo>
                    <a:pt x="0" y="619"/>
                  </a:lnTo>
                  <a:lnTo>
                    <a:pt x="4" y="619"/>
                  </a:lnTo>
                  <a:close/>
                  <a:moveTo>
                    <a:pt x="4" y="649"/>
                  </a:moveTo>
                  <a:lnTo>
                    <a:pt x="4" y="653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4" y="649"/>
                  </a:lnTo>
                  <a:close/>
                  <a:moveTo>
                    <a:pt x="4" y="665"/>
                  </a:moveTo>
                  <a:lnTo>
                    <a:pt x="4" y="682"/>
                  </a:lnTo>
                  <a:lnTo>
                    <a:pt x="0" y="682"/>
                  </a:lnTo>
                  <a:lnTo>
                    <a:pt x="0" y="665"/>
                  </a:lnTo>
                  <a:lnTo>
                    <a:pt x="4" y="665"/>
                  </a:lnTo>
                  <a:close/>
                  <a:moveTo>
                    <a:pt x="4" y="695"/>
                  </a:moveTo>
                  <a:lnTo>
                    <a:pt x="4" y="699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4" y="695"/>
                  </a:lnTo>
                  <a:close/>
                  <a:moveTo>
                    <a:pt x="4" y="712"/>
                  </a:moveTo>
                  <a:lnTo>
                    <a:pt x="4" y="728"/>
                  </a:lnTo>
                  <a:lnTo>
                    <a:pt x="0" y="728"/>
                  </a:lnTo>
                  <a:lnTo>
                    <a:pt x="0" y="712"/>
                  </a:lnTo>
                  <a:lnTo>
                    <a:pt x="4" y="712"/>
                  </a:lnTo>
                  <a:close/>
                  <a:moveTo>
                    <a:pt x="4" y="741"/>
                  </a:moveTo>
                  <a:lnTo>
                    <a:pt x="4" y="745"/>
                  </a:lnTo>
                  <a:lnTo>
                    <a:pt x="0" y="745"/>
                  </a:lnTo>
                  <a:lnTo>
                    <a:pt x="0" y="741"/>
                  </a:lnTo>
                  <a:lnTo>
                    <a:pt x="4" y="741"/>
                  </a:lnTo>
                  <a:close/>
                  <a:moveTo>
                    <a:pt x="4" y="758"/>
                  </a:moveTo>
                  <a:lnTo>
                    <a:pt x="4" y="775"/>
                  </a:lnTo>
                  <a:lnTo>
                    <a:pt x="0" y="775"/>
                  </a:lnTo>
                  <a:lnTo>
                    <a:pt x="0" y="758"/>
                  </a:lnTo>
                  <a:lnTo>
                    <a:pt x="4" y="758"/>
                  </a:lnTo>
                  <a:close/>
                  <a:moveTo>
                    <a:pt x="4" y="787"/>
                  </a:moveTo>
                  <a:lnTo>
                    <a:pt x="4" y="791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4" y="787"/>
                  </a:lnTo>
                  <a:close/>
                  <a:moveTo>
                    <a:pt x="4" y="804"/>
                  </a:moveTo>
                  <a:lnTo>
                    <a:pt x="4" y="821"/>
                  </a:lnTo>
                  <a:lnTo>
                    <a:pt x="0" y="821"/>
                  </a:lnTo>
                  <a:lnTo>
                    <a:pt x="0" y="804"/>
                  </a:lnTo>
                  <a:lnTo>
                    <a:pt x="4" y="804"/>
                  </a:lnTo>
                  <a:close/>
                  <a:moveTo>
                    <a:pt x="4" y="833"/>
                  </a:moveTo>
                  <a:lnTo>
                    <a:pt x="4" y="838"/>
                  </a:lnTo>
                  <a:lnTo>
                    <a:pt x="0" y="838"/>
                  </a:lnTo>
                  <a:lnTo>
                    <a:pt x="0" y="833"/>
                  </a:lnTo>
                  <a:lnTo>
                    <a:pt x="4" y="833"/>
                  </a:lnTo>
                  <a:close/>
                  <a:moveTo>
                    <a:pt x="4" y="850"/>
                  </a:moveTo>
                  <a:lnTo>
                    <a:pt x="4" y="867"/>
                  </a:lnTo>
                  <a:lnTo>
                    <a:pt x="0" y="867"/>
                  </a:lnTo>
                  <a:lnTo>
                    <a:pt x="0" y="850"/>
                  </a:lnTo>
                  <a:lnTo>
                    <a:pt x="4" y="850"/>
                  </a:lnTo>
                  <a:close/>
                  <a:moveTo>
                    <a:pt x="4" y="880"/>
                  </a:moveTo>
                  <a:lnTo>
                    <a:pt x="4" y="884"/>
                  </a:lnTo>
                  <a:lnTo>
                    <a:pt x="0" y="884"/>
                  </a:lnTo>
                  <a:lnTo>
                    <a:pt x="0" y="880"/>
                  </a:lnTo>
                  <a:lnTo>
                    <a:pt x="4" y="880"/>
                  </a:lnTo>
                  <a:close/>
                  <a:moveTo>
                    <a:pt x="4" y="896"/>
                  </a:moveTo>
                  <a:lnTo>
                    <a:pt x="4" y="913"/>
                  </a:lnTo>
                  <a:lnTo>
                    <a:pt x="0" y="913"/>
                  </a:lnTo>
                  <a:lnTo>
                    <a:pt x="0" y="896"/>
                  </a:lnTo>
                  <a:lnTo>
                    <a:pt x="4" y="896"/>
                  </a:lnTo>
                  <a:close/>
                  <a:moveTo>
                    <a:pt x="4" y="926"/>
                  </a:moveTo>
                  <a:lnTo>
                    <a:pt x="4" y="930"/>
                  </a:lnTo>
                  <a:lnTo>
                    <a:pt x="0" y="930"/>
                  </a:lnTo>
                  <a:lnTo>
                    <a:pt x="0" y="926"/>
                  </a:lnTo>
                  <a:lnTo>
                    <a:pt x="4" y="926"/>
                  </a:lnTo>
                  <a:close/>
                  <a:moveTo>
                    <a:pt x="4" y="943"/>
                  </a:moveTo>
                  <a:lnTo>
                    <a:pt x="4" y="960"/>
                  </a:lnTo>
                  <a:lnTo>
                    <a:pt x="0" y="960"/>
                  </a:lnTo>
                  <a:lnTo>
                    <a:pt x="0" y="943"/>
                  </a:lnTo>
                  <a:lnTo>
                    <a:pt x="4" y="943"/>
                  </a:lnTo>
                  <a:close/>
                  <a:moveTo>
                    <a:pt x="4" y="972"/>
                  </a:moveTo>
                  <a:lnTo>
                    <a:pt x="4" y="976"/>
                  </a:lnTo>
                  <a:lnTo>
                    <a:pt x="0" y="976"/>
                  </a:lnTo>
                  <a:lnTo>
                    <a:pt x="0" y="972"/>
                  </a:lnTo>
                  <a:lnTo>
                    <a:pt x="4" y="972"/>
                  </a:lnTo>
                  <a:close/>
                  <a:moveTo>
                    <a:pt x="4" y="989"/>
                  </a:moveTo>
                  <a:lnTo>
                    <a:pt x="4" y="1006"/>
                  </a:lnTo>
                  <a:lnTo>
                    <a:pt x="0" y="1006"/>
                  </a:lnTo>
                  <a:lnTo>
                    <a:pt x="0" y="989"/>
                  </a:lnTo>
                  <a:lnTo>
                    <a:pt x="4" y="989"/>
                  </a:lnTo>
                  <a:close/>
                  <a:moveTo>
                    <a:pt x="4" y="1018"/>
                  </a:moveTo>
                  <a:lnTo>
                    <a:pt x="4" y="1023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4" y="1018"/>
                  </a:lnTo>
                  <a:close/>
                  <a:moveTo>
                    <a:pt x="4" y="1035"/>
                  </a:moveTo>
                  <a:lnTo>
                    <a:pt x="4" y="1052"/>
                  </a:lnTo>
                  <a:lnTo>
                    <a:pt x="0" y="1052"/>
                  </a:lnTo>
                  <a:lnTo>
                    <a:pt x="0" y="1035"/>
                  </a:lnTo>
                  <a:lnTo>
                    <a:pt x="4" y="1035"/>
                  </a:lnTo>
                  <a:close/>
                  <a:moveTo>
                    <a:pt x="4" y="1065"/>
                  </a:moveTo>
                  <a:lnTo>
                    <a:pt x="4" y="1069"/>
                  </a:lnTo>
                  <a:lnTo>
                    <a:pt x="0" y="1069"/>
                  </a:lnTo>
                  <a:lnTo>
                    <a:pt x="0" y="1065"/>
                  </a:lnTo>
                  <a:lnTo>
                    <a:pt x="4" y="1065"/>
                  </a:lnTo>
                  <a:close/>
                  <a:moveTo>
                    <a:pt x="4" y="1081"/>
                  </a:moveTo>
                  <a:lnTo>
                    <a:pt x="4" y="1098"/>
                  </a:lnTo>
                  <a:lnTo>
                    <a:pt x="0" y="1098"/>
                  </a:lnTo>
                  <a:lnTo>
                    <a:pt x="0" y="1081"/>
                  </a:lnTo>
                  <a:lnTo>
                    <a:pt x="4" y="1081"/>
                  </a:lnTo>
                  <a:close/>
                  <a:moveTo>
                    <a:pt x="4" y="1111"/>
                  </a:moveTo>
                  <a:lnTo>
                    <a:pt x="4" y="1115"/>
                  </a:lnTo>
                  <a:lnTo>
                    <a:pt x="0" y="1115"/>
                  </a:lnTo>
                  <a:lnTo>
                    <a:pt x="0" y="1111"/>
                  </a:lnTo>
                  <a:lnTo>
                    <a:pt x="4" y="1111"/>
                  </a:lnTo>
                  <a:close/>
                  <a:moveTo>
                    <a:pt x="4" y="1128"/>
                  </a:moveTo>
                  <a:lnTo>
                    <a:pt x="4" y="1144"/>
                  </a:lnTo>
                  <a:lnTo>
                    <a:pt x="0" y="1144"/>
                  </a:lnTo>
                  <a:lnTo>
                    <a:pt x="0" y="1128"/>
                  </a:lnTo>
                  <a:lnTo>
                    <a:pt x="4" y="1128"/>
                  </a:lnTo>
                  <a:close/>
                  <a:moveTo>
                    <a:pt x="4" y="1157"/>
                  </a:moveTo>
                  <a:lnTo>
                    <a:pt x="4" y="1161"/>
                  </a:lnTo>
                  <a:lnTo>
                    <a:pt x="0" y="1161"/>
                  </a:lnTo>
                  <a:lnTo>
                    <a:pt x="0" y="1157"/>
                  </a:lnTo>
                  <a:lnTo>
                    <a:pt x="4" y="1157"/>
                  </a:lnTo>
                  <a:close/>
                  <a:moveTo>
                    <a:pt x="4" y="1174"/>
                  </a:moveTo>
                  <a:lnTo>
                    <a:pt x="4" y="1191"/>
                  </a:lnTo>
                  <a:lnTo>
                    <a:pt x="0" y="1191"/>
                  </a:lnTo>
                  <a:lnTo>
                    <a:pt x="0" y="1174"/>
                  </a:lnTo>
                  <a:lnTo>
                    <a:pt x="4" y="1174"/>
                  </a:lnTo>
                  <a:close/>
                  <a:moveTo>
                    <a:pt x="4" y="1203"/>
                  </a:moveTo>
                  <a:lnTo>
                    <a:pt x="4" y="1208"/>
                  </a:lnTo>
                  <a:lnTo>
                    <a:pt x="0" y="1208"/>
                  </a:lnTo>
                  <a:lnTo>
                    <a:pt x="0" y="1203"/>
                  </a:lnTo>
                  <a:lnTo>
                    <a:pt x="4" y="1203"/>
                  </a:lnTo>
                  <a:close/>
                  <a:moveTo>
                    <a:pt x="4" y="1220"/>
                  </a:moveTo>
                  <a:lnTo>
                    <a:pt x="4" y="1237"/>
                  </a:lnTo>
                  <a:lnTo>
                    <a:pt x="0" y="1237"/>
                  </a:lnTo>
                  <a:lnTo>
                    <a:pt x="0" y="1220"/>
                  </a:lnTo>
                  <a:lnTo>
                    <a:pt x="4" y="1220"/>
                  </a:lnTo>
                  <a:close/>
                  <a:moveTo>
                    <a:pt x="4" y="1250"/>
                  </a:moveTo>
                  <a:lnTo>
                    <a:pt x="4" y="1254"/>
                  </a:lnTo>
                  <a:lnTo>
                    <a:pt x="0" y="1254"/>
                  </a:lnTo>
                  <a:lnTo>
                    <a:pt x="0" y="1250"/>
                  </a:lnTo>
                  <a:lnTo>
                    <a:pt x="4" y="1250"/>
                  </a:lnTo>
                  <a:close/>
                  <a:moveTo>
                    <a:pt x="4" y="1266"/>
                  </a:moveTo>
                  <a:lnTo>
                    <a:pt x="4" y="1283"/>
                  </a:lnTo>
                  <a:lnTo>
                    <a:pt x="0" y="1283"/>
                  </a:lnTo>
                  <a:lnTo>
                    <a:pt x="0" y="1266"/>
                  </a:lnTo>
                  <a:lnTo>
                    <a:pt x="4" y="1266"/>
                  </a:lnTo>
                  <a:close/>
                  <a:moveTo>
                    <a:pt x="4" y="1296"/>
                  </a:moveTo>
                  <a:lnTo>
                    <a:pt x="4" y="1300"/>
                  </a:lnTo>
                  <a:lnTo>
                    <a:pt x="0" y="1300"/>
                  </a:lnTo>
                  <a:lnTo>
                    <a:pt x="0" y="1296"/>
                  </a:lnTo>
                  <a:lnTo>
                    <a:pt x="4" y="1296"/>
                  </a:lnTo>
                  <a:close/>
                  <a:moveTo>
                    <a:pt x="4" y="1313"/>
                  </a:moveTo>
                  <a:lnTo>
                    <a:pt x="4" y="1329"/>
                  </a:lnTo>
                  <a:lnTo>
                    <a:pt x="0" y="1329"/>
                  </a:lnTo>
                  <a:lnTo>
                    <a:pt x="0" y="1313"/>
                  </a:lnTo>
                  <a:lnTo>
                    <a:pt x="4" y="1313"/>
                  </a:lnTo>
                  <a:close/>
                  <a:moveTo>
                    <a:pt x="4" y="1342"/>
                  </a:moveTo>
                  <a:lnTo>
                    <a:pt x="4" y="1346"/>
                  </a:lnTo>
                  <a:lnTo>
                    <a:pt x="0" y="1346"/>
                  </a:lnTo>
                  <a:lnTo>
                    <a:pt x="0" y="1342"/>
                  </a:lnTo>
                  <a:lnTo>
                    <a:pt x="4" y="1342"/>
                  </a:lnTo>
                  <a:close/>
                  <a:moveTo>
                    <a:pt x="4" y="1359"/>
                  </a:moveTo>
                  <a:lnTo>
                    <a:pt x="4" y="1376"/>
                  </a:lnTo>
                  <a:lnTo>
                    <a:pt x="0" y="1376"/>
                  </a:lnTo>
                  <a:lnTo>
                    <a:pt x="0" y="1359"/>
                  </a:lnTo>
                  <a:lnTo>
                    <a:pt x="4" y="1359"/>
                  </a:lnTo>
                  <a:close/>
                  <a:moveTo>
                    <a:pt x="4" y="1388"/>
                  </a:moveTo>
                  <a:lnTo>
                    <a:pt x="4" y="1392"/>
                  </a:lnTo>
                  <a:lnTo>
                    <a:pt x="0" y="1392"/>
                  </a:lnTo>
                  <a:lnTo>
                    <a:pt x="0" y="1388"/>
                  </a:lnTo>
                  <a:lnTo>
                    <a:pt x="4" y="1388"/>
                  </a:lnTo>
                  <a:close/>
                  <a:moveTo>
                    <a:pt x="4" y="1405"/>
                  </a:moveTo>
                  <a:lnTo>
                    <a:pt x="4" y="1422"/>
                  </a:lnTo>
                  <a:lnTo>
                    <a:pt x="0" y="1422"/>
                  </a:lnTo>
                  <a:lnTo>
                    <a:pt x="0" y="1405"/>
                  </a:lnTo>
                  <a:lnTo>
                    <a:pt x="4" y="1405"/>
                  </a:lnTo>
                  <a:close/>
                  <a:moveTo>
                    <a:pt x="4" y="1434"/>
                  </a:moveTo>
                  <a:lnTo>
                    <a:pt x="4" y="1439"/>
                  </a:lnTo>
                  <a:lnTo>
                    <a:pt x="0" y="1439"/>
                  </a:lnTo>
                  <a:lnTo>
                    <a:pt x="0" y="1434"/>
                  </a:lnTo>
                  <a:lnTo>
                    <a:pt x="4" y="1434"/>
                  </a:lnTo>
                  <a:close/>
                  <a:moveTo>
                    <a:pt x="4" y="1451"/>
                  </a:moveTo>
                  <a:lnTo>
                    <a:pt x="4" y="1468"/>
                  </a:lnTo>
                  <a:lnTo>
                    <a:pt x="0" y="1468"/>
                  </a:lnTo>
                  <a:lnTo>
                    <a:pt x="0" y="1451"/>
                  </a:lnTo>
                  <a:lnTo>
                    <a:pt x="4" y="1451"/>
                  </a:lnTo>
                  <a:close/>
                  <a:moveTo>
                    <a:pt x="4" y="1481"/>
                  </a:moveTo>
                  <a:lnTo>
                    <a:pt x="4" y="1485"/>
                  </a:lnTo>
                  <a:lnTo>
                    <a:pt x="0" y="1485"/>
                  </a:lnTo>
                  <a:lnTo>
                    <a:pt x="0" y="1481"/>
                  </a:lnTo>
                  <a:lnTo>
                    <a:pt x="4" y="1481"/>
                  </a:lnTo>
                  <a:close/>
                  <a:moveTo>
                    <a:pt x="4" y="1497"/>
                  </a:moveTo>
                  <a:lnTo>
                    <a:pt x="4" y="1514"/>
                  </a:lnTo>
                  <a:lnTo>
                    <a:pt x="0" y="1514"/>
                  </a:lnTo>
                  <a:lnTo>
                    <a:pt x="0" y="1497"/>
                  </a:lnTo>
                  <a:lnTo>
                    <a:pt x="4" y="1497"/>
                  </a:lnTo>
                  <a:close/>
                  <a:moveTo>
                    <a:pt x="4" y="1527"/>
                  </a:moveTo>
                  <a:lnTo>
                    <a:pt x="4" y="1531"/>
                  </a:lnTo>
                  <a:lnTo>
                    <a:pt x="0" y="1531"/>
                  </a:lnTo>
                  <a:lnTo>
                    <a:pt x="0" y="1527"/>
                  </a:lnTo>
                  <a:lnTo>
                    <a:pt x="4" y="1527"/>
                  </a:lnTo>
                  <a:close/>
                  <a:moveTo>
                    <a:pt x="4" y="1544"/>
                  </a:moveTo>
                  <a:lnTo>
                    <a:pt x="4" y="1561"/>
                  </a:lnTo>
                  <a:lnTo>
                    <a:pt x="0" y="1561"/>
                  </a:lnTo>
                  <a:lnTo>
                    <a:pt x="0" y="1544"/>
                  </a:lnTo>
                  <a:lnTo>
                    <a:pt x="4" y="1544"/>
                  </a:lnTo>
                  <a:close/>
                  <a:moveTo>
                    <a:pt x="4" y="1573"/>
                  </a:moveTo>
                  <a:lnTo>
                    <a:pt x="4" y="1577"/>
                  </a:lnTo>
                  <a:lnTo>
                    <a:pt x="0" y="1577"/>
                  </a:lnTo>
                  <a:lnTo>
                    <a:pt x="0" y="1573"/>
                  </a:lnTo>
                  <a:lnTo>
                    <a:pt x="4" y="1573"/>
                  </a:lnTo>
                  <a:close/>
                  <a:moveTo>
                    <a:pt x="4" y="1590"/>
                  </a:moveTo>
                  <a:lnTo>
                    <a:pt x="4" y="1607"/>
                  </a:lnTo>
                  <a:lnTo>
                    <a:pt x="0" y="1607"/>
                  </a:lnTo>
                  <a:lnTo>
                    <a:pt x="0" y="1590"/>
                  </a:lnTo>
                  <a:lnTo>
                    <a:pt x="4" y="1590"/>
                  </a:lnTo>
                  <a:close/>
                  <a:moveTo>
                    <a:pt x="4" y="1619"/>
                  </a:moveTo>
                  <a:lnTo>
                    <a:pt x="4" y="1624"/>
                  </a:lnTo>
                  <a:lnTo>
                    <a:pt x="0" y="1624"/>
                  </a:lnTo>
                  <a:lnTo>
                    <a:pt x="0" y="1619"/>
                  </a:lnTo>
                  <a:lnTo>
                    <a:pt x="4" y="1619"/>
                  </a:lnTo>
                  <a:close/>
                  <a:moveTo>
                    <a:pt x="4" y="1636"/>
                  </a:moveTo>
                  <a:lnTo>
                    <a:pt x="4" y="1653"/>
                  </a:lnTo>
                  <a:lnTo>
                    <a:pt x="0" y="1653"/>
                  </a:lnTo>
                  <a:lnTo>
                    <a:pt x="0" y="1636"/>
                  </a:lnTo>
                  <a:lnTo>
                    <a:pt x="4" y="1636"/>
                  </a:lnTo>
                  <a:close/>
                  <a:moveTo>
                    <a:pt x="4" y="1666"/>
                  </a:moveTo>
                  <a:lnTo>
                    <a:pt x="4" y="1670"/>
                  </a:lnTo>
                  <a:lnTo>
                    <a:pt x="0" y="1670"/>
                  </a:lnTo>
                  <a:lnTo>
                    <a:pt x="0" y="1666"/>
                  </a:lnTo>
                  <a:lnTo>
                    <a:pt x="4" y="1666"/>
                  </a:lnTo>
                  <a:close/>
                  <a:moveTo>
                    <a:pt x="4" y="1682"/>
                  </a:moveTo>
                  <a:lnTo>
                    <a:pt x="4" y="1699"/>
                  </a:lnTo>
                  <a:lnTo>
                    <a:pt x="0" y="1699"/>
                  </a:lnTo>
                  <a:lnTo>
                    <a:pt x="0" y="1682"/>
                  </a:lnTo>
                  <a:lnTo>
                    <a:pt x="4" y="1682"/>
                  </a:lnTo>
                  <a:close/>
                  <a:moveTo>
                    <a:pt x="4" y="1712"/>
                  </a:moveTo>
                  <a:lnTo>
                    <a:pt x="4" y="1716"/>
                  </a:lnTo>
                  <a:lnTo>
                    <a:pt x="0" y="1716"/>
                  </a:lnTo>
                  <a:lnTo>
                    <a:pt x="0" y="1712"/>
                  </a:lnTo>
                  <a:lnTo>
                    <a:pt x="4" y="1712"/>
                  </a:lnTo>
                  <a:close/>
                  <a:moveTo>
                    <a:pt x="4" y="1729"/>
                  </a:moveTo>
                  <a:lnTo>
                    <a:pt x="4" y="1745"/>
                  </a:lnTo>
                  <a:lnTo>
                    <a:pt x="0" y="1745"/>
                  </a:lnTo>
                  <a:lnTo>
                    <a:pt x="0" y="1729"/>
                  </a:lnTo>
                  <a:lnTo>
                    <a:pt x="4" y="1729"/>
                  </a:lnTo>
                  <a:close/>
                  <a:moveTo>
                    <a:pt x="4" y="1758"/>
                  </a:moveTo>
                  <a:lnTo>
                    <a:pt x="4" y="1762"/>
                  </a:lnTo>
                  <a:lnTo>
                    <a:pt x="0" y="1762"/>
                  </a:lnTo>
                  <a:lnTo>
                    <a:pt x="0" y="1758"/>
                  </a:lnTo>
                  <a:lnTo>
                    <a:pt x="4" y="1758"/>
                  </a:lnTo>
                  <a:close/>
                  <a:moveTo>
                    <a:pt x="4" y="1775"/>
                  </a:moveTo>
                  <a:lnTo>
                    <a:pt x="4" y="1792"/>
                  </a:lnTo>
                  <a:lnTo>
                    <a:pt x="0" y="1792"/>
                  </a:lnTo>
                  <a:lnTo>
                    <a:pt x="0" y="1775"/>
                  </a:lnTo>
                  <a:lnTo>
                    <a:pt x="4" y="1775"/>
                  </a:lnTo>
                  <a:close/>
                  <a:moveTo>
                    <a:pt x="4" y="1804"/>
                  </a:moveTo>
                  <a:lnTo>
                    <a:pt x="4" y="1809"/>
                  </a:lnTo>
                  <a:lnTo>
                    <a:pt x="0" y="1809"/>
                  </a:lnTo>
                  <a:lnTo>
                    <a:pt x="0" y="1804"/>
                  </a:lnTo>
                  <a:lnTo>
                    <a:pt x="4" y="1804"/>
                  </a:lnTo>
                  <a:close/>
                  <a:moveTo>
                    <a:pt x="4" y="1821"/>
                  </a:moveTo>
                  <a:lnTo>
                    <a:pt x="4" y="1838"/>
                  </a:lnTo>
                  <a:lnTo>
                    <a:pt x="0" y="1838"/>
                  </a:lnTo>
                  <a:lnTo>
                    <a:pt x="0" y="1821"/>
                  </a:lnTo>
                  <a:lnTo>
                    <a:pt x="4" y="1821"/>
                  </a:lnTo>
                  <a:close/>
                  <a:moveTo>
                    <a:pt x="4" y="1851"/>
                  </a:moveTo>
                  <a:lnTo>
                    <a:pt x="4" y="1855"/>
                  </a:lnTo>
                  <a:lnTo>
                    <a:pt x="0" y="1855"/>
                  </a:lnTo>
                  <a:lnTo>
                    <a:pt x="0" y="1851"/>
                  </a:lnTo>
                  <a:lnTo>
                    <a:pt x="4" y="1851"/>
                  </a:lnTo>
                  <a:close/>
                  <a:moveTo>
                    <a:pt x="4" y="1867"/>
                  </a:moveTo>
                  <a:lnTo>
                    <a:pt x="4" y="1884"/>
                  </a:lnTo>
                  <a:lnTo>
                    <a:pt x="0" y="1884"/>
                  </a:lnTo>
                  <a:lnTo>
                    <a:pt x="0" y="1867"/>
                  </a:lnTo>
                  <a:lnTo>
                    <a:pt x="4" y="1867"/>
                  </a:lnTo>
                  <a:close/>
                  <a:moveTo>
                    <a:pt x="4" y="1897"/>
                  </a:moveTo>
                  <a:lnTo>
                    <a:pt x="4" y="1901"/>
                  </a:lnTo>
                  <a:lnTo>
                    <a:pt x="0" y="1901"/>
                  </a:lnTo>
                  <a:lnTo>
                    <a:pt x="0" y="1897"/>
                  </a:lnTo>
                  <a:lnTo>
                    <a:pt x="4" y="1897"/>
                  </a:lnTo>
                  <a:close/>
                  <a:moveTo>
                    <a:pt x="4" y="1914"/>
                  </a:moveTo>
                  <a:lnTo>
                    <a:pt x="4" y="1930"/>
                  </a:lnTo>
                  <a:lnTo>
                    <a:pt x="0" y="1930"/>
                  </a:lnTo>
                  <a:lnTo>
                    <a:pt x="0" y="1914"/>
                  </a:lnTo>
                  <a:lnTo>
                    <a:pt x="4" y="1914"/>
                  </a:lnTo>
                  <a:close/>
                  <a:moveTo>
                    <a:pt x="4" y="1943"/>
                  </a:moveTo>
                  <a:lnTo>
                    <a:pt x="4" y="1947"/>
                  </a:lnTo>
                  <a:lnTo>
                    <a:pt x="0" y="1947"/>
                  </a:lnTo>
                  <a:lnTo>
                    <a:pt x="0" y="1943"/>
                  </a:lnTo>
                  <a:lnTo>
                    <a:pt x="4" y="1943"/>
                  </a:lnTo>
                  <a:close/>
                  <a:moveTo>
                    <a:pt x="4" y="1960"/>
                  </a:moveTo>
                  <a:lnTo>
                    <a:pt x="4" y="1973"/>
                  </a:lnTo>
                  <a:lnTo>
                    <a:pt x="2" y="1971"/>
                  </a:lnTo>
                  <a:lnTo>
                    <a:pt x="5" y="1971"/>
                  </a:lnTo>
                  <a:lnTo>
                    <a:pt x="5" y="1975"/>
                  </a:lnTo>
                  <a:lnTo>
                    <a:pt x="0" y="1975"/>
                  </a:lnTo>
                  <a:lnTo>
                    <a:pt x="0" y="1960"/>
                  </a:lnTo>
                  <a:lnTo>
                    <a:pt x="4" y="1960"/>
                  </a:lnTo>
                  <a:close/>
                  <a:moveTo>
                    <a:pt x="18" y="1971"/>
                  </a:moveTo>
                  <a:lnTo>
                    <a:pt x="22" y="1971"/>
                  </a:lnTo>
                  <a:lnTo>
                    <a:pt x="22" y="1975"/>
                  </a:lnTo>
                  <a:lnTo>
                    <a:pt x="18" y="1975"/>
                  </a:lnTo>
                  <a:lnTo>
                    <a:pt x="18" y="1971"/>
                  </a:lnTo>
                  <a:close/>
                  <a:moveTo>
                    <a:pt x="34" y="1971"/>
                  </a:moveTo>
                  <a:lnTo>
                    <a:pt x="51" y="1971"/>
                  </a:lnTo>
                  <a:lnTo>
                    <a:pt x="51" y="1975"/>
                  </a:lnTo>
                  <a:lnTo>
                    <a:pt x="34" y="1975"/>
                  </a:lnTo>
                  <a:lnTo>
                    <a:pt x="34" y="1971"/>
                  </a:lnTo>
                  <a:close/>
                  <a:moveTo>
                    <a:pt x="64" y="1971"/>
                  </a:moveTo>
                  <a:lnTo>
                    <a:pt x="68" y="1971"/>
                  </a:lnTo>
                  <a:lnTo>
                    <a:pt x="68" y="1975"/>
                  </a:lnTo>
                  <a:lnTo>
                    <a:pt x="64" y="1975"/>
                  </a:lnTo>
                  <a:lnTo>
                    <a:pt x="64" y="1971"/>
                  </a:lnTo>
                  <a:close/>
                  <a:moveTo>
                    <a:pt x="80" y="1971"/>
                  </a:moveTo>
                  <a:lnTo>
                    <a:pt x="97" y="1971"/>
                  </a:lnTo>
                  <a:lnTo>
                    <a:pt x="97" y="1975"/>
                  </a:lnTo>
                  <a:lnTo>
                    <a:pt x="80" y="1975"/>
                  </a:lnTo>
                  <a:lnTo>
                    <a:pt x="80" y="1971"/>
                  </a:lnTo>
                  <a:close/>
                  <a:moveTo>
                    <a:pt x="109" y="1971"/>
                  </a:moveTo>
                  <a:lnTo>
                    <a:pt x="114" y="1971"/>
                  </a:lnTo>
                  <a:lnTo>
                    <a:pt x="114" y="1975"/>
                  </a:lnTo>
                  <a:lnTo>
                    <a:pt x="109" y="1975"/>
                  </a:lnTo>
                  <a:lnTo>
                    <a:pt x="109" y="1971"/>
                  </a:lnTo>
                  <a:close/>
                  <a:moveTo>
                    <a:pt x="126" y="1971"/>
                  </a:moveTo>
                  <a:lnTo>
                    <a:pt x="143" y="1971"/>
                  </a:lnTo>
                  <a:lnTo>
                    <a:pt x="143" y="1975"/>
                  </a:lnTo>
                  <a:lnTo>
                    <a:pt x="126" y="1975"/>
                  </a:lnTo>
                  <a:lnTo>
                    <a:pt x="126" y="1971"/>
                  </a:lnTo>
                  <a:close/>
                  <a:moveTo>
                    <a:pt x="155" y="1971"/>
                  </a:moveTo>
                  <a:lnTo>
                    <a:pt x="160" y="1971"/>
                  </a:lnTo>
                  <a:lnTo>
                    <a:pt x="160" y="1975"/>
                  </a:lnTo>
                  <a:lnTo>
                    <a:pt x="155" y="1975"/>
                  </a:lnTo>
                  <a:lnTo>
                    <a:pt x="155" y="1971"/>
                  </a:lnTo>
                  <a:close/>
                  <a:moveTo>
                    <a:pt x="172" y="1971"/>
                  </a:moveTo>
                  <a:lnTo>
                    <a:pt x="189" y="1971"/>
                  </a:lnTo>
                  <a:lnTo>
                    <a:pt x="189" y="1975"/>
                  </a:lnTo>
                  <a:lnTo>
                    <a:pt x="172" y="1975"/>
                  </a:lnTo>
                  <a:lnTo>
                    <a:pt x="172" y="1971"/>
                  </a:lnTo>
                  <a:close/>
                  <a:moveTo>
                    <a:pt x="201" y="1971"/>
                  </a:moveTo>
                  <a:lnTo>
                    <a:pt x="206" y="1971"/>
                  </a:lnTo>
                  <a:lnTo>
                    <a:pt x="206" y="1975"/>
                  </a:lnTo>
                  <a:lnTo>
                    <a:pt x="201" y="1975"/>
                  </a:lnTo>
                  <a:lnTo>
                    <a:pt x="201" y="1971"/>
                  </a:lnTo>
                  <a:close/>
                  <a:moveTo>
                    <a:pt x="218" y="1971"/>
                  </a:moveTo>
                  <a:lnTo>
                    <a:pt x="235" y="1971"/>
                  </a:lnTo>
                  <a:lnTo>
                    <a:pt x="235" y="1975"/>
                  </a:lnTo>
                  <a:lnTo>
                    <a:pt x="218" y="1975"/>
                  </a:lnTo>
                  <a:lnTo>
                    <a:pt x="218" y="1971"/>
                  </a:lnTo>
                  <a:close/>
                  <a:moveTo>
                    <a:pt x="247" y="1971"/>
                  </a:moveTo>
                  <a:lnTo>
                    <a:pt x="251" y="1971"/>
                  </a:lnTo>
                  <a:lnTo>
                    <a:pt x="251" y="1975"/>
                  </a:lnTo>
                  <a:lnTo>
                    <a:pt x="247" y="1975"/>
                  </a:lnTo>
                  <a:lnTo>
                    <a:pt x="247" y="1971"/>
                  </a:lnTo>
                  <a:close/>
                  <a:moveTo>
                    <a:pt x="264" y="1971"/>
                  </a:moveTo>
                  <a:lnTo>
                    <a:pt x="281" y="1971"/>
                  </a:lnTo>
                  <a:lnTo>
                    <a:pt x="281" y="1975"/>
                  </a:lnTo>
                  <a:lnTo>
                    <a:pt x="264" y="1975"/>
                  </a:lnTo>
                  <a:lnTo>
                    <a:pt x="264" y="1971"/>
                  </a:lnTo>
                  <a:close/>
                  <a:moveTo>
                    <a:pt x="293" y="1971"/>
                  </a:moveTo>
                  <a:lnTo>
                    <a:pt x="297" y="1971"/>
                  </a:lnTo>
                  <a:lnTo>
                    <a:pt x="297" y="1975"/>
                  </a:lnTo>
                  <a:lnTo>
                    <a:pt x="293" y="1975"/>
                  </a:lnTo>
                  <a:lnTo>
                    <a:pt x="293" y="1971"/>
                  </a:lnTo>
                  <a:close/>
                  <a:moveTo>
                    <a:pt x="310" y="1971"/>
                  </a:moveTo>
                  <a:lnTo>
                    <a:pt x="327" y="1971"/>
                  </a:lnTo>
                  <a:lnTo>
                    <a:pt x="327" y="1975"/>
                  </a:lnTo>
                  <a:lnTo>
                    <a:pt x="310" y="1975"/>
                  </a:lnTo>
                  <a:lnTo>
                    <a:pt x="310" y="1971"/>
                  </a:lnTo>
                  <a:close/>
                  <a:moveTo>
                    <a:pt x="339" y="1971"/>
                  </a:moveTo>
                  <a:lnTo>
                    <a:pt x="343" y="1971"/>
                  </a:lnTo>
                  <a:lnTo>
                    <a:pt x="343" y="1975"/>
                  </a:lnTo>
                  <a:lnTo>
                    <a:pt x="339" y="1975"/>
                  </a:lnTo>
                  <a:lnTo>
                    <a:pt x="339" y="1971"/>
                  </a:lnTo>
                  <a:close/>
                  <a:moveTo>
                    <a:pt x="356" y="1971"/>
                  </a:moveTo>
                  <a:lnTo>
                    <a:pt x="372" y="1971"/>
                  </a:lnTo>
                  <a:lnTo>
                    <a:pt x="372" y="1975"/>
                  </a:lnTo>
                  <a:lnTo>
                    <a:pt x="356" y="1975"/>
                  </a:lnTo>
                  <a:lnTo>
                    <a:pt x="356" y="1971"/>
                  </a:lnTo>
                  <a:close/>
                  <a:moveTo>
                    <a:pt x="385" y="1971"/>
                  </a:moveTo>
                  <a:lnTo>
                    <a:pt x="389" y="1971"/>
                  </a:lnTo>
                  <a:lnTo>
                    <a:pt x="389" y="1975"/>
                  </a:lnTo>
                  <a:lnTo>
                    <a:pt x="385" y="1975"/>
                  </a:lnTo>
                  <a:lnTo>
                    <a:pt x="385" y="1971"/>
                  </a:lnTo>
                  <a:close/>
                  <a:moveTo>
                    <a:pt x="402" y="1971"/>
                  </a:moveTo>
                  <a:lnTo>
                    <a:pt x="418" y="1971"/>
                  </a:lnTo>
                  <a:lnTo>
                    <a:pt x="418" y="1975"/>
                  </a:lnTo>
                  <a:lnTo>
                    <a:pt x="402" y="1975"/>
                  </a:lnTo>
                  <a:lnTo>
                    <a:pt x="402" y="1971"/>
                  </a:lnTo>
                  <a:close/>
                  <a:moveTo>
                    <a:pt x="431" y="1971"/>
                  </a:moveTo>
                  <a:lnTo>
                    <a:pt x="435" y="1971"/>
                  </a:lnTo>
                  <a:lnTo>
                    <a:pt x="435" y="1975"/>
                  </a:lnTo>
                  <a:lnTo>
                    <a:pt x="431" y="1975"/>
                  </a:lnTo>
                  <a:lnTo>
                    <a:pt x="431" y="1971"/>
                  </a:lnTo>
                  <a:close/>
                  <a:moveTo>
                    <a:pt x="448" y="1971"/>
                  </a:moveTo>
                  <a:lnTo>
                    <a:pt x="464" y="1971"/>
                  </a:lnTo>
                  <a:lnTo>
                    <a:pt x="464" y="1975"/>
                  </a:lnTo>
                  <a:lnTo>
                    <a:pt x="448" y="1975"/>
                  </a:lnTo>
                  <a:lnTo>
                    <a:pt x="448" y="1971"/>
                  </a:lnTo>
                  <a:close/>
                  <a:moveTo>
                    <a:pt x="477" y="1971"/>
                  </a:moveTo>
                  <a:lnTo>
                    <a:pt x="481" y="1971"/>
                  </a:lnTo>
                  <a:lnTo>
                    <a:pt x="481" y="1975"/>
                  </a:lnTo>
                  <a:lnTo>
                    <a:pt x="477" y="1975"/>
                  </a:lnTo>
                  <a:lnTo>
                    <a:pt x="477" y="1971"/>
                  </a:lnTo>
                  <a:close/>
                  <a:moveTo>
                    <a:pt x="494" y="1971"/>
                  </a:moveTo>
                  <a:lnTo>
                    <a:pt x="510" y="1971"/>
                  </a:lnTo>
                  <a:lnTo>
                    <a:pt x="510" y="1975"/>
                  </a:lnTo>
                  <a:lnTo>
                    <a:pt x="494" y="1975"/>
                  </a:lnTo>
                  <a:lnTo>
                    <a:pt x="494" y="1971"/>
                  </a:lnTo>
                  <a:close/>
                  <a:moveTo>
                    <a:pt x="523" y="1971"/>
                  </a:moveTo>
                  <a:lnTo>
                    <a:pt x="527" y="1971"/>
                  </a:lnTo>
                  <a:lnTo>
                    <a:pt x="527" y="1975"/>
                  </a:lnTo>
                  <a:lnTo>
                    <a:pt x="523" y="1975"/>
                  </a:lnTo>
                  <a:lnTo>
                    <a:pt x="523" y="1971"/>
                  </a:lnTo>
                  <a:close/>
                  <a:moveTo>
                    <a:pt x="539" y="1971"/>
                  </a:moveTo>
                  <a:lnTo>
                    <a:pt x="556" y="1971"/>
                  </a:lnTo>
                  <a:lnTo>
                    <a:pt x="556" y="1975"/>
                  </a:lnTo>
                  <a:lnTo>
                    <a:pt x="539" y="1975"/>
                  </a:lnTo>
                  <a:lnTo>
                    <a:pt x="539" y="1971"/>
                  </a:lnTo>
                  <a:close/>
                  <a:moveTo>
                    <a:pt x="569" y="1971"/>
                  </a:moveTo>
                  <a:lnTo>
                    <a:pt x="573" y="1971"/>
                  </a:lnTo>
                  <a:lnTo>
                    <a:pt x="573" y="1975"/>
                  </a:lnTo>
                  <a:lnTo>
                    <a:pt x="569" y="1975"/>
                  </a:lnTo>
                  <a:lnTo>
                    <a:pt x="569" y="1971"/>
                  </a:lnTo>
                  <a:close/>
                  <a:moveTo>
                    <a:pt x="585" y="1971"/>
                  </a:moveTo>
                  <a:lnTo>
                    <a:pt x="602" y="1971"/>
                  </a:lnTo>
                  <a:lnTo>
                    <a:pt x="602" y="1975"/>
                  </a:lnTo>
                  <a:lnTo>
                    <a:pt x="585" y="1975"/>
                  </a:lnTo>
                  <a:lnTo>
                    <a:pt x="585" y="1971"/>
                  </a:lnTo>
                  <a:close/>
                  <a:moveTo>
                    <a:pt x="615" y="1971"/>
                  </a:moveTo>
                  <a:lnTo>
                    <a:pt x="619" y="1971"/>
                  </a:lnTo>
                  <a:lnTo>
                    <a:pt x="619" y="1975"/>
                  </a:lnTo>
                  <a:lnTo>
                    <a:pt x="615" y="1975"/>
                  </a:lnTo>
                  <a:lnTo>
                    <a:pt x="615" y="1971"/>
                  </a:lnTo>
                  <a:close/>
                  <a:moveTo>
                    <a:pt x="631" y="1971"/>
                  </a:moveTo>
                  <a:lnTo>
                    <a:pt x="648" y="1971"/>
                  </a:lnTo>
                  <a:lnTo>
                    <a:pt x="648" y="1975"/>
                  </a:lnTo>
                  <a:lnTo>
                    <a:pt x="631" y="1975"/>
                  </a:lnTo>
                  <a:lnTo>
                    <a:pt x="631" y="1971"/>
                  </a:lnTo>
                  <a:close/>
                  <a:moveTo>
                    <a:pt x="661" y="1971"/>
                  </a:moveTo>
                  <a:lnTo>
                    <a:pt x="665" y="1971"/>
                  </a:lnTo>
                  <a:lnTo>
                    <a:pt x="665" y="1975"/>
                  </a:lnTo>
                  <a:lnTo>
                    <a:pt x="661" y="1975"/>
                  </a:lnTo>
                  <a:lnTo>
                    <a:pt x="661" y="1971"/>
                  </a:lnTo>
                  <a:close/>
                  <a:moveTo>
                    <a:pt x="677" y="1971"/>
                  </a:moveTo>
                  <a:lnTo>
                    <a:pt x="694" y="1971"/>
                  </a:lnTo>
                  <a:lnTo>
                    <a:pt x="694" y="1975"/>
                  </a:lnTo>
                  <a:lnTo>
                    <a:pt x="677" y="1975"/>
                  </a:lnTo>
                  <a:lnTo>
                    <a:pt x="677" y="1971"/>
                  </a:lnTo>
                  <a:close/>
                  <a:moveTo>
                    <a:pt x="706" y="1971"/>
                  </a:moveTo>
                  <a:lnTo>
                    <a:pt x="711" y="1971"/>
                  </a:lnTo>
                  <a:lnTo>
                    <a:pt x="711" y="1975"/>
                  </a:lnTo>
                  <a:lnTo>
                    <a:pt x="706" y="1975"/>
                  </a:lnTo>
                  <a:lnTo>
                    <a:pt x="706" y="1971"/>
                  </a:lnTo>
                  <a:close/>
                  <a:moveTo>
                    <a:pt x="723" y="1971"/>
                  </a:moveTo>
                  <a:lnTo>
                    <a:pt x="740" y="1971"/>
                  </a:lnTo>
                  <a:lnTo>
                    <a:pt x="740" y="1975"/>
                  </a:lnTo>
                  <a:lnTo>
                    <a:pt x="723" y="1975"/>
                  </a:lnTo>
                  <a:lnTo>
                    <a:pt x="723" y="1971"/>
                  </a:lnTo>
                  <a:close/>
                  <a:moveTo>
                    <a:pt x="752" y="1971"/>
                  </a:moveTo>
                  <a:lnTo>
                    <a:pt x="757" y="1971"/>
                  </a:lnTo>
                  <a:lnTo>
                    <a:pt x="757" y="1975"/>
                  </a:lnTo>
                  <a:lnTo>
                    <a:pt x="752" y="1975"/>
                  </a:lnTo>
                  <a:lnTo>
                    <a:pt x="752" y="1971"/>
                  </a:lnTo>
                  <a:close/>
                  <a:moveTo>
                    <a:pt x="769" y="1971"/>
                  </a:moveTo>
                  <a:lnTo>
                    <a:pt x="786" y="1971"/>
                  </a:lnTo>
                  <a:lnTo>
                    <a:pt x="786" y="1975"/>
                  </a:lnTo>
                  <a:lnTo>
                    <a:pt x="769" y="1975"/>
                  </a:lnTo>
                  <a:lnTo>
                    <a:pt x="769" y="1971"/>
                  </a:lnTo>
                  <a:close/>
                  <a:moveTo>
                    <a:pt x="798" y="1971"/>
                  </a:moveTo>
                  <a:lnTo>
                    <a:pt x="802" y="1971"/>
                  </a:lnTo>
                  <a:lnTo>
                    <a:pt x="802" y="1975"/>
                  </a:lnTo>
                  <a:lnTo>
                    <a:pt x="798" y="1975"/>
                  </a:lnTo>
                  <a:lnTo>
                    <a:pt x="798" y="1971"/>
                  </a:lnTo>
                  <a:close/>
                  <a:moveTo>
                    <a:pt x="815" y="1971"/>
                  </a:moveTo>
                  <a:lnTo>
                    <a:pt x="832" y="1971"/>
                  </a:lnTo>
                  <a:lnTo>
                    <a:pt x="832" y="1975"/>
                  </a:lnTo>
                  <a:lnTo>
                    <a:pt x="815" y="1975"/>
                  </a:lnTo>
                  <a:lnTo>
                    <a:pt x="815" y="1971"/>
                  </a:lnTo>
                  <a:close/>
                  <a:moveTo>
                    <a:pt x="844" y="1971"/>
                  </a:moveTo>
                  <a:lnTo>
                    <a:pt x="848" y="1971"/>
                  </a:lnTo>
                  <a:lnTo>
                    <a:pt x="848" y="1975"/>
                  </a:lnTo>
                  <a:lnTo>
                    <a:pt x="844" y="1975"/>
                  </a:lnTo>
                  <a:lnTo>
                    <a:pt x="844" y="1971"/>
                  </a:lnTo>
                  <a:close/>
                  <a:moveTo>
                    <a:pt x="861" y="1971"/>
                  </a:moveTo>
                  <a:lnTo>
                    <a:pt x="878" y="1971"/>
                  </a:lnTo>
                  <a:lnTo>
                    <a:pt x="878" y="1975"/>
                  </a:lnTo>
                  <a:lnTo>
                    <a:pt x="861" y="1975"/>
                  </a:lnTo>
                  <a:lnTo>
                    <a:pt x="861" y="1971"/>
                  </a:lnTo>
                  <a:close/>
                  <a:moveTo>
                    <a:pt x="890" y="1971"/>
                  </a:moveTo>
                  <a:lnTo>
                    <a:pt x="894" y="1971"/>
                  </a:lnTo>
                  <a:lnTo>
                    <a:pt x="894" y="1975"/>
                  </a:lnTo>
                  <a:lnTo>
                    <a:pt x="890" y="1975"/>
                  </a:lnTo>
                  <a:lnTo>
                    <a:pt x="890" y="1971"/>
                  </a:lnTo>
                  <a:close/>
                  <a:moveTo>
                    <a:pt x="907" y="1971"/>
                  </a:moveTo>
                  <a:lnTo>
                    <a:pt x="924" y="1971"/>
                  </a:lnTo>
                  <a:lnTo>
                    <a:pt x="924" y="1975"/>
                  </a:lnTo>
                  <a:lnTo>
                    <a:pt x="907" y="1975"/>
                  </a:lnTo>
                  <a:lnTo>
                    <a:pt x="907" y="1971"/>
                  </a:lnTo>
                  <a:close/>
                  <a:moveTo>
                    <a:pt x="936" y="1971"/>
                  </a:moveTo>
                  <a:lnTo>
                    <a:pt x="940" y="1971"/>
                  </a:lnTo>
                  <a:lnTo>
                    <a:pt x="940" y="1975"/>
                  </a:lnTo>
                  <a:lnTo>
                    <a:pt x="936" y="1975"/>
                  </a:lnTo>
                  <a:lnTo>
                    <a:pt x="936" y="1971"/>
                  </a:lnTo>
                  <a:close/>
                  <a:moveTo>
                    <a:pt x="953" y="1971"/>
                  </a:moveTo>
                  <a:lnTo>
                    <a:pt x="969" y="1971"/>
                  </a:lnTo>
                  <a:lnTo>
                    <a:pt x="969" y="1975"/>
                  </a:lnTo>
                  <a:lnTo>
                    <a:pt x="953" y="1975"/>
                  </a:lnTo>
                  <a:lnTo>
                    <a:pt x="953" y="1971"/>
                  </a:lnTo>
                  <a:close/>
                  <a:moveTo>
                    <a:pt x="982" y="1971"/>
                  </a:moveTo>
                  <a:lnTo>
                    <a:pt x="986" y="1971"/>
                  </a:lnTo>
                  <a:lnTo>
                    <a:pt x="986" y="1975"/>
                  </a:lnTo>
                  <a:lnTo>
                    <a:pt x="982" y="1975"/>
                  </a:lnTo>
                  <a:lnTo>
                    <a:pt x="982" y="1971"/>
                  </a:lnTo>
                  <a:close/>
                  <a:moveTo>
                    <a:pt x="999" y="1971"/>
                  </a:moveTo>
                  <a:lnTo>
                    <a:pt x="1015" y="1971"/>
                  </a:lnTo>
                  <a:lnTo>
                    <a:pt x="1015" y="1975"/>
                  </a:lnTo>
                  <a:lnTo>
                    <a:pt x="999" y="1975"/>
                  </a:lnTo>
                  <a:lnTo>
                    <a:pt x="999" y="1971"/>
                  </a:lnTo>
                  <a:close/>
                  <a:moveTo>
                    <a:pt x="1028" y="1971"/>
                  </a:moveTo>
                  <a:lnTo>
                    <a:pt x="1032" y="1971"/>
                  </a:lnTo>
                  <a:lnTo>
                    <a:pt x="1032" y="1975"/>
                  </a:lnTo>
                  <a:lnTo>
                    <a:pt x="1028" y="1975"/>
                  </a:lnTo>
                  <a:lnTo>
                    <a:pt x="1028" y="1971"/>
                  </a:lnTo>
                  <a:close/>
                  <a:moveTo>
                    <a:pt x="1045" y="1971"/>
                  </a:moveTo>
                  <a:lnTo>
                    <a:pt x="1061" y="1971"/>
                  </a:lnTo>
                  <a:lnTo>
                    <a:pt x="1061" y="1975"/>
                  </a:lnTo>
                  <a:lnTo>
                    <a:pt x="1045" y="1975"/>
                  </a:lnTo>
                  <a:lnTo>
                    <a:pt x="1045" y="1971"/>
                  </a:lnTo>
                  <a:close/>
                  <a:moveTo>
                    <a:pt x="1074" y="1971"/>
                  </a:moveTo>
                  <a:lnTo>
                    <a:pt x="1078" y="1971"/>
                  </a:lnTo>
                  <a:lnTo>
                    <a:pt x="1078" y="1975"/>
                  </a:lnTo>
                  <a:lnTo>
                    <a:pt x="1074" y="1975"/>
                  </a:lnTo>
                  <a:lnTo>
                    <a:pt x="1074" y="1971"/>
                  </a:lnTo>
                  <a:close/>
                  <a:moveTo>
                    <a:pt x="1091" y="1971"/>
                  </a:moveTo>
                  <a:lnTo>
                    <a:pt x="1107" y="1971"/>
                  </a:lnTo>
                  <a:lnTo>
                    <a:pt x="1107" y="1975"/>
                  </a:lnTo>
                  <a:lnTo>
                    <a:pt x="1091" y="1975"/>
                  </a:lnTo>
                  <a:lnTo>
                    <a:pt x="1091" y="1971"/>
                  </a:lnTo>
                  <a:close/>
                  <a:moveTo>
                    <a:pt x="1120" y="1971"/>
                  </a:moveTo>
                  <a:lnTo>
                    <a:pt x="1124" y="1971"/>
                  </a:lnTo>
                  <a:lnTo>
                    <a:pt x="1124" y="1975"/>
                  </a:lnTo>
                  <a:lnTo>
                    <a:pt x="1120" y="1975"/>
                  </a:lnTo>
                  <a:lnTo>
                    <a:pt x="1120" y="1971"/>
                  </a:lnTo>
                  <a:close/>
                  <a:moveTo>
                    <a:pt x="1136" y="1971"/>
                  </a:moveTo>
                  <a:lnTo>
                    <a:pt x="1153" y="1971"/>
                  </a:lnTo>
                  <a:lnTo>
                    <a:pt x="1153" y="1975"/>
                  </a:lnTo>
                  <a:lnTo>
                    <a:pt x="1136" y="1975"/>
                  </a:lnTo>
                  <a:lnTo>
                    <a:pt x="1136" y="1971"/>
                  </a:lnTo>
                  <a:close/>
                  <a:moveTo>
                    <a:pt x="1166" y="1971"/>
                  </a:moveTo>
                  <a:lnTo>
                    <a:pt x="1170" y="1971"/>
                  </a:lnTo>
                  <a:lnTo>
                    <a:pt x="1170" y="1975"/>
                  </a:lnTo>
                  <a:lnTo>
                    <a:pt x="1166" y="1975"/>
                  </a:lnTo>
                  <a:lnTo>
                    <a:pt x="1166" y="1971"/>
                  </a:lnTo>
                  <a:close/>
                  <a:moveTo>
                    <a:pt x="1182" y="1971"/>
                  </a:moveTo>
                  <a:lnTo>
                    <a:pt x="1199" y="1971"/>
                  </a:lnTo>
                  <a:lnTo>
                    <a:pt x="1199" y="1975"/>
                  </a:lnTo>
                  <a:lnTo>
                    <a:pt x="1182" y="1975"/>
                  </a:lnTo>
                  <a:lnTo>
                    <a:pt x="1182" y="1971"/>
                  </a:lnTo>
                  <a:close/>
                  <a:moveTo>
                    <a:pt x="1212" y="1971"/>
                  </a:moveTo>
                  <a:lnTo>
                    <a:pt x="1216" y="1971"/>
                  </a:lnTo>
                  <a:lnTo>
                    <a:pt x="1216" y="1975"/>
                  </a:lnTo>
                  <a:lnTo>
                    <a:pt x="1212" y="1975"/>
                  </a:lnTo>
                  <a:lnTo>
                    <a:pt x="1212" y="1971"/>
                  </a:lnTo>
                  <a:close/>
                  <a:moveTo>
                    <a:pt x="1228" y="1971"/>
                  </a:moveTo>
                  <a:lnTo>
                    <a:pt x="1245" y="1971"/>
                  </a:lnTo>
                  <a:lnTo>
                    <a:pt x="1245" y="1975"/>
                  </a:lnTo>
                  <a:lnTo>
                    <a:pt x="1228" y="1975"/>
                  </a:lnTo>
                  <a:lnTo>
                    <a:pt x="1228" y="1971"/>
                  </a:lnTo>
                  <a:close/>
                  <a:moveTo>
                    <a:pt x="1258" y="1971"/>
                  </a:moveTo>
                  <a:lnTo>
                    <a:pt x="1262" y="1971"/>
                  </a:lnTo>
                  <a:lnTo>
                    <a:pt x="1262" y="1975"/>
                  </a:lnTo>
                  <a:lnTo>
                    <a:pt x="1258" y="1975"/>
                  </a:lnTo>
                  <a:lnTo>
                    <a:pt x="1258" y="1971"/>
                  </a:lnTo>
                  <a:close/>
                  <a:moveTo>
                    <a:pt x="1274" y="1971"/>
                  </a:moveTo>
                  <a:lnTo>
                    <a:pt x="1291" y="1971"/>
                  </a:lnTo>
                  <a:lnTo>
                    <a:pt x="1291" y="1975"/>
                  </a:lnTo>
                  <a:lnTo>
                    <a:pt x="1274" y="1975"/>
                  </a:lnTo>
                  <a:lnTo>
                    <a:pt x="1274" y="1971"/>
                  </a:lnTo>
                  <a:close/>
                  <a:moveTo>
                    <a:pt x="1303" y="1971"/>
                  </a:moveTo>
                  <a:lnTo>
                    <a:pt x="1308" y="1971"/>
                  </a:lnTo>
                  <a:lnTo>
                    <a:pt x="1308" y="1975"/>
                  </a:lnTo>
                  <a:lnTo>
                    <a:pt x="1303" y="1975"/>
                  </a:lnTo>
                  <a:lnTo>
                    <a:pt x="1303" y="1971"/>
                  </a:lnTo>
                  <a:close/>
                  <a:moveTo>
                    <a:pt x="1320" y="1971"/>
                  </a:moveTo>
                  <a:lnTo>
                    <a:pt x="1337" y="1971"/>
                  </a:lnTo>
                  <a:lnTo>
                    <a:pt x="1337" y="1975"/>
                  </a:lnTo>
                  <a:lnTo>
                    <a:pt x="1320" y="1975"/>
                  </a:lnTo>
                  <a:lnTo>
                    <a:pt x="1320" y="1971"/>
                  </a:lnTo>
                  <a:close/>
                  <a:moveTo>
                    <a:pt x="1349" y="1971"/>
                  </a:moveTo>
                  <a:lnTo>
                    <a:pt x="1354" y="1971"/>
                  </a:lnTo>
                  <a:lnTo>
                    <a:pt x="1354" y="1975"/>
                  </a:lnTo>
                  <a:lnTo>
                    <a:pt x="1349" y="1975"/>
                  </a:lnTo>
                  <a:lnTo>
                    <a:pt x="1349" y="1971"/>
                  </a:lnTo>
                  <a:close/>
                  <a:moveTo>
                    <a:pt x="1366" y="1971"/>
                  </a:moveTo>
                  <a:lnTo>
                    <a:pt x="1383" y="1971"/>
                  </a:lnTo>
                  <a:lnTo>
                    <a:pt x="1383" y="1975"/>
                  </a:lnTo>
                  <a:lnTo>
                    <a:pt x="1366" y="1975"/>
                  </a:lnTo>
                  <a:lnTo>
                    <a:pt x="1366" y="1971"/>
                  </a:lnTo>
                  <a:close/>
                  <a:moveTo>
                    <a:pt x="1395" y="1971"/>
                  </a:moveTo>
                  <a:lnTo>
                    <a:pt x="1399" y="1971"/>
                  </a:lnTo>
                  <a:lnTo>
                    <a:pt x="1399" y="1975"/>
                  </a:lnTo>
                  <a:lnTo>
                    <a:pt x="1395" y="1975"/>
                  </a:lnTo>
                  <a:lnTo>
                    <a:pt x="1395" y="1971"/>
                  </a:lnTo>
                  <a:close/>
                  <a:moveTo>
                    <a:pt x="1412" y="1971"/>
                  </a:moveTo>
                  <a:lnTo>
                    <a:pt x="1429" y="1971"/>
                  </a:lnTo>
                  <a:lnTo>
                    <a:pt x="1429" y="1975"/>
                  </a:lnTo>
                  <a:lnTo>
                    <a:pt x="1412" y="1975"/>
                  </a:lnTo>
                  <a:lnTo>
                    <a:pt x="1412" y="1971"/>
                  </a:lnTo>
                  <a:close/>
                  <a:moveTo>
                    <a:pt x="1441" y="1971"/>
                  </a:moveTo>
                  <a:lnTo>
                    <a:pt x="1445" y="1971"/>
                  </a:lnTo>
                  <a:lnTo>
                    <a:pt x="1445" y="1975"/>
                  </a:lnTo>
                  <a:lnTo>
                    <a:pt x="1441" y="1975"/>
                  </a:lnTo>
                  <a:lnTo>
                    <a:pt x="1441" y="1971"/>
                  </a:lnTo>
                  <a:close/>
                  <a:moveTo>
                    <a:pt x="1458" y="1971"/>
                  </a:moveTo>
                  <a:lnTo>
                    <a:pt x="1475" y="1971"/>
                  </a:lnTo>
                  <a:lnTo>
                    <a:pt x="1475" y="1975"/>
                  </a:lnTo>
                  <a:lnTo>
                    <a:pt x="1458" y="1975"/>
                  </a:lnTo>
                  <a:lnTo>
                    <a:pt x="1458" y="1971"/>
                  </a:lnTo>
                  <a:close/>
                  <a:moveTo>
                    <a:pt x="1487" y="1971"/>
                  </a:moveTo>
                  <a:lnTo>
                    <a:pt x="1491" y="1971"/>
                  </a:lnTo>
                  <a:lnTo>
                    <a:pt x="1491" y="1975"/>
                  </a:lnTo>
                  <a:lnTo>
                    <a:pt x="1487" y="1975"/>
                  </a:lnTo>
                  <a:lnTo>
                    <a:pt x="1487" y="1971"/>
                  </a:lnTo>
                  <a:close/>
                  <a:moveTo>
                    <a:pt x="1504" y="1971"/>
                  </a:moveTo>
                  <a:lnTo>
                    <a:pt x="1521" y="1971"/>
                  </a:lnTo>
                  <a:lnTo>
                    <a:pt x="1521" y="1975"/>
                  </a:lnTo>
                  <a:lnTo>
                    <a:pt x="1504" y="1975"/>
                  </a:lnTo>
                  <a:lnTo>
                    <a:pt x="1504" y="1971"/>
                  </a:lnTo>
                  <a:close/>
                  <a:moveTo>
                    <a:pt x="1533" y="1971"/>
                  </a:moveTo>
                  <a:lnTo>
                    <a:pt x="1537" y="1971"/>
                  </a:lnTo>
                  <a:lnTo>
                    <a:pt x="1537" y="1975"/>
                  </a:lnTo>
                  <a:lnTo>
                    <a:pt x="1533" y="1975"/>
                  </a:lnTo>
                  <a:lnTo>
                    <a:pt x="1533" y="1971"/>
                  </a:lnTo>
                  <a:close/>
                  <a:moveTo>
                    <a:pt x="1550" y="1971"/>
                  </a:moveTo>
                  <a:lnTo>
                    <a:pt x="1566" y="1971"/>
                  </a:lnTo>
                  <a:lnTo>
                    <a:pt x="1566" y="1975"/>
                  </a:lnTo>
                  <a:lnTo>
                    <a:pt x="1550" y="1975"/>
                  </a:lnTo>
                  <a:lnTo>
                    <a:pt x="1550" y="1971"/>
                  </a:lnTo>
                  <a:close/>
                  <a:moveTo>
                    <a:pt x="1579" y="1971"/>
                  </a:moveTo>
                  <a:lnTo>
                    <a:pt x="1583" y="1971"/>
                  </a:lnTo>
                  <a:lnTo>
                    <a:pt x="1583" y="1975"/>
                  </a:lnTo>
                  <a:lnTo>
                    <a:pt x="1579" y="1975"/>
                  </a:lnTo>
                  <a:lnTo>
                    <a:pt x="1579" y="1971"/>
                  </a:lnTo>
                  <a:close/>
                  <a:moveTo>
                    <a:pt x="1596" y="1971"/>
                  </a:moveTo>
                  <a:lnTo>
                    <a:pt x="1612" y="1971"/>
                  </a:lnTo>
                  <a:lnTo>
                    <a:pt x="1612" y="1975"/>
                  </a:lnTo>
                  <a:lnTo>
                    <a:pt x="1596" y="1975"/>
                  </a:lnTo>
                  <a:lnTo>
                    <a:pt x="1596" y="1971"/>
                  </a:lnTo>
                  <a:close/>
                  <a:moveTo>
                    <a:pt x="1625" y="1971"/>
                  </a:moveTo>
                  <a:lnTo>
                    <a:pt x="1629" y="1971"/>
                  </a:lnTo>
                  <a:lnTo>
                    <a:pt x="1629" y="1975"/>
                  </a:lnTo>
                  <a:lnTo>
                    <a:pt x="1625" y="1975"/>
                  </a:lnTo>
                  <a:lnTo>
                    <a:pt x="1625" y="1971"/>
                  </a:lnTo>
                  <a:close/>
                  <a:moveTo>
                    <a:pt x="1642" y="1971"/>
                  </a:moveTo>
                  <a:lnTo>
                    <a:pt x="1658" y="1971"/>
                  </a:lnTo>
                  <a:lnTo>
                    <a:pt x="1658" y="1975"/>
                  </a:lnTo>
                  <a:lnTo>
                    <a:pt x="1642" y="1975"/>
                  </a:lnTo>
                  <a:lnTo>
                    <a:pt x="1642" y="1971"/>
                  </a:lnTo>
                  <a:close/>
                  <a:moveTo>
                    <a:pt x="1671" y="1971"/>
                  </a:moveTo>
                  <a:lnTo>
                    <a:pt x="1675" y="1971"/>
                  </a:lnTo>
                  <a:lnTo>
                    <a:pt x="1675" y="1975"/>
                  </a:lnTo>
                  <a:lnTo>
                    <a:pt x="1671" y="1975"/>
                  </a:lnTo>
                  <a:lnTo>
                    <a:pt x="1671" y="1971"/>
                  </a:lnTo>
                  <a:close/>
                  <a:moveTo>
                    <a:pt x="1688" y="1971"/>
                  </a:moveTo>
                  <a:lnTo>
                    <a:pt x="1704" y="1971"/>
                  </a:lnTo>
                  <a:lnTo>
                    <a:pt x="1704" y="1975"/>
                  </a:lnTo>
                  <a:lnTo>
                    <a:pt x="1688" y="1975"/>
                  </a:lnTo>
                  <a:lnTo>
                    <a:pt x="1688" y="1971"/>
                  </a:lnTo>
                  <a:close/>
                  <a:moveTo>
                    <a:pt x="1717" y="1971"/>
                  </a:moveTo>
                  <a:lnTo>
                    <a:pt x="1721" y="1971"/>
                  </a:lnTo>
                  <a:lnTo>
                    <a:pt x="1721" y="1975"/>
                  </a:lnTo>
                  <a:lnTo>
                    <a:pt x="1717" y="1975"/>
                  </a:lnTo>
                  <a:lnTo>
                    <a:pt x="1717" y="1971"/>
                  </a:lnTo>
                  <a:close/>
                  <a:moveTo>
                    <a:pt x="1733" y="1971"/>
                  </a:moveTo>
                  <a:lnTo>
                    <a:pt x="1750" y="1971"/>
                  </a:lnTo>
                  <a:lnTo>
                    <a:pt x="1750" y="1975"/>
                  </a:lnTo>
                  <a:lnTo>
                    <a:pt x="1733" y="1975"/>
                  </a:lnTo>
                  <a:lnTo>
                    <a:pt x="1733" y="1971"/>
                  </a:lnTo>
                  <a:close/>
                  <a:moveTo>
                    <a:pt x="1763" y="1971"/>
                  </a:moveTo>
                  <a:lnTo>
                    <a:pt x="1767" y="1971"/>
                  </a:lnTo>
                  <a:lnTo>
                    <a:pt x="1767" y="1975"/>
                  </a:lnTo>
                  <a:lnTo>
                    <a:pt x="1763" y="1975"/>
                  </a:lnTo>
                  <a:lnTo>
                    <a:pt x="1763" y="1971"/>
                  </a:lnTo>
                  <a:close/>
                  <a:moveTo>
                    <a:pt x="1779" y="1971"/>
                  </a:moveTo>
                  <a:lnTo>
                    <a:pt x="1796" y="1971"/>
                  </a:lnTo>
                  <a:lnTo>
                    <a:pt x="1796" y="1975"/>
                  </a:lnTo>
                  <a:lnTo>
                    <a:pt x="1779" y="1975"/>
                  </a:lnTo>
                  <a:lnTo>
                    <a:pt x="1779" y="1971"/>
                  </a:lnTo>
                  <a:close/>
                  <a:moveTo>
                    <a:pt x="1809" y="1971"/>
                  </a:moveTo>
                  <a:lnTo>
                    <a:pt x="1813" y="1971"/>
                  </a:lnTo>
                  <a:lnTo>
                    <a:pt x="1813" y="1975"/>
                  </a:lnTo>
                  <a:lnTo>
                    <a:pt x="1809" y="1975"/>
                  </a:lnTo>
                  <a:lnTo>
                    <a:pt x="1809" y="1971"/>
                  </a:lnTo>
                  <a:close/>
                  <a:moveTo>
                    <a:pt x="1825" y="1971"/>
                  </a:moveTo>
                  <a:lnTo>
                    <a:pt x="1842" y="1971"/>
                  </a:lnTo>
                  <a:lnTo>
                    <a:pt x="1842" y="1975"/>
                  </a:lnTo>
                  <a:lnTo>
                    <a:pt x="1825" y="1975"/>
                  </a:lnTo>
                  <a:lnTo>
                    <a:pt x="1825" y="1971"/>
                  </a:lnTo>
                  <a:close/>
                  <a:moveTo>
                    <a:pt x="1854" y="1971"/>
                  </a:moveTo>
                  <a:lnTo>
                    <a:pt x="1859" y="1971"/>
                  </a:lnTo>
                  <a:lnTo>
                    <a:pt x="1859" y="1975"/>
                  </a:lnTo>
                  <a:lnTo>
                    <a:pt x="1854" y="1975"/>
                  </a:lnTo>
                  <a:lnTo>
                    <a:pt x="1854" y="1971"/>
                  </a:lnTo>
                  <a:close/>
                  <a:moveTo>
                    <a:pt x="1871" y="1971"/>
                  </a:moveTo>
                  <a:lnTo>
                    <a:pt x="1888" y="1971"/>
                  </a:lnTo>
                  <a:lnTo>
                    <a:pt x="1888" y="1975"/>
                  </a:lnTo>
                  <a:lnTo>
                    <a:pt x="1871" y="1975"/>
                  </a:lnTo>
                  <a:lnTo>
                    <a:pt x="1871" y="1971"/>
                  </a:lnTo>
                  <a:close/>
                  <a:moveTo>
                    <a:pt x="1900" y="1971"/>
                  </a:moveTo>
                  <a:lnTo>
                    <a:pt x="1905" y="1971"/>
                  </a:lnTo>
                  <a:lnTo>
                    <a:pt x="1905" y="1975"/>
                  </a:lnTo>
                  <a:lnTo>
                    <a:pt x="1900" y="1975"/>
                  </a:lnTo>
                  <a:lnTo>
                    <a:pt x="1900" y="1971"/>
                  </a:lnTo>
                  <a:close/>
                  <a:moveTo>
                    <a:pt x="1917" y="1971"/>
                  </a:moveTo>
                  <a:lnTo>
                    <a:pt x="1934" y="1971"/>
                  </a:lnTo>
                  <a:lnTo>
                    <a:pt x="1934" y="1975"/>
                  </a:lnTo>
                  <a:lnTo>
                    <a:pt x="1917" y="1975"/>
                  </a:lnTo>
                  <a:lnTo>
                    <a:pt x="1917" y="1971"/>
                  </a:lnTo>
                  <a:close/>
                  <a:moveTo>
                    <a:pt x="1946" y="1971"/>
                  </a:moveTo>
                  <a:lnTo>
                    <a:pt x="1951" y="1971"/>
                  </a:lnTo>
                  <a:lnTo>
                    <a:pt x="1951" y="1975"/>
                  </a:lnTo>
                  <a:lnTo>
                    <a:pt x="1946" y="1975"/>
                  </a:lnTo>
                  <a:lnTo>
                    <a:pt x="1946" y="1971"/>
                  </a:lnTo>
                  <a:close/>
                  <a:moveTo>
                    <a:pt x="1963" y="1971"/>
                  </a:moveTo>
                  <a:lnTo>
                    <a:pt x="1980" y="1971"/>
                  </a:lnTo>
                  <a:lnTo>
                    <a:pt x="1980" y="1975"/>
                  </a:lnTo>
                  <a:lnTo>
                    <a:pt x="1963" y="1975"/>
                  </a:lnTo>
                  <a:lnTo>
                    <a:pt x="1963" y="1971"/>
                  </a:lnTo>
                  <a:close/>
                  <a:moveTo>
                    <a:pt x="1992" y="1971"/>
                  </a:moveTo>
                  <a:lnTo>
                    <a:pt x="1996" y="1971"/>
                  </a:lnTo>
                  <a:lnTo>
                    <a:pt x="1996" y="1975"/>
                  </a:lnTo>
                  <a:lnTo>
                    <a:pt x="1992" y="1975"/>
                  </a:lnTo>
                  <a:lnTo>
                    <a:pt x="1992" y="1971"/>
                  </a:lnTo>
                  <a:close/>
                  <a:moveTo>
                    <a:pt x="2009" y="1971"/>
                  </a:moveTo>
                  <a:lnTo>
                    <a:pt x="2026" y="1971"/>
                  </a:lnTo>
                  <a:lnTo>
                    <a:pt x="2026" y="1975"/>
                  </a:lnTo>
                  <a:lnTo>
                    <a:pt x="2009" y="1975"/>
                  </a:lnTo>
                  <a:lnTo>
                    <a:pt x="2009" y="1971"/>
                  </a:lnTo>
                  <a:close/>
                  <a:moveTo>
                    <a:pt x="2038" y="1971"/>
                  </a:moveTo>
                  <a:lnTo>
                    <a:pt x="2042" y="1971"/>
                  </a:lnTo>
                  <a:lnTo>
                    <a:pt x="2042" y="1975"/>
                  </a:lnTo>
                  <a:lnTo>
                    <a:pt x="2038" y="1975"/>
                  </a:lnTo>
                  <a:lnTo>
                    <a:pt x="2038" y="1971"/>
                  </a:lnTo>
                  <a:close/>
                  <a:moveTo>
                    <a:pt x="2055" y="1971"/>
                  </a:moveTo>
                  <a:lnTo>
                    <a:pt x="2072" y="1971"/>
                  </a:lnTo>
                  <a:lnTo>
                    <a:pt x="2072" y="1975"/>
                  </a:lnTo>
                  <a:lnTo>
                    <a:pt x="2055" y="1975"/>
                  </a:lnTo>
                  <a:lnTo>
                    <a:pt x="2055" y="1971"/>
                  </a:lnTo>
                  <a:close/>
                  <a:moveTo>
                    <a:pt x="2084" y="1971"/>
                  </a:moveTo>
                  <a:lnTo>
                    <a:pt x="2088" y="1971"/>
                  </a:lnTo>
                  <a:lnTo>
                    <a:pt x="2088" y="1975"/>
                  </a:lnTo>
                  <a:lnTo>
                    <a:pt x="2084" y="1975"/>
                  </a:lnTo>
                  <a:lnTo>
                    <a:pt x="2084" y="1971"/>
                  </a:lnTo>
                  <a:close/>
                  <a:moveTo>
                    <a:pt x="2101" y="1971"/>
                  </a:moveTo>
                  <a:lnTo>
                    <a:pt x="2117" y="1971"/>
                  </a:lnTo>
                  <a:lnTo>
                    <a:pt x="2117" y="1975"/>
                  </a:lnTo>
                  <a:lnTo>
                    <a:pt x="2101" y="1975"/>
                  </a:lnTo>
                  <a:lnTo>
                    <a:pt x="2101" y="1971"/>
                  </a:lnTo>
                  <a:close/>
                  <a:moveTo>
                    <a:pt x="2130" y="1971"/>
                  </a:moveTo>
                  <a:lnTo>
                    <a:pt x="2134" y="1971"/>
                  </a:lnTo>
                  <a:lnTo>
                    <a:pt x="2134" y="1975"/>
                  </a:lnTo>
                  <a:lnTo>
                    <a:pt x="2130" y="1975"/>
                  </a:lnTo>
                  <a:lnTo>
                    <a:pt x="2130" y="1971"/>
                  </a:lnTo>
                  <a:close/>
                  <a:moveTo>
                    <a:pt x="2147" y="1971"/>
                  </a:moveTo>
                  <a:lnTo>
                    <a:pt x="2163" y="1971"/>
                  </a:lnTo>
                  <a:lnTo>
                    <a:pt x="2163" y="1975"/>
                  </a:lnTo>
                  <a:lnTo>
                    <a:pt x="2147" y="1975"/>
                  </a:lnTo>
                  <a:lnTo>
                    <a:pt x="2147" y="1971"/>
                  </a:lnTo>
                  <a:close/>
                  <a:moveTo>
                    <a:pt x="2176" y="1971"/>
                  </a:moveTo>
                  <a:lnTo>
                    <a:pt x="2180" y="1971"/>
                  </a:lnTo>
                  <a:lnTo>
                    <a:pt x="2180" y="1975"/>
                  </a:lnTo>
                  <a:lnTo>
                    <a:pt x="2176" y="1975"/>
                  </a:lnTo>
                  <a:lnTo>
                    <a:pt x="2176" y="1971"/>
                  </a:lnTo>
                  <a:close/>
                  <a:moveTo>
                    <a:pt x="2193" y="1971"/>
                  </a:moveTo>
                  <a:lnTo>
                    <a:pt x="2209" y="1971"/>
                  </a:lnTo>
                  <a:lnTo>
                    <a:pt x="2209" y="1975"/>
                  </a:lnTo>
                  <a:lnTo>
                    <a:pt x="2193" y="1975"/>
                  </a:lnTo>
                  <a:lnTo>
                    <a:pt x="2193" y="1971"/>
                  </a:lnTo>
                  <a:close/>
                  <a:moveTo>
                    <a:pt x="2222" y="1971"/>
                  </a:moveTo>
                  <a:lnTo>
                    <a:pt x="2226" y="1971"/>
                  </a:lnTo>
                  <a:lnTo>
                    <a:pt x="2226" y="1975"/>
                  </a:lnTo>
                  <a:lnTo>
                    <a:pt x="2222" y="1975"/>
                  </a:lnTo>
                  <a:lnTo>
                    <a:pt x="2222" y="1971"/>
                  </a:lnTo>
                  <a:close/>
                  <a:moveTo>
                    <a:pt x="2239" y="1971"/>
                  </a:moveTo>
                  <a:lnTo>
                    <a:pt x="2255" y="1971"/>
                  </a:lnTo>
                  <a:lnTo>
                    <a:pt x="2255" y="1975"/>
                  </a:lnTo>
                  <a:lnTo>
                    <a:pt x="2239" y="1975"/>
                  </a:lnTo>
                  <a:lnTo>
                    <a:pt x="2239" y="1971"/>
                  </a:lnTo>
                  <a:close/>
                  <a:moveTo>
                    <a:pt x="2268" y="1971"/>
                  </a:moveTo>
                  <a:lnTo>
                    <a:pt x="2272" y="1971"/>
                  </a:lnTo>
                  <a:lnTo>
                    <a:pt x="2272" y="1975"/>
                  </a:lnTo>
                  <a:lnTo>
                    <a:pt x="2268" y="1975"/>
                  </a:lnTo>
                  <a:lnTo>
                    <a:pt x="2268" y="1971"/>
                  </a:lnTo>
                  <a:close/>
                  <a:moveTo>
                    <a:pt x="2284" y="1971"/>
                  </a:moveTo>
                  <a:lnTo>
                    <a:pt x="2301" y="1971"/>
                  </a:lnTo>
                  <a:lnTo>
                    <a:pt x="2301" y="1975"/>
                  </a:lnTo>
                  <a:lnTo>
                    <a:pt x="2284" y="1975"/>
                  </a:lnTo>
                  <a:lnTo>
                    <a:pt x="2284" y="1971"/>
                  </a:lnTo>
                  <a:close/>
                  <a:moveTo>
                    <a:pt x="2314" y="1971"/>
                  </a:moveTo>
                  <a:lnTo>
                    <a:pt x="2318" y="1971"/>
                  </a:lnTo>
                  <a:lnTo>
                    <a:pt x="2318" y="1975"/>
                  </a:lnTo>
                  <a:lnTo>
                    <a:pt x="2314" y="1975"/>
                  </a:lnTo>
                  <a:lnTo>
                    <a:pt x="2314" y="1971"/>
                  </a:lnTo>
                  <a:close/>
                  <a:moveTo>
                    <a:pt x="2330" y="1971"/>
                  </a:moveTo>
                  <a:lnTo>
                    <a:pt x="2347" y="1971"/>
                  </a:lnTo>
                  <a:lnTo>
                    <a:pt x="2347" y="1975"/>
                  </a:lnTo>
                  <a:lnTo>
                    <a:pt x="2330" y="1975"/>
                  </a:lnTo>
                  <a:lnTo>
                    <a:pt x="2330" y="1971"/>
                  </a:lnTo>
                  <a:close/>
                  <a:moveTo>
                    <a:pt x="2360" y="1971"/>
                  </a:moveTo>
                  <a:lnTo>
                    <a:pt x="2364" y="1971"/>
                  </a:lnTo>
                  <a:lnTo>
                    <a:pt x="2364" y="1975"/>
                  </a:lnTo>
                  <a:lnTo>
                    <a:pt x="2360" y="1975"/>
                  </a:lnTo>
                  <a:lnTo>
                    <a:pt x="2360" y="1971"/>
                  </a:lnTo>
                  <a:close/>
                  <a:moveTo>
                    <a:pt x="2371" y="1971"/>
                  </a:moveTo>
                  <a:lnTo>
                    <a:pt x="2371" y="1954"/>
                  </a:lnTo>
                  <a:lnTo>
                    <a:pt x="2376" y="1954"/>
                  </a:lnTo>
                  <a:lnTo>
                    <a:pt x="2376" y="1971"/>
                  </a:lnTo>
                  <a:lnTo>
                    <a:pt x="2371" y="1971"/>
                  </a:lnTo>
                  <a:close/>
                  <a:moveTo>
                    <a:pt x="2371" y="1941"/>
                  </a:moveTo>
                  <a:lnTo>
                    <a:pt x="2371" y="1937"/>
                  </a:lnTo>
                  <a:lnTo>
                    <a:pt x="2376" y="1937"/>
                  </a:lnTo>
                  <a:lnTo>
                    <a:pt x="2376" y="1941"/>
                  </a:lnTo>
                  <a:lnTo>
                    <a:pt x="2371" y="1941"/>
                  </a:lnTo>
                  <a:close/>
                  <a:moveTo>
                    <a:pt x="2371" y="1924"/>
                  </a:moveTo>
                  <a:lnTo>
                    <a:pt x="2371" y="1908"/>
                  </a:lnTo>
                  <a:lnTo>
                    <a:pt x="2376" y="1908"/>
                  </a:lnTo>
                  <a:lnTo>
                    <a:pt x="2376" y="1924"/>
                  </a:lnTo>
                  <a:lnTo>
                    <a:pt x="2371" y="1924"/>
                  </a:lnTo>
                  <a:close/>
                  <a:moveTo>
                    <a:pt x="2371" y="1895"/>
                  </a:moveTo>
                  <a:lnTo>
                    <a:pt x="2371" y="1891"/>
                  </a:lnTo>
                  <a:lnTo>
                    <a:pt x="2376" y="1891"/>
                  </a:lnTo>
                  <a:lnTo>
                    <a:pt x="2376" y="1895"/>
                  </a:lnTo>
                  <a:lnTo>
                    <a:pt x="2371" y="1895"/>
                  </a:lnTo>
                  <a:close/>
                  <a:moveTo>
                    <a:pt x="2371" y="1878"/>
                  </a:moveTo>
                  <a:lnTo>
                    <a:pt x="2371" y="1861"/>
                  </a:lnTo>
                  <a:lnTo>
                    <a:pt x="2376" y="1861"/>
                  </a:lnTo>
                  <a:lnTo>
                    <a:pt x="2376" y="1878"/>
                  </a:lnTo>
                  <a:lnTo>
                    <a:pt x="2371" y="1878"/>
                  </a:lnTo>
                  <a:close/>
                  <a:moveTo>
                    <a:pt x="2371" y="1849"/>
                  </a:moveTo>
                  <a:lnTo>
                    <a:pt x="2371" y="1844"/>
                  </a:lnTo>
                  <a:lnTo>
                    <a:pt x="2376" y="1844"/>
                  </a:lnTo>
                  <a:lnTo>
                    <a:pt x="2376" y="1849"/>
                  </a:lnTo>
                  <a:lnTo>
                    <a:pt x="2371" y="1849"/>
                  </a:lnTo>
                  <a:close/>
                  <a:moveTo>
                    <a:pt x="2371" y="1832"/>
                  </a:moveTo>
                  <a:lnTo>
                    <a:pt x="2371" y="1815"/>
                  </a:lnTo>
                  <a:lnTo>
                    <a:pt x="2376" y="1815"/>
                  </a:lnTo>
                  <a:lnTo>
                    <a:pt x="2376" y="1832"/>
                  </a:lnTo>
                  <a:lnTo>
                    <a:pt x="2371" y="1832"/>
                  </a:lnTo>
                  <a:close/>
                  <a:moveTo>
                    <a:pt x="2371" y="1802"/>
                  </a:moveTo>
                  <a:lnTo>
                    <a:pt x="2371" y="1798"/>
                  </a:lnTo>
                  <a:lnTo>
                    <a:pt x="2376" y="1798"/>
                  </a:lnTo>
                  <a:lnTo>
                    <a:pt x="2376" y="1802"/>
                  </a:lnTo>
                  <a:lnTo>
                    <a:pt x="2371" y="1802"/>
                  </a:lnTo>
                  <a:close/>
                  <a:moveTo>
                    <a:pt x="2371" y="1786"/>
                  </a:moveTo>
                  <a:lnTo>
                    <a:pt x="2371" y="1769"/>
                  </a:lnTo>
                  <a:lnTo>
                    <a:pt x="2376" y="1769"/>
                  </a:lnTo>
                  <a:lnTo>
                    <a:pt x="2376" y="1786"/>
                  </a:lnTo>
                  <a:lnTo>
                    <a:pt x="2371" y="1786"/>
                  </a:lnTo>
                  <a:close/>
                  <a:moveTo>
                    <a:pt x="2371" y="1756"/>
                  </a:moveTo>
                  <a:lnTo>
                    <a:pt x="2371" y="1752"/>
                  </a:lnTo>
                  <a:lnTo>
                    <a:pt x="2376" y="1752"/>
                  </a:lnTo>
                  <a:lnTo>
                    <a:pt x="2376" y="1756"/>
                  </a:lnTo>
                  <a:lnTo>
                    <a:pt x="2371" y="1756"/>
                  </a:lnTo>
                  <a:close/>
                  <a:moveTo>
                    <a:pt x="2371" y="1739"/>
                  </a:moveTo>
                  <a:lnTo>
                    <a:pt x="2371" y="1723"/>
                  </a:lnTo>
                  <a:lnTo>
                    <a:pt x="2376" y="1723"/>
                  </a:lnTo>
                  <a:lnTo>
                    <a:pt x="2376" y="1739"/>
                  </a:lnTo>
                  <a:lnTo>
                    <a:pt x="2371" y="1739"/>
                  </a:lnTo>
                  <a:close/>
                  <a:moveTo>
                    <a:pt x="2371" y="1710"/>
                  </a:moveTo>
                  <a:lnTo>
                    <a:pt x="2371" y="1706"/>
                  </a:lnTo>
                  <a:lnTo>
                    <a:pt x="2376" y="1706"/>
                  </a:lnTo>
                  <a:lnTo>
                    <a:pt x="2376" y="1710"/>
                  </a:lnTo>
                  <a:lnTo>
                    <a:pt x="2371" y="1710"/>
                  </a:lnTo>
                  <a:close/>
                  <a:moveTo>
                    <a:pt x="2371" y="1693"/>
                  </a:moveTo>
                  <a:lnTo>
                    <a:pt x="2371" y="1676"/>
                  </a:lnTo>
                  <a:lnTo>
                    <a:pt x="2376" y="1676"/>
                  </a:lnTo>
                  <a:lnTo>
                    <a:pt x="2376" y="1693"/>
                  </a:lnTo>
                  <a:lnTo>
                    <a:pt x="2371" y="1693"/>
                  </a:lnTo>
                  <a:close/>
                  <a:moveTo>
                    <a:pt x="2371" y="1664"/>
                  </a:moveTo>
                  <a:lnTo>
                    <a:pt x="2371" y="1660"/>
                  </a:lnTo>
                  <a:lnTo>
                    <a:pt x="2376" y="1660"/>
                  </a:lnTo>
                  <a:lnTo>
                    <a:pt x="2376" y="1664"/>
                  </a:lnTo>
                  <a:lnTo>
                    <a:pt x="2371" y="1664"/>
                  </a:lnTo>
                  <a:close/>
                  <a:moveTo>
                    <a:pt x="2371" y="1647"/>
                  </a:moveTo>
                  <a:lnTo>
                    <a:pt x="2371" y="1630"/>
                  </a:lnTo>
                  <a:lnTo>
                    <a:pt x="2376" y="1630"/>
                  </a:lnTo>
                  <a:lnTo>
                    <a:pt x="2376" y="1647"/>
                  </a:lnTo>
                  <a:lnTo>
                    <a:pt x="2371" y="1647"/>
                  </a:lnTo>
                  <a:close/>
                  <a:moveTo>
                    <a:pt x="2371" y="1618"/>
                  </a:moveTo>
                  <a:lnTo>
                    <a:pt x="2371" y="1613"/>
                  </a:lnTo>
                  <a:lnTo>
                    <a:pt x="2376" y="1613"/>
                  </a:lnTo>
                  <a:lnTo>
                    <a:pt x="2376" y="1618"/>
                  </a:lnTo>
                  <a:lnTo>
                    <a:pt x="2371" y="1618"/>
                  </a:lnTo>
                  <a:close/>
                  <a:moveTo>
                    <a:pt x="2371" y="1601"/>
                  </a:moveTo>
                  <a:lnTo>
                    <a:pt x="2371" y="1584"/>
                  </a:lnTo>
                  <a:lnTo>
                    <a:pt x="2376" y="1584"/>
                  </a:lnTo>
                  <a:lnTo>
                    <a:pt x="2376" y="1601"/>
                  </a:lnTo>
                  <a:lnTo>
                    <a:pt x="2371" y="1601"/>
                  </a:lnTo>
                  <a:close/>
                  <a:moveTo>
                    <a:pt x="2371" y="1571"/>
                  </a:moveTo>
                  <a:lnTo>
                    <a:pt x="2371" y="1567"/>
                  </a:lnTo>
                  <a:lnTo>
                    <a:pt x="2376" y="1567"/>
                  </a:lnTo>
                  <a:lnTo>
                    <a:pt x="2376" y="1571"/>
                  </a:lnTo>
                  <a:lnTo>
                    <a:pt x="2371" y="1571"/>
                  </a:lnTo>
                  <a:close/>
                  <a:moveTo>
                    <a:pt x="2371" y="1554"/>
                  </a:moveTo>
                  <a:lnTo>
                    <a:pt x="2371" y="1538"/>
                  </a:lnTo>
                  <a:lnTo>
                    <a:pt x="2376" y="1538"/>
                  </a:lnTo>
                  <a:lnTo>
                    <a:pt x="2376" y="1554"/>
                  </a:lnTo>
                  <a:lnTo>
                    <a:pt x="2371" y="1554"/>
                  </a:lnTo>
                  <a:close/>
                  <a:moveTo>
                    <a:pt x="2371" y="1525"/>
                  </a:moveTo>
                  <a:lnTo>
                    <a:pt x="2371" y="1521"/>
                  </a:lnTo>
                  <a:lnTo>
                    <a:pt x="2376" y="1521"/>
                  </a:lnTo>
                  <a:lnTo>
                    <a:pt x="2376" y="1525"/>
                  </a:lnTo>
                  <a:lnTo>
                    <a:pt x="2371" y="1525"/>
                  </a:lnTo>
                  <a:close/>
                  <a:moveTo>
                    <a:pt x="2371" y="1508"/>
                  </a:moveTo>
                  <a:lnTo>
                    <a:pt x="2371" y="1491"/>
                  </a:lnTo>
                  <a:lnTo>
                    <a:pt x="2376" y="1491"/>
                  </a:lnTo>
                  <a:lnTo>
                    <a:pt x="2376" y="1508"/>
                  </a:lnTo>
                  <a:lnTo>
                    <a:pt x="2371" y="1508"/>
                  </a:lnTo>
                  <a:close/>
                  <a:moveTo>
                    <a:pt x="2371" y="1479"/>
                  </a:moveTo>
                  <a:lnTo>
                    <a:pt x="2371" y="1475"/>
                  </a:lnTo>
                  <a:lnTo>
                    <a:pt x="2376" y="1475"/>
                  </a:lnTo>
                  <a:lnTo>
                    <a:pt x="2376" y="1479"/>
                  </a:lnTo>
                  <a:lnTo>
                    <a:pt x="2371" y="1479"/>
                  </a:lnTo>
                  <a:close/>
                  <a:moveTo>
                    <a:pt x="2371" y="1462"/>
                  </a:moveTo>
                  <a:lnTo>
                    <a:pt x="2371" y="1445"/>
                  </a:lnTo>
                  <a:lnTo>
                    <a:pt x="2376" y="1445"/>
                  </a:lnTo>
                  <a:lnTo>
                    <a:pt x="2376" y="1462"/>
                  </a:lnTo>
                  <a:lnTo>
                    <a:pt x="2371" y="1462"/>
                  </a:lnTo>
                  <a:close/>
                  <a:moveTo>
                    <a:pt x="2371" y="1433"/>
                  </a:moveTo>
                  <a:lnTo>
                    <a:pt x="2371" y="1428"/>
                  </a:lnTo>
                  <a:lnTo>
                    <a:pt x="2376" y="1428"/>
                  </a:lnTo>
                  <a:lnTo>
                    <a:pt x="2376" y="1433"/>
                  </a:lnTo>
                  <a:lnTo>
                    <a:pt x="2371" y="1433"/>
                  </a:lnTo>
                  <a:close/>
                  <a:moveTo>
                    <a:pt x="2371" y="1416"/>
                  </a:moveTo>
                  <a:lnTo>
                    <a:pt x="2371" y="1399"/>
                  </a:lnTo>
                  <a:lnTo>
                    <a:pt x="2376" y="1399"/>
                  </a:lnTo>
                  <a:lnTo>
                    <a:pt x="2376" y="1416"/>
                  </a:lnTo>
                  <a:lnTo>
                    <a:pt x="2371" y="1416"/>
                  </a:lnTo>
                  <a:close/>
                  <a:moveTo>
                    <a:pt x="2371" y="1386"/>
                  </a:moveTo>
                  <a:lnTo>
                    <a:pt x="2371" y="1382"/>
                  </a:lnTo>
                  <a:lnTo>
                    <a:pt x="2376" y="1382"/>
                  </a:lnTo>
                  <a:lnTo>
                    <a:pt x="2376" y="1386"/>
                  </a:lnTo>
                  <a:lnTo>
                    <a:pt x="2371" y="1386"/>
                  </a:lnTo>
                  <a:close/>
                  <a:moveTo>
                    <a:pt x="2371" y="1370"/>
                  </a:moveTo>
                  <a:lnTo>
                    <a:pt x="2371" y="1353"/>
                  </a:lnTo>
                  <a:lnTo>
                    <a:pt x="2376" y="1353"/>
                  </a:lnTo>
                  <a:lnTo>
                    <a:pt x="2376" y="1370"/>
                  </a:lnTo>
                  <a:lnTo>
                    <a:pt x="2371" y="1370"/>
                  </a:lnTo>
                  <a:close/>
                  <a:moveTo>
                    <a:pt x="2371" y="1340"/>
                  </a:moveTo>
                  <a:lnTo>
                    <a:pt x="2371" y="1336"/>
                  </a:lnTo>
                  <a:lnTo>
                    <a:pt x="2376" y="1336"/>
                  </a:lnTo>
                  <a:lnTo>
                    <a:pt x="2376" y="1340"/>
                  </a:lnTo>
                  <a:lnTo>
                    <a:pt x="2371" y="1340"/>
                  </a:lnTo>
                  <a:close/>
                  <a:moveTo>
                    <a:pt x="2371" y="1323"/>
                  </a:moveTo>
                  <a:lnTo>
                    <a:pt x="2371" y="1307"/>
                  </a:lnTo>
                  <a:lnTo>
                    <a:pt x="2376" y="1307"/>
                  </a:lnTo>
                  <a:lnTo>
                    <a:pt x="2376" y="1323"/>
                  </a:lnTo>
                  <a:lnTo>
                    <a:pt x="2371" y="1323"/>
                  </a:lnTo>
                  <a:close/>
                  <a:moveTo>
                    <a:pt x="2371" y="1294"/>
                  </a:moveTo>
                  <a:lnTo>
                    <a:pt x="2371" y="1290"/>
                  </a:lnTo>
                  <a:lnTo>
                    <a:pt x="2376" y="1290"/>
                  </a:lnTo>
                  <a:lnTo>
                    <a:pt x="2376" y="1294"/>
                  </a:lnTo>
                  <a:lnTo>
                    <a:pt x="2371" y="1294"/>
                  </a:lnTo>
                  <a:close/>
                  <a:moveTo>
                    <a:pt x="2371" y="1277"/>
                  </a:moveTo>
                  <a:lnTo>
                    <a:pt x="2371" y="1260"/>
                  </a:lnTo>
                  <a:lnTo>
                    <a:pt x="2376" y="1260"/>
                  </a:lnTo>
                  <a:lnTo>
                    <a:pt x="2376" y="1277"/>
                  </a:lnTo>
                  <a:lnTo>
                    <a:pt x="2371" y="1277"/>
                  </a:lnTo>
                  <a:close/>
                  <a:moveTo>
                    <a:pt x="2371" y="1248"/>
                  </a:moveTo>
                  <a:lnTo>
                    <a:pt x="2371" y="1243"/>
                  </a:lnTo>
                  <a:lnTo>
                    <a:pt x="2376" y="1243"/>
                  </a:lnTo>
                  <a:lnTo>
                    <a:pt x="2376" y="1248"/>
                  </a:lnTo>
                  <a:lnTo>
                    <a:pt x="2371" y="1248"/>
                  </a:lnTo>
                  <a:close/>
                  <a:moveTo>
                    <a:pt x="2371" y="1231"/>
                  </a:moveTo>
                  <a:lnTo>
                    <a:pt x="2371" y="1214"/>
                  </a:lnTo>
                  <a:lnTo>
                    <a:pt x="2376" y="1214"/>
                  </a:lnTo>
                  <a:lnTo>
                    <a:pt x="2376" y="1231"/>
                  </a:lnTo>
                  <a:lnTo>
                    <a:pt x="2371" y="1231"/>
                  </a:lnTo>
                  <a:close/>
                  <a:moveTo>
                    <a:pt x="2371" y="1201"/>
                  </a:moveTo>
                  <a:lnTo>
                    <a:pt x="2371" y="1197"/>
                  </a:lnTo>
                  <a:lnTo>
                    <a:pt x="2376" y="1197"/>
                  </a:lnTo>
                  <a:lnTo>
                    <a:pt x="2376" y="1201"/>
                  </a:lnTo>
                  <a:lnTo>
                    <a:pt x="2371" y="1201"/>
                  </a:lnTo>
                  <a:close/>
                  <a:moveTo>
                    <a:pt x="2371" y="1185"/>
                  </a:moveTo>
                  <a:lnTo>
                    <a:pt x="2371" y="1168"/>
                  </a:lnTo>
                  <a:lnTo>
                    <a:pt x="2376" y="1168"/>
                  </a:lnTo>
                  <a:lnTo>
                    <a:pt x="2376" y="1185"/>
                  </a:lnTo>
                  <a:lnTo>
                    <a:pt x="2371" y="1185"/>
                  </a:lnTo>
                  <a:close/>
                  <a:moveTo>
                    <a:pt x="2371" y="1155"/>
                  </a:moveTo>
                  <a:lnTo>
                    <a:pt x="2371" y="1151"/>
                  </a:lnTo>
                  <a:lnTo>
                    <a:pt x="2376" y="1151"/>
                  </a:lnTo>
                  <a:lnTo>
                    <a:pt x="2376" y="1155"/>
                  </a:lnTo>
                  <a:lnTo>
                    <a:pt x="2371" y="1155"/>
                  </a:lnTo>
                  <a:close/>
                  <a:moveTo>
                    <a:pt x="2371" y="1138"/>
                  </a:moveTo>
                  <a:lnTo>
                    <a:pt x="2371" y="1122"/>
                  </a:lnTo>
                  <a:lnTo>
                    <a:pt x="2376" y="1122"/>
                  </a:lnTo>
                  <a:lnTo>
                    <a:pt x="2376" y="1138"/>
                  </a:lnTo>
                  <a:lnTo>
                    <a:pt x="2371" y="1138"/>
                  </a:lnTo>
                  <a:close/>
                  <a:moveTo>
                    <a:pt x="2371" y="1109"/>
                  </a:moveTo>
                  <a:lnTo>
                    <a:pt x="2371" y="1105"/>
                  </a:lnTo>
                  <a:lnTo>
                    <a:pt x="2376" y="1105"/>
                  </a:lnTo>
                  <a:lnTo>
                    <a:pt x="2376" y="1109"/>
                  </a:lnTo>
                  <a:lnTo>
                    <a:pt x="2371" y="1109"/>
                  </a:lnTo>
                  <a:close/>
                  <a:moveTo>
                    <a:pt x="2371" y="1092"/>
                  </a:moveTo>
                  <a:lnTo>
                    <a:pt x="2371" y="1075"/>
                  </a:lnTo>
                  <a:lnTo>
                    <a:pt x="2376" y="1075"/>
                  </a:lnTo>
                  <a:lnTo>
                    <a:pt x="2376" y="1092"/>
                  </a:lnTo>
                  <a:lnTo>
                    <a:pt x="2371" y="1092"/>
                  </a:lnTo>
                  <a:close/>
                  <a:moveTo>
                    <a:pt x="2371" y="1063"/>
                  </a:moveTo>
                  <a:lnTo>
                    <a:pt x="2371" y="1059"/>
                  </a:lnTo>
                  <a:lnTo>
                    <a:pt x="2376" y="1059"/>
                  </a:lnTo>
                  <a:lnTo>
                    <a:pt x="2376" y="1063"/>
                  </a:lnTo>
                  <a:lnTo>
                    <a:pt x="2371" y="1063"/>
                  </a:lnTo>
                  <a:close/>
                  <a:moveTo>
                    <a:pt x="2371" y="1046"/>
                  </a:moveTo>
                  <a:lnTo>
                    <a:pt x="2371" y="1029"/>
                  </a:lnTo>
                  <a:lnTo>
                    <a:pt x="2376" y="1029"/>
                  </a:lnTo>
                  <a:lnTo>
                    <a:pt x="2376" y="1046"/>
                  </a:lnTo>
                  <a:lnTo>
                    <a:pt x="2371" y="1046"/>
                  </a:lnTo>
                  <a:close/>
                  <a:moveTo>
                    <a:pt x="2371" y="1017"/>
                  </a:moveTo>
                  <a:lnTo>
                    <a:pt x="2371" y="1012"/>
                  </a:lnTo>
                  <a:lnTo>
                    <a:pt x="2376" y="1012"/>
                  </a:lnTo>
                  <a:lnTo>
                    <a:pt x="2376" y="1017"/>
                  </a:lnTo>
                  <a:lnTo>
                    <a:pt x="2371" y="1017"/>
                  </a:lnTo>
                  <a:close/>
                  <a:moveTo>
                    <a:pt x="2371" y="1000"/>
                  </a:moveTo>
                  <a:lnTo>
                    <a:pt x="2371" y="983"/>
                  </a:lnTo>
                  <a:lnTo>
                    <a:pt x="2376" y="983"/>
                  </a:lnTo>
                  <a:lnTo>
                    <a:pt x="2376" y="1000"/>
                  </a:lnTo>
                  <a:lnTo>
                    <a:pt x="2371" y="1000"/>
                  </a:lnTo>
                  <a:close/>
                  <a:moveTo>
                    <a:pt x="2371" y="970"/>
                  </a:moveTo>
                  <a:lnTo>
                    <a:pt x="2371" y="966"/>
                  </a:lnTo>
                  <a:lnTo>
                    <a:pt x="2376" y="966"/>
                  </a:lnTo>
                  <a:lnTo>
                    <a:pt x="2376" y="970"/>
                  </a:lnTo>
                  <a:lnTo>
                    <a:pt x="2371" y="970"/>
                  </a:lnTo>
                  <a:close/>
                  <a:moveTo>
                    <a:pt x="2371" y="953"/>
                  </a:moveTo>
                  <a:lnTo>
                    <a:pt x="2371" y="937"/>
                  </a:lnTo>
                  <a:lnTo>
                    <a:pt x="2376" y="937"/>
                  </a:lnTo>
                  <a:lnTo>
                    <a:pt x="2376" y="953"/>
                  </a:lnTo>
                  <a:lnTo>
                    <a:pt x="2371" y="953"/>
                  </a:lnTo>
                  <a:close/>
                  <a:moveTo>
                    <a:pt x="2371" y="924"/>
                  </a:moveTo>
                  <a:lnTo>
                    <a:pt x="2371" y="920"/>
                  </a:lnTo>
                  <a:lnTo>
                    <a:pt x="2376" y="920"/>
                  </a:lnTo>
                  <a:lnTo>
                    <a:pt x="2376" y="924"/>
                  </a:lnTo>
                  <a:lnTo>
                    <a:pt x="2371" y="924"/>
                  </a:lnTo>
                  <a:close/>
                  <a:moveTo>
                    <a:pt x="2371" y="907"/>
                  </a:moveTo>
                  <a:lnTo>
                    <a:pt x="2371" y="890"/>
                  </a:lnTo>
                  <a:lnTo>
                    <a:pt x="2376" y="890"/>
                  </a:lnTo>
                  <a:lnTo>
                    <a:pt x="2376" y="907"/>
                  </a:lnTo>
                  <a:lnTo>
                    <a:pt x="2371" y="907"/>
                  </a:lnTo>
                  <a:close/>
                  <a:moveTo>
                    <a:pt x="2371" y="878"/>
                  </a:moveTo>
                  <a:lnTo>
                    <a:pt x="2371" y="874"/>
                  </a:lnTo>
                  <a:lnTo>
                    <a:pt x="2376" y="874"/>
                  </a:lnTo>
                  <a:lnTo>
                    <a:pt x="2376" y="878"/>
                  </a:lnTo>
                  <a:lnTo>
                    <a:pt x="2371" y="878"/>
                  </a:lnTo>
                  <a:close/>
                  <a:moveTo>
                    <a:pt x="2371" y="861"/>
                  </a:moveTo>
                  <a:lnTo>
                    <a:pt x="2371" y="844"/>
                  </a:lnTo>
                  <a:lnTo>
                    <a:pt x="2376" y="844"/>
                  </a:lnTo>
                  <a:lnTo>
                    <a:pt x="2376" y="861"/>
                  </a:lnTo>
                  <a:lnTo>
                    <a:pt x="2371" y="861"/>
                  </a:lnTo>
                  <a:close/>
                  <a:moveTo>
                    <a:pt x="2371" y="832"/>
                  </a:moveTo>
                  <a:lnTo>
                    <a:pt x="2371" y="827"/>
                  </a:lnTo>
                  <a:lnTo>
                    <a:pt x="2376" y="827"/>
                  </a:lnTo>
                  <a:lnTo>
                    <a:pt x="2376" y="832"/>
                  </a:lnTo>
                  <a:lnTo>
                    <a:pt x="2371" y="832"/>
                  </a:lnTo>
                  <a:close/>
                  <a:moveTo>
                    <a:pt x="2371" y="815"/>
                  </a:moveTo>
                  <a:lnTo>
                    <a:pt x="2371" y="798"/>
                  </a:lnTo>
                  <a:lnTo>
                    <a:pt x="2376" y="798"/>
                  </a:lnTo>
                  <a:lnTo>
                    <a:pt x="2376" y="815"/>
                  </a:lnTo>
                  <a:lnTo>
                    <a:pt x="2371" y="815"/>
                  </a:lnTo>
                  <a:close/>
                  <a:moveTo>
                    <a:pt x="2371" y="785"/>
                  </a:moveTo>
                  <a:lnTo>
                    <a:pt x="2371" y="781"/>
                  </a:lnTo>
                  <a:lnTo>
                    <a:pt x="2376" y="781"/>
                  </a:lnTo>
                  <a:lnTo>
                    <a:pt x="2376" y="785"/>
                  </a:lnTo>
                  <a:lnTo>
                    <a:pt x="2371" y="785"/>
                  </a:lnTo>
                  <a:close/>
                  <a:moveTo>
                    <a:pt x="2371" y="769"/>
                  </a:moveTo>
                  <a:lnTo>
                    <a:pt x="2371" y="752"/>
                  </a:lnTo>
                  <a:lnTo>
                    <a:pt x="2376" y="752"/>
                  </a:lnTo>
                  <a:lnTo>
                    <a:pt x="2376" y="769"/>
                  </a:lnTo>
                  <a:lnTo>
                    <a:pt x="2371" y="769"/>
                  </a:lnTo>
                  <a:close/>
                  <a:moveTo>
                    <a:pt x="2371" y="739"/>
                  </a:moveTo>
                  <a:lnTo>
                    <a:pt x="2371" y="735"/>
                  </a:lnTo>
                  <a:lnTo>
                    <a:pt x="2376" y="735"/>
                  </a:lnTo>
                  <a:lnTo>
                    <a:pt x="2376" y="739"/>
                  </a:lnTo>
                  <a:lnTo>
                    <a:pt x="2371" y="739"/>
                  </a:lnTo>
                  <a:close/>
                  <a:moveTo>
                    <a:pt x="2371" y="722"/>
                  </a:moveTo>
                  <a:lnTo>
                    <a:pt x="2371" y="706"/>
                  </a:lnTo>
                  <a:lnTo>
                    <a:pt x="2376" y="706"/>
                  </a:lnTo>
                  <a:lnTo>
                    <a:pt x="2376" y="722"/>
                  </a:lnTo>
                  <a:lnTo>
                    <a:pt x="2371" y="722"/>
                  </a:lnTo>
                  <a:close/>
                  <a:moveTo>
                    <a:pt x="2371" y="693"/>
                  </a:moveTo>
                  <a:lnTo>
                    <a:pt x="2371" y="689"/>
                  </a:lnTo>
                  <a:lnTo>
                    <a:pt x="2376" y="689"/>
                  </a:lnTo>
                  <a:lnTo>
                    <a:pt x="2376" y="693"/>
                  </a:lnTo>
                  <a:lnTo>
                    <a:pt x="2371" y="693"/>
                  </a:lnTo>
                  <a:close/>
                  <a:moveTo>
                    <a:pt x="2371" y="676"/>
                  </a:moveTo>
                  <a:lnTo>
                    <a:pt x="2371" y="659"/>
                  </a:lnTo>
                  <a:lnTo>
                    <a:pt x="2376" y="659"/>
                  </a:lnTo>
                  <a:lnTo>
                    <a:pt x="2376" y="676"/>
                  </a:lnTo>
                  <a:lnTo>
                    <a:pt x="2371" y="676"/>
                  </a:lnTo>
                  <a:close/>
                  <a:moveTo>
                    <a:pt x="2371" y="647"/>
                  </a:moveTo>
                  <a:lnTo>
                    <a:pt x="2371" y="642"/>
                  </a:lnTo>
                  <a:lnTo>
                    <a:pt x="2376" y="642"/>
                  </a:lnTo>
                  <a:lnTo>
                    <a:pt x="2376" y="647"/>
                  </a:lnTo>
                  <a:lnTo>
                    <a:pt x="2371" y="647"/>
                  </a:lnTo>
                  <a:close/>
                  <a:moveTo>
                    <a:pt x="2371" y="630"/>
                  </a:moveTo>
                  <a:lnTo>
                    <a:pt x="2371" y="613"/>
                  </a:lnTo>
                  <a:lnTo>
                    <a:pt x="2376" y="613"/>
                  </a:lnTo>
                  <a:lnTo>
                    <a:pt x="2376" y="630"/>
                  </a:lnTo>
                  <a:lnTo>
                    <a:pt x="2371" y="630"/>
                  </a:lnTo>
                  <a:close/>
                  <a:moveTo>
                    <a:pt x="2371" y="600"/>
                  </a:moveTo>
                  <a:lnTo>
                    <a:pt x="2371" y="596"/>
                  </a:lnTo>
                  <a:lnTo>
                    <a:pt x="2376" y="596"/>
                  </a:lnTo>
                  <a:lnTo>
                    <a:pt x="2376" y="600"/>
                  </a:lnTo>
                  <a:lnTo>
                    <a:pt x="2371" y="600"/>
                  </a:lnTo>
                  <a:close/>
                  <a:moveTo>
                    <a:pt x="2371" y="584"/>
                  </a:moveTo>
                  <a:lnTo>
                    <a:pt x="2371" y="567"/>
                  </a:lnTo>
                  <a:lnTo>
                    <a:pt x="2376" y="567"/>
                  </a:lnTo>
                  <a:lnTo>
                    <a:pt x="2376" y="584"/>
                  </a:lnTo>
                  <a:lnTo>
                    <a:pt x="2371" y="584"/>
                  </a:lnTo>
                  <a:close/>
                  <a:moveTo>
                    <a:pt x="2371" y="554"/>
                  </a:moveTo>
                  <a:lnTo>
                    <a:pt x="2371" y="550"/>
                  </a:lnTo>
                  <a:lnTo>
                    <a:pt x="2376" y="550"/>
                  </a:lnTo>
                  <a:lnTo>
                    <a:pt x="2376" y="554"/>
                  </a:lnTo>
                  <a:lnTo>
                    <a:pt x="2371" y="554"/>
                  </a:lnTo>
                  <a:close/>
                  <a:moveTo>
                    <a:pt x="2371" y="537"/>
                  </a:moveTo>
                  <a:lnTo>
                    <a:pt x="2371" y="521"/>
                  </a:lnTo>
                  <a:lnTo>
                    <a:pt x="2376" y="521"/>
                  </a:lnTo>
                  <a:lnTo>
                    <a:pt x="2376" y="537"/>
                  </a:lnTo>
                  <a:lnTo>
                    <a:pt x="2371" y="537"/>
                  </a:lnTo>
                  <a:close/>
                  <a:moveTo>
                    <a:pt x="2371" y="508"/>
                  </a:moveTo>
                  <a:lnTo>
                    <a:pt x="2371" y="504"/>
                  </a:lnTo>
                  <a:lnTo>
                    <a:pt x="2376" y="504"/>
                  </a:lnTo>
                  <a:lnTo>
                    <a:pt x="2376" y="508"/>
                  </a:lnTo>
                  <a:lnTo>
                    <a:pt x="2371" y="508"/>
                  </a:lnTo>
                  <a:close/>
                  <a:moveTo>
                    <a:pt x="2371" y="491"/>
                  </a:moveTo>
                  <a:lnTo>
                    <a:pt x="2371" y="474"/>
                  </a:lnTo>
                  <a:lnTo>
                    <a:pt x="2376" y="474"/>
                  </a:lnTo>
                  <a:lnTo>
                    <a:pt x="2376" y="491"/>
                  </a:lnTo>
                  <a:lnTo>
                    <a:pt x="2371" y="491"/>
                  </a:lnTo>
                  <a:close/>
                  <a:moveTo>
                    <a:pt x="2371" y="462"/>
                  </a:moveTo>
                  <a:lnTo>
                    <a:pt x="2371" y="458"/>
                  </a:lnTo>
                  <a:lnTo>
                    <a:pt x="2376" y="458"/>
                  </a:lnTo>
                  <a:lnTo>
                    <a:pt x="2376" y="462"/>
                  </a:lnTo>
                  <a:lnTo>
                    <a:pt x="2371" y="462"/>
                  </a:lnTo>
                  <a:close/>
                  <a:moveTo>
                    <a:pt x="2371" y="445"/>
                  </a:moveTo>
                  <a:lnTo>
                    <a:pt x="2371" y="428"/>
                  </a:lnTo>
                  <a:lnTo>
                    <a:pt x="2376" y="428"/>
                  </a:lnTo>
                  <a:lnTo>
                    <a:pt x="2376" y="445"/>
                  </a:lnTo>
                  <a:lnTo>
                    <a:pt x="2371" y="445"/>
                  </a:lnTo>
                  <a:close/>
                  <a:moveTo>
                    <a:pt x="2371" y="416"/>
                  </a:moveTo>
                  <a:lnTo>
                    <a:pt x="2371" y="411"/>
                  </a:lnTo>
                  <a:lnTo>
                    <a:pt x="2376" y="411"/>
                  </a:lnTo>
                  <a:lnTo>
                    <a:pt x="2376" y="416"/>
                  </a:lnTo>
                  <a:lnTo>
                    <a:pt x="2371" y="416"/>
                  </a:lnTo>
                  <a:close/>
                  <a:moveTo>
                    <a:pt x="2371" y="399"/>
                  </a:moveTo>
                  <a:lnTo>
                    <a:pt x="2371" y="382"/>
                  </a:lnTo>
                  <a:lnTo>
                    <a:pt x="2376" y="382"/>
                  </a:lnTo>
                  <a:lnTo>
                    <a:pt x="2376" y="399"/>
                  </a:lnTo>
                  <a:lnTo>
                    <a:pt x="2371" y="399"/>
                  </a:lnTo>
                  <a:close/>
                  <a:moveTo>
                    <a:pt x="2371" y="369"/>
                  </a:moveTo>
                  <a:lnTo>
                    <a:pt x="2371" y="365"/>
                  </a:lnTo>
                  <a:lnTo>
                    <a:pt x="2376" y="365"/>
                  </a:lnTo>
                  <a:lnTo>
                    <a:pt x="2376" y="369"/>
                  </a:lnTo>
                  <a:lnTo>
                    <a:pt x="2371" y="369"/>
                  </a:lnTo>
                  <a:close/>
                  <a:moveTo>
                    <a:pt x="2371" y="352"/>
                  </a:moveTo>
                  <a:lnTo>
                    <a:pt x="2371" y="336"/>
                  </a:lnTo>
                  <a:lnTo>
                    <a:pt x="2376" y="336"/>
                  </a:lnTo>
                  <a:lnTo>
                    <a:pt x="2376" y="352"/>
                  </a:lnTo>
                  <a:lnTo>
                    <a:pt x="2371" y="352"/>
                  </a:lnTo>
                  <a:close/>
                  <a:moveTo>
                    <a:pt x="2371" y="323"/>
                  </a:moveTo>
                  <a:lnTo>
                    <a:pt x="2371" y="319"/>
                  </a:lnTo>
                  <a:lnTo>
                    <a:pt x="2376" y="319"/>
                  </a:lnTo>
                  <a:lnTo>
                    <a:pt x="2376" y="323"/>
                  </a:lnTo>
                  <a:lnTo>
                    <a:pt x="2371" y="323"/>
                  </a:lnTo>
                  <a:close/>
                  <a:moveTo>
                    <a:pt x="2371" y="306"/>
                  </a:moveTo>
                  <a:lnTo>
                    <a:pt x="2371" y="289"/>
                  </a:lnTo>
                  <a:lnTo>
                    <a:pt x="2376" y="289"/>
                  </a:lnTo>
                  <a:lnTo>
                    <a:pt x="2376" y="306"/>
                  </a:lnTo>
                  <a:lnTo>
                    <a:pt x="2371" y="306"/>
                  </a:lnTo>
                  <a:close/>
                  <a:moveTo>
                    <a:pt x="2371" y="277"/>
                  </a:moveTo>
                  <a:lnTo>
                    <a:pt x="2371" y="273"/>
                  </a:lnTo>
                  <a:lnTo>
                    <a:pt x="2376" y="273"/>
                  </a:lnTo>
                  <a:lnTo>
                    <a:pt x="2376" y="277"/>
                  </a:lnTo>
                  <a:lnTo>
                    <a:pt x="2371" y="277"/>
                  </a:lnTo>
                  <a:close/>
                  <a:moveTo>
                    <a:pt x="2371" y="260"/>
                  </a:moveTo>
                  <a:lnTo>
                    <a:pt x="2371" y="243"/>
                  </a:lnTo>
                  <a:lnTo>
                    <a:pt x="2376" y="243"/>
                  </a:lnTo>
                  <a:lnTo>
                    <a:pt x="2376" y="260"/>
                  </a:lnTo>
                  <a:lnTo>
                    <a:pt x="2371" y="260"/>
                  </a:lnTo>
                  <a:close/>
                  <a:moveTo>
                    <a:pt x="2371" y="231"/>
                  </a:moveTo>
                  <a:lnTo>
                    <a:pt x="2371" y="226"/>
                  </a:lnTo>
                  <a:lnTo>
                    <a:pt x="2376" y="226"/>
                  </a:lnTo>
                  <a:lnTo>
                    <a:pt x="2376" y="231"/>
                  </a:lnTo>
                  <a:lnTo>
                    <a:pt x="2371" y="231"/>
                  </a:lnTo>
                  <a:close/>
                  <a:moveTo>
                    <a:pt x="2371" y="214"/>
                  </a:moveTo>
                  <a:lnTo>
                    <a:pt x="2371" y="197"/>
                  </a:lnTo>
                  <a:lnTo>
                    <a:pt x="2376" y="197"/>
                  </a:lnTo>
                  <a:lnTo>
                    <a:pt x="2376" y="214"/>
                  </a:lnTo>
                  <a:lnTo>
                    <a:pt x="2371" y="214"/>
                  </a:lnTo>
                  <a:close/>
                  <a:moveTo>
                    <a:pt x="2371" y="184"/>
                  </a:moveTo>
                  <a:lnTo>
                    <a:pt x="2371" y="180"/>
                  </a:lnTo>
                  <a:lnTo>
                    <a:pt x="2376" y="180"/>
                  </a:lnTo>
                  <a:lnTo>
                    <a:pt x="2376" y="184"/>
                  </a:lnTo>
                  <a:lnTo>
                    <a:pt x="2371" y="184"/>
                  </a:lnTo>
                  <a:close/>
                  <a:moveTo>
                    <a:pt x="2371" y="168"/>
                  </a:moveTo>
                  <a:lnTo>
                    <a:pt x="2371" y="151"/>
                  </a:lnTo>
                  <a:lnTo>
                    <a:pt x="2376" y="151"/>
                  </a:lnTo>
                  <a:lnTo>
                    <a:pt x="2376" y="168"/>
                  </a:lnTo>
                  <a:lnTo>
                    <a:pt x="2371" y="168"/>
                  </a:lnTo>
                  <a:close/>
                  <a:moveTo>
                    <a:pt x="2371" y="138"/>
                  </a:moveTo>
                  <a:lnTo>
                    <a:pt x="2371" y="134"/>
                  </a:lnTo>
                  <a:lnTo>
                    <a:pt x="2376" y="134"/>
                  </a:lnTo>
                  <a:lnTo>
                    <a:pt x="2376" y="138"/>
                  </a:lnTo>
                  <a:lnTo>
                    <a:pt x="2371" y="138"/>
                  </a:lnTo>
                  <a:close/>
                  <a:moveTo>
                    <a:pt x="2371" y="121"/>
                  </a:moveTo>
                  <a:lnTo>
                    <a:pt x="2371" y="105"/>
                  </a:lnTo>
                  <a:lnTo>
                    <a:pt x="2376" y="105"/>
                  </a:lnTo>
                  <a:lnTo>
                    <a:pt x="2376" y="121"/>
                  </a:lnTo>
                  <a:lnTo>
                    <a:pt x="2371" y="121"/>
                  </a:lnTo>
                  <a:close/>
                  <a:moveTo>
                    <a:pt x="2371" y="92"/>
                  </a:moveTo>
                  <a:lnTo>
                    <a:pt x="2371" y="88"/>
                  </a:lnTo>
                  <a:lnTo>
                    <a:pt x="2376" y="88"/>
                  </a:lnTo>
                  <a:lnTo>
                    <a:pt x="2376" y="92"/>
                  </a:lnTo>
                  <a:lnTo>
                    <a:pt x="2371" y="92"/>
                  </a:lnTo>
                  <a:close/>
                  <a:moveTo>
                    <a:pt x="2371" y="75"/>
                  </a:moveTo>
                  <a:lnTo>
                    <a:pt x="2371" y="58"/>
                  </a:lnTo>
                  <a:lnTo>
                    <a:pt x="2376" y="58"/>
                  </a:lnTo>
                  <a:lnTo>
                    <a:pt x="2376" y="75"/>
                  </a:lnTo>
                  <a:lnTo>
                    <a:pt x="2371" y="75"/>
                  </a:lnTo>
                  <a:close/>
                  <a:moveTo>
                    <a:pt x="2371" y="46"/>
                  </a:moveTo>
                  <a:lnTo>
                    <a:pt x="2371" y="41"/>
                  </a:lnTo>
                  <a:lnTo>
                    <a:pt x="2376" y="41"/>
                  </a:lnTo>
                  <a:lnTo>
                    <a:pt x="2376" y="46"/>
                  </a:lnTo>
                  <a:lnTo>
                    <a:pt x="2371" y="46"/>
                  </a:lnTo>
                  <a:close/>
                  <a:moveTo>
                    <a:pt x="2371" y="29"/>
                  </a:moveTo>
                  <a:lnTo>
                    <a:pt x="2371" y="12"/>
                  </a:lnTo>
                  <a:lnTo>
                    <a:pt x="2376" y="12"/>
                  </a:lnTo>
                  <a:lnTo>
                    <a:pt x="2376" y="29"/>
                  </a:lnTo>
                  <a:lnTo>
                    <a:pt x="2371" y="29"/>
                  </a:lnTo>
                  <a:close/>
                </a:path>
              </a:pathLst>
            </a:custGeom>
            <a:solidFill>
              <a:srgbClr val="0000FF"/>
            </a:solidFill>
            <a:ln w="1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08038" y="465138"/>
            <a:ext cx="1670050" cy="239713"/>
          </a:xfrm>
          <a:prstGeom prst="line">
            <a:avLst/>
          </a:prstGeom>
          <a:noFill/>
          <a:ln w="17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 noEditPoints="1"/>
          </p:cNvSpPr>
          <p:nvPr/>
        </p:nvSpPr>
        <p:spPr bwMode="auto">
          <a:xfrm>
            <a:off x="2474913" y="692150"/>
            <a:ext cx="1520825" cy="4508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9" y="18"/>
              </a:cxn>
              <a:cxn ang="0">
                <a:pos x="65" y="34"/>
              </a:cxn>
              <a:cxn ang="0">
                <a:pos x="0" y="16"/>
              </a:cxn>
              <a:cxn ang="0">
                <a:pos x="5" y="0"/>
              </a:cxn>
              <a:cxn ang="0">
                <a:pos x="117" y="31"/>
              </a:cxn>
              <a:cxn ang="0">
                <a:pos x="182" y="49"/>
              </a:cxn>
              <a:cxn ang="0">
                <a:pos x="177" y="66"/>
              </a:cxn>
              <a:cxn ang="0">
                <a:pos x="113" y="48"/>
              </a:cxn>
              <a:cxn ang="0">
                <a:pos x="117" y="31"/>
              </a:cxn>
              <a:cxn ang="0">
                <a:pos x="230" y="63"/>
              </a:cxn>
              <a:cxn ang="0">
                <a:pos x="294" y="81"/>
              </a:cxn>
              <a:cxn ang="0">
                <a:pos x="290" y="97"/>
              </a:cxn>
              <a:cxn ang="0">
                <a:pos x="225" y="79"/>
              </a:cxn>
              <a:cxn ang="0">
                <a:pos x="230" y="63"/>
              </a:cxn>
              <a:cxn ang="0">
                <a:pos x="343" y="95"/>
              </a:cxn>
              <a:cxn ang="0">
                <a:pos x="407" y="113"/>
              </a:cxn>
              <a:cxn ang="0">
                <a:pos x="402" y="129"/>
              </a:cxn>
              <a:cxn ang="0">
                <a:pos x="338" y="111"/>
              </a:cxn>
              <a:cxn ang="0">
                <a:pos x="343" y="95"/>
              </a:cxn>
              <a:cxn ang="0">
                <a:pos x="455" y="126"/>
              </a:cxn>
              <a:cxn ang="0">
                <a:pos x="519" y="144"/>
              </a:cxn>
              <a:cxn ang="0">
                <a:pos x="515" y="161"/>
              </a:cxn>
              <a:cxn ang="0">
                <a:pos x="451" y="143"/>
              </a:cxn>
              <a:cxn ang="0">
                <a:pos x="455" y="126"/>
              </a:cxn>
              <a:cxn ang="0">
                <a:pos x="568" y="158"/>
              </a:cxn>
              <a:cxn ang="0">
                <a:pos x="632" y="176"/>
              </a:cxn>
              <a:cxn ang="0">
                <a:pos x="628" y="192"/>
              </a:cxn>
              <a:cxn ang="0">
                <a:pos x="563" y="174"/>
              </a:cxn>
              <a:cxn ang="0">
                <a:pos x="568" y="158"/>
              </a:cxn>
              <a:cxn ang="0">
                <a:pos x="680" y="190"/>
              </a:cxn>
              <a:cxn ang="0">
                <a:pos x="745" y="208"/>
              </a:cxn>
              <a:cxn ang="0">
                <a:pos x="740" y="224"/>
              </a:cxn>
              <a:cxn ang="0">
                <a:pos x="676" y="206"/>
              </a:cxn>
              <a:cxn ang="0">
                <a:pos x="680" y="190"/>
              </a:cxn>
              <a:cxn ang="0">
                <a:pos x="793" y="221"/>
              </a:cxn>
              <a:cxn ang="0">
                <a:pos x="857" y="239"/>
              </a:cxn>
              <a:cxn ang="0">
                <a:pos x="853" y="255"/>
              </a:cxn>
              <a:cxn ang="0">
                <a:pos x="788" y="237"/>
              </a:cxn>
              <a:cxn ang="0">
                <a:pos x="793" y="221"/>
              </a:cxn>
              <a:cxn ang="0">
                <a:pos x="905" y="253"/>
              </a:cxn>
              <a:cxn ang="0">
                <a:pos x="958" y="268"/>
              </a:cxn>
              <a:cxn ang="0">
                <a:pos x="954" y="284"/>
              </a:cxn>
              <a:cxn ang="0">
                <a:pos x="901" y="269"/>
              </a:cxn>
              <a:cxn ang="0">
                <a:pos x="905" y="253"/>
              </a:cxn>
            </a:cxnLst>
            <a:rect l="0" t="0" r="r" b="b"/>
            <a:pathLst>
              <a:path w="958" h="284">
                <a:moveTo>
                  <a:pt x="5" y="0"/>
                </a:moveTo>
                <a:lnTo>
                  <a:pt x="69" y="18"/>
                </a:lnTo>
                <a:lnTo>
                  <a:pt x="65" y="34"/>
                </a:lnTo>
                <a:lnTo>
                  <a:pt x="0" y="16"/>
                </a:lnTo>
                <a:lnTo>
                  <a:pt x="5" y="0"/>
                </a:lnTo>
                <a:close/>
                <a:moveTo>
                  <a:pt x="117" y="31"/>
                </a:moveTo>
                <a:lnTo>
                  <a:pt x="182" y="49"/>
                </a:lnTo>
                <a:lnTo>
                  <a:pt x="177" y="66"/>
                </a:lnTo>
                <a:lnTo>
                  <a:pt x="113" y="48"/>
                </a:lnTo>
                <a:lnTo>
                  <a:pt x="117" y="31"/>
                </a:lnTo>
                <a:close/>
                <a:moveTo>
                  <a:pt x="230" y="63"/>
                </a:moveTo>
                <a:lnTo>
                  <a:pt x="294" y="81"/>
                </a:lnTo>
                <a:lnTo>
                  <a:pt x="290" y="97"/>
                </a:lnTo>
                <a:lnTo>
                  <a:pt x="225" y="79"/>
                </a:lnTo>
                <a:lnTo>
                  <a:pt x="230" y="63"/>
                </a:lnTo>
                <a:close/>
                <a:moveTo>
                  <a:pt x="343" y="95"/>
                </a:moveTo>
                <a:lnTo>
                  <a:pt x="407" y="113"/>
                </a:lnTo>
                <a:lnTo>
                  <a:pt x="402" y="129"/>
                </a:lnTo>
                <a:lnTo>
                  <a:pt x="338" y="111"/>
                </a:lnTo>
                <a:lnTo>
                  <a:pt x="343" y="95"/>
                </a:lnTo>
                <a:close/>
                <a:moveTo>
                  <a:pt x="455" y="126"/>
                </a:moveTo>
                <a:lnTo>
                  <a:pt x="519" y="144"/>
                </a:lnTo>
                <a:lnTo>
                  <a:pt x="515" y="161"/>
                </a:lnTo>
                <a:lnTo>
                  <a:pt x="451" y="143"/>
                </a:lnTo>
                <a:lnTo>
                  <a:pt x="455" y="126"/>
                </a:lnTo>
                <a:close/>
                <a:moveTo>
                  <a:pt x="568" y="158"/>
                </a:moveTo>
                <a:lnTo>
                  <a:pt x="632" y="176"/>
                </a:lnTo>
                <a:lnTo>
                  <a:pt x="628" y="192"/>
                </a:lnTo>
                <a:lnTo>
                  <a:pt x="563" y="174"/>
                </a:lnTo>
                <a:lnTo>
                  <a:pt x="568" y="158"/>
                </a:lnTo>
                <a:close/>
                <a:moveTo>
                  <a:pt x="680" y="190"/>
                </a:moveTo>
                <a:lnTo>
                  <a:pt x="745" y="208"/>
                </a:lnTo>
                <a:lnTo>
                  <a:pt x="740" y="224"/>
                </a:lnTo>
                <a:lnTo>
                  <a:pt x="676" y="206"/>
                </a:lnTo>
                <a:lnTo>
                  <a:pt x="680" y="190"/>
                </a:lnTo>
                <a:close/>
                <a:moveTo>
                  <a:pt x="793" y="221"/>
                </a:moveTo>
                <a:lnTo>
                  <a:pt x="857" y="239"/>
                </a:lnTo>
                <a:lnTo>
                  <a:pt x="853" y="255"/>
                </a:lnTo>
                <a:lnTo>
                  <a:pt x="788" y="237"/>
                </a:lnTo>
                <a:lnTo>
                  <a:pt x="793" y="221"/>
                </a:lnTo>
                <a:close/>
                <a:moveTo>
                  <a:pt x="905" y="253"/>
                </a:moveTo>
                <a:lnTo>
                  <a:pt x="958" y="268"/>
                </a:lnTo>
                <a:lnTo>
                  <a:pt x="954" y="284"/>
                </a:lnTo>
                <a:lnTo>
                  <a:pt x="901" y="269"/>
                </a:lnTo>
                <a:lnTo>
                  <a:pt x="905" y="253"/>
                </a:lnTo>
                <a:close/>
              </a:path>
            </a:pathLst>
          </a:custGeom>
          <a:solidFill>
            <a:srgbClr val="FF6600"/>
          </a:solidFill>
          <a:ln w="1" cap="flat">
            <a:solidFill>
              <a:srgbClr val="FF66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52400" y="2039938"/>
            <a:ext cx="587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873375" y="1447800"/>
            <a:ext cx="746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2730500" y="1573213"/>
            <a:ext cx="746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2916238" y="1573213"/>
            <a:ext cx="746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644008" y="1052736"/>
            <a:ext cx="4499992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dirty="0" smtClean="0">
                <a:ea typeface="MS Mincho" pitchFamily="49" charset="-128"/>
              </a:rPr>
              <a:t>SC- superconductivity; </a:t>
            </a:r>
            <a:br>
              <a:rPr lang="en-GB" sz="2000" dirty="0" smtClean="0">
                <a:ea typeface="MS Mincho" pitchFamily="49" charset="-128"/>
              </a:rPr>
            </a:br>
            <a:r>
              <a:rPr lang="en-GB" sz="2000" dirty="0" smtClean="0">
                <a:ea typeface="MS Mincho" pitchFamily="49" charset="-128"/>
              </a:rPr>
              <a:t>AF= </a:t>
            </a:r>
            <a:r>
              <a:rPr lang="en-GB" sz="2000" dirty="0" err="1">
                <a:ea typeface="MS Mincho" pitchFamily="49" charset="-128"/>
              </a:rPr>
              <a:t>AFM</a:t>
            </a:r>
            <a:r>
              <a:rPr lang="en-GB" sz="2000" dirty="0">
                <a:ea typeface="MS Mincho" pitchFamily="49" charset="-128"/>
              </a:rPr>
              <a:t> = </a:t>
            </a:r>
            <a:r>
              <a:rPr lang="en-GB" sz="2000" dirty="0" smtClean="0">
                <a:ea typeface="MS Mincho" pitchFamily="49" charset="-128"/>
              </a:rPr>
              <a:t>SDW; SP- Spin-Peierls;</a:t>
            </a:r>
            <a:br>
              <a:rPr lang="en-GB" sz="2000" dirty="0" smtClean="0">
                <a:ea typeface="MS Mincho" pitchFamily="49" charset="-128"/>
              </a:rPr>
            </a:br>
            <a:r>
              <a:rPr lang="en-GB" sz="2000" dirty="0" smtClean="0">
                <a:ea typeface="MS Mincho" pitchFamily="49" charset="-128"/>
              </a:rPr>
              <a:t>MI- </a:t>
            </a:r>
            <a:r>
              <a:rPr lang="en-GB" sz="2000" dirty="0">
                <a:ea typeface="MS Mincho" pitchFamily="49" charset="-128"/>
              </a:rPr>
              <a:t>Mott </a:t>
            </a:r>
            <a:r>
              <a:rPr lang="en-GB" sz="2000" dirty="0" smtClean="0">
                <a:ea typeface="MS Mincho" pitchFamily="49" charset="-128"/>
              </a:rPr>
              <a:t>insulator; LL- </a:t>
            </a:r>
            <a:r>
              <a:rPr lang="en-GB" sz="2000" dirty="0" err="1" smtClean="0">
                <a:ea typeface="MS Mincho" pitchFamily="49" charset="-128"/>
              </a:rPr>
              <a:t>Luttinger</a:t>
            </a:r>
            <a:r>
              <a:rPr lang="en-GB" sz="2000" dirty="0" smtClean="0">
                <a:ea typeface="MS Mincho" pitchFamily="49" charset="-128"/>
              </a:rPr>
              <a:t> liquid</a:t>
            </a:r>
            <a:endParaRPr lang="en-GB" sz="2000" dirty="0">
              <a:ea typeface="MS Mincho" pitchFamily="49" charset="-128"/>
            </a:endParaRPr>
          </a:p>
          <a:p>
            <a:pPr>
              <a:spcBef>
                <a:spcPct val="0"/>
              </a:spcBef>
            </a:pPr>
            <a:r>
              <a:rPr lang="en-GB" sz="2000" dirty="0">
                <a:solidFill>
                  <a:srgbClr val="FF3300"/>
                </a:solidFill>
                <a:ea typeface="MS Mincho" pitchFamily="49" charset="-128"/>
              </a:rPr>
              <a:t>Red </a:t>
            </a:r>
            <a:r>
              <a:rPr lang="en-GB" sz="2000" dirty="0" smtClean="0">
                <a:solidFill>
                  <a:srgbClr val="FF3300"/>
                </a:solidFill>
                <a:ea typeface="MS Mincho" pitchFamily="49" charset="-128"/>
              </a:rPr>
              <a:t>lines</a:t>
            </a:r>
            <a:r>
              <a:rPr lang="en-GB" sz="2000" dirty="0" smtClean="0">
                <a:ea typeface="MS Mincho" pitchFamily="49" charset="-128"/>
              </a:rPr>
              <a:t>  </a:t>
            </a:r>
            <a:r>
              <a:rPr lang="en-GB" sz="2000" dirty="0">
                <a:ea typeface="MS Mincho" pitchFamily="49" charset="-128"/>
              </a:rPr>
              <a:t>2000’s </a:t>
            </a:r>
            <a:r>
              <a:rPr lang="en-GB" sz="2000" dirty="0" smtClean="0">
                <a:ea typeface="MS Mincho" pitchFamily="49" charset="-128"/>
              </a:rPr>
              <a:t>revaluation</a:t>
            </a:r>
            <a:r>
              <a:rPr lang="en-GB" sz="2000" dirty="0">
                <a:ea typeface="MS Mincho" pitchFamily="49" charset="-128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GB" sz="2000" dirty="0" err="1">
                <a:ea typeface="MS Mincho" pitchFamily="49" charset="-128"/>
              </a:rPr>
              <a:t>Structurless</a:t>
            </a:r>
            <a:r>
              <a:rPr lang="en-GB" sz="2000" dirty="0">
                <a:ea typeface="MS Mincho" pitchFamily="49" charset="-128"/>
              </a:rPr>
              <a:t> transitions </a:t>
            </a:r>
            <a:r>
              <a:rPr lang="en-GB" sz="2000" dirty="0" smtClean="0">
                <a:ea typeface="MS Mincho" pitchFamily="49" charset="-128"/>
              </a:rPr>
              <a:t>(</a:t>
            </a:r>
            <a:r>
              <a:rPr lang="en-GB" sz="2000" i="1" dirty="0" err="1">
                <a:ea typeface="MS Mincho" pitchFamily="49" charset="-128"/>
              </a:rPr>
              <a:t>Coulon</a:t>
            </a:r>
            <a:r>
              <a:rPr lang="en-GB" sz="2000" i="1" dirty="0">
                <a:ea typeface="MS Mincho" pitchFamily="49" charset="-128"/>
              </a:rPr>
              <a:t> et al 1985</a:t>
            </a:r>
            <a:r>
              <a:rPr lang="en-GB" sz="2000" dirty="0">
                <a:ea typeface="MS Mincho" pitchFamily="49" charset="-128"/>
              </a:rPr>
              <a:t>) </a:t>
            </a:r>
            <a:r>
              <a:rPr lang="en-GB" sz="2000" dirty="0" smtClean="0">
                <a:ea typeface="MS Mincho" pitchFamily="49" charset="-128"/>
              </a:rPr>
              <a:t>= </a:t>
            </a:r>
            <a:r>
              <a:rPr lang="en-GB" sz="2000" dirty="0">
                <a:ea typeface="MS Mincho" pitchFamily="49" charset="-128"/>
              </a:rPr>
              <a:t>Ferroelectricity 	</a:t>
            </a:r>
            <a:r>
              <a:rPr lang="en-GB" sz="2000" dirty="0" smtClean="0">
                <a:ea typeface="MS Mincho" pitchFamily="49" charset="-128"/>
              </a:rPr>
              <a:t/>
            </a:r>
            <a:br>
              <a:rPr lang="en-GB" sz="2000" dirty="0" smtClean="0">
                <a:ea typeface="MS Mincho" pitchFamily="49" charset="-128"/>
              </a:rPr>
            </a:br>
            <a:r>
              <a:rPr lang="en-GB" sz="2000" dirty="0" smtClean="0">
                <a:ea typeface="MS Mincho" pitchFamily="49" charset="-128"/>
              </a:rPr>
              <a:t>(</a:t>
            </a:r>
            <a:r>
              <a:rPr lang="en-GB" sz="2000" i="1" dirty="0" err="1" smtClean="0">
                <a:ea typeface="MS Mincho" pitchFamily="49" charset="-128"/>
              </a:rPr>
              <a:t>Monceau</a:t>
            </a:r>
            <a:r>
              <a:rPr lang="en-GB" sz="2000" i="1" dirty="0" smtClean="0">
                <a:ea typeface="MS Mincho" pitchFamily="49" charset="-128"/>
              </a:rPr>
              <a:t>, </a:t>
            </a:r>
            <a:r>
              <a:rPr lang="en-GB" sz="2000" i="1" dirty="0" err="1" smtClean="0">
                <a:ea typeface="MS Mincho" pitchFamily="49" charset="-128"/>
              </a:rPr>
              <a:t>Nad</a:t>
            </a:r>
            <a:r>
              <a:rPr lang="en-GB" sz="2000" i="1" dirty="0" smtClean="0">
                <a:ea typeface="MS Mincho" pitchFamily="49" charset="-128"/>
              </a:rPr>
              <a:t>, </a:t>
            </a:r>
            <a:r>
              <a:rPr lang="en-GB" sz="2000" i="1" dirty="0" err="1" smtClean="0">
                <a:ea typeface="MS Mincho" pitchFamily="49" charset="-128"/>
              </a:rPr>
              <a:t>S.B.</a:t>
            </a:r>
            <a:r>
              <a:rPr lang="en-GB" sz="2000" dirty="0" smtClean="0">
                <a:ea typeface="MS Mincho" pitchFamily="49" charset="-128"/>
              </a:rPr>
              <a:t>)</a:t>
            </a:r>
            <a:endParaRPr lang="en-GB" sz="2000" dirty="0">
              <a:ea typeface="MS Mincho" pitchFamily="49" charset="-128"/>
            </a:endParaRPr>
          </a:p>
          <a:p>
            <a:pPr>
              <a:spcBef>
                <a:spcPct val="0"/>
              </a:spcBef>
            </a:pPr>
            <a:r>
              <a:rPr lang="en-GB" sz="2000" dirty="0">
                <a:ea typeface="MS Mincho" pitchFamily="49" charset="-128"/>
              </a:rPr>
              <a:t>= Charge </a:t>
            </a:r>
            <a:r>
              <a:rPr lang="en-GB" sz="2000" dirty="0" err="1">
                <a:ea typeface="MS Mincho" pitchFamily="49" charset="-128"/>
              </a:rPr>
              <a:t>disproportionation</a:t>
            </a:r>
            <a:r>
              <a:rPr lang="en-GB" sz="2000" dirty="0">
                <a:ea typeface="MS Mincho" pitchFamily="49" charset="-128"/>
              </a:rPr>
              <a:t> (</a:t>
            </a:r>
            <a:r>
              <a:rPr lang="en-GB" sz="2000" i="1" dirty="0" smtClean="0">
                <a:ea typeface="MS Mincho" pitchFamily="49" charset="-128"/>
              </a:rPr>
              <a:t>Brown</a:t>
            </a:r>
            <a:r>
              <a:rPr lang="en-GB" sz="2000" dirty="0" smtClean="0">
                <a:ea typeface="MS Mincho" pitchFamily="49" charset="-128"/>
              </a:rPr>
              <a:t>)</a:t>
            </a:r>
            <a:endParaRPr lang="en-US" altLang="ja-JP" sz="2000" dirty="0">
              <a:ea typeface="MS Mincho" pitchFamily="49" charset="-128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914400" y="228600"/>
            <a:ext cx="3429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4876800" y="0"/>
            <a:ext cx="3382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Gaps from activation or optics: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2000K (ReO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  , 600K (Br) ,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500K – (TMTSF)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X !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rot="10800000" flipV="1">
            <a:off x="4191000" y="228600"/>
            <a:ext cx="6858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3532946"/>
            <a:ext cx="1925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Log scale of T 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55776" y="0"/>
            <a:ext cx="194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=230K - 30K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" y="3855184"/>
            <a:ext cx="5257799" cy="1631216"/>
          </a:xfrm>
          <a:prstGeom prst="rect">
            <a:avLst/>
          </a:prstGeom>
          <a:solidFill>
            <a:srgbClr val="EAEFA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i="1" dirty="0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Views and interpretations:</a:t>
            </a:r>
          </a:p>
          <a:p>
            <a:pPr>
              <a:spcBef>
                <a:spcPct val="0"/>
              </a:spcBef>
            </a:pPr>
            <a:r>
              <a:rPr lang="en-US" sz="20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FerroElectric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Mott-Hubbard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state (SB)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mixed site/bond 4K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CDW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(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Pouget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       </a:t>
            </a:r>
            <a:b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pinned 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Wigner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crystal          (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Kanoda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charge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ordering                    (Brown)</a:t>
            </a:r>
            <a:endParaRPr 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1828801" y="2590800"/>
            <a:ext cx="4724400" cy="1523999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44104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Unifying observation :	 </a:t>
            </a:r>
            <a:br>
              <a:rPr lang="en-US" altLang="ko-KR" sz="2400" dirty="0">
                <a:latin typeface="Calibri" pitchFamily="34" charset="0"/>
                <a:ea typeface="Gulim" pitchFamily="34" charset="-127"/>
              </a:rPr>
            </a:b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</a:rPr>
              <a:t>combination of a discrete and continuous symmetries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chemeClr val="hlink"/>
                </a:solidFill>
                <a:latin typeface="Calibri" pitchFamily="34" charset="0"/>
                <a:ea typeface="Gulim" pitchFamily="34" charset="-127"/>
              </a:rPr>
              <a:t>Complex 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Order Parameter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O= A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exp[</a:t>
            </a:r>
            <a:r>
              <a:rPr lang="en-US" altLang="ko-KR" sz="2400" b="1" dirty="0" err="1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i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]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;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A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amplitude ,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phase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Ground State with an odd number of particles: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In 1D - </a:t>
            </a:r>
            <a:r>
              <a:rPr lang="en-US" altLang="ko-KR" sz="2400" i="1" dirty="0">
                <a:latin typeface="Calibri" pitchFamily="34" charset="0"/>
                <a:ea typeface="Gulim" pitchFamily="34" charset="-127"/>
              </a:rPr>
              <a:t>Amplitude </a:t>
            </a:r>
            <a:r>
              <a:rPr lang="en-US" altLang="ko-KR" sz="2400" i="1" dirty="0" err="1">
                <a:latin typeface="Calibri" pitchFamily="34" charset="0"/>
                <a:ea typeface="Gulim" pitchFamily="34" charset="-127"/>
              </a:rPr>
              <a:t>Soliton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(x=-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 -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performed via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at arbitrary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=</a:t>
            </a:r>
            <a:r>
              <a:rPr lang="en-US" altLang="ko-KR" sz="2400" dirty="0" err="1">
                <a:latin typeface="Calibri" pitchFamily="34" charset="0"/>
                <a:ea typeface="Gulim" pitchFamily="34" charset="-127"/>
                <a:sym typeface="Symbol" pitchFamily="18" charset="2"/>
              </a:rPr>
              <a:t>cnst</a:t>
            </a:r>
            <a:endParaRPr lang="en-US" altLang="ko-KR" sz="24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00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Favorable in energy in comparison with an electron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, </a:t>
            </a:r>
            <a:r>
              <a:rPr lang="en-US" altLang="ko-KR" sz="2400" dirty="0" smtClean="0">
                <a:solidFill>
                  <a:schemeClr val="accent2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but: </a:t>
            </a:r>
            <a:r>
              <a:rPr lang="en-US" altLang="ko-KR" sz="2400" dirty="0" smtClean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</a:t>
            </a: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to be created dynamically even in 1D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CC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to exist even stationary at D&gt;1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ko-KR" sz="7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RESOLUTION – Combined Symmetry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combined with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→</a:t>
            </a:r>
            <a:r>
              <a:rPr lang="el-GR" altLang="ko-KR" sz="2400" dirty="0">
                <a:latin typeface="Calibri" pitchFamily="34" charset="0"/>
                <a:sym typeface="Symbol" pitchFamily="18" charset="2"/>
              </a:rPr>
              <a:t>φ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+</a:t>
            </a:r>
            <a:r>
              <a:rPr lang="el-GR" altLang="ko-KR" sz="2400" dirty="0">
                <a:latin typeface="Times New Roman" pitchFamily="18" charset="0"/>
                <a:sym typeface="Symbol" pitchFamily="18" charset="2"/>
              </a:rPr>
              <a:t>π</a:t>
            </a:r>
            <a:r>
              <a:rPr lang="en-US" altLang="ko-KR" sz="2400" dirty="0">
                <a:latin typeface="Times New Roman" pitchFamily="18" charset="0"/>
                <a:ea typeface="Gulim" pitchFamily="34" charset="-127"/>
                <a:sym typeface="Symbol" pitchFamily="18" charset="2"/>
              </a:rPr>
              <a:t> – </a:t>
            </a:r>
            <a:r>
              <a:rPr lang="en-US" altLang="ko-KR" sz="2400" dirty="0">
                <a:solidFill>
                  <a:srgbClr val="CC3300"/>
                </a:solidFill>
                <a:latin typeface="Times New Roman" pitchFamily="18" charset="0"/>
                <a:ea typeface="Gulim" pitchFamily="34" charset="-127"/>
                <a:sym typeface="Symbol" pitchFamily="18" charset="2"/>
              </a:rPr>
              <a:t>semi-vortex of phase rotation 			compensates for the amplitude sign change</a:t>
            </a:r>
            <a:endParaRPr lang="en-US" altLang="ko-KR" sz="2400" dirty="0">
              <a:solidFill>
                <a:srgbClr val="CC3300"/>
              </a:solidFill>
              <a:latin typeface="Calibri" pitchFamily="34" charset="0"/>
              <a:ea typeface="Gulim" pitchFamily="34" charset="-127"/>
              <a:sym typeface="Symbol" pitchFamily="18" charset="2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4450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Major  puzzle and 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inspiration in </a:t>
            </a:r>
            <a:r>
              <a:rPr lang="en-US" altLang="ko-KR" sz="2200" dirty="0" err="1" smtClean="0">
                <a:solidFill>
                  <a:srgbClr val="CC0000"/>
                </a:solidFill>
                <a:ea typeface="Gulim" pitchFamily="34" charset="-127"/>
              </a:rPr>
              <a:t>CDWs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: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amplitude </a:t>
            </a: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solitons </a:t>
            </a:r>
            <a:b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within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the long range ordered phase at T&lt;</a:t>
            </a:r>
            <a:r>
              <a:rPr lang="en-US" altLang="ko-KR" sz="2200" dirty="0" err="1">
                <a:solidFill>
                  <a:schemeClr val="folHlink"/>
                </a:solidFill>
                <a:ea typeface="Gulim" pitchFamily="34" charset="-127"/>
              </a:rPr>
              <a:t>T</a:t>
            </a:r>
            <a:r>
              <a:rPr lang="en-US" altLang="ko-KR" sz="2200" baseline="-25000" dirty="0" err="1">
                <a:solidFill>
                  <a:schemeClr val="folHlink"/>
                </a:solidFill>
                <a:ea typeface="Gulim" pitchFamily="34" charset="-127"/>
              </a:rPr>
              <a:t>c</a:t>
            </a:r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  </a:t>
            </a:r>
            <a:b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</a:br>
            <a:r>
              <a:rPr lang="en-US" altLang="ko-KR" sz="2200" b="1" dirty="0">
                <a:solidFill>
                  <a:schemeClr val="tx2"/>
                </a:solidFill>
                <a:ea typeface="Gulim" pitchFamily="34" charset="-127"/>
              </a:rPr>
              <a:t>Obstacle : </a:t>
            </a:r>
            <a:r>
              <a:rPr lang="en-US" altLang="ko-KR" sz="2200" b="1" i="1" dirty="0">
                <a:solidFill>
                  <a:schemeClr val="tx2"/>
                </a:solidFill>
                <a:ea typeface="Gulim" pitchFamily="34" charset="-127"/>
              </a:rPr>
              <a:t>confinement.</a:t>
            </a:r>
          </a:p>
          <a:p>
            <a:r>
              <a:rPr lang="en-US" altLang="ko-KR" sz="2200" dirty="0">
                <a:ea typeface="Gulim" pitchFamily="34" charset="-127"/>
              </a:rPr>
              <a:t>Changing the minima on one chain would lead to </a:t>
            </a:r>
            <a:br>
              <a:rPr lang="en-US" altLang="ko-KR" sz="2200" dirty="0">
                <a:ea typeface="Gulim" pitchFamily="34" charset="-127"/>
              </a:rPr>
            </a:br>
            <a:r>
              <a:rPr lang="en-US" altLang="ko-KR" sz="2200" dirty="0">
                <a:ea typeface="Gulim" pitchFamily="34" charset="-127"/>
              </a:rPr>
              <a:t>a loss of </a:t>
            </a:r>
            <a:r>
              <a:rPr lang="en-US" altLang="ko-KR" sz="2200" dirty="0" err="1">
                <a:ea typeface="Gulim" pitchFamily="34" charset="-127"/>
              </a:rPr>
              <a:t>interchain</a:t>
            </a:r>
            <a:r>
              <a:rPr lang="en-US" altLang="ko-KR" sz="2200" dirty="0">
                <a:ea typeface="Gulim" pitchFamily="34" charset="-127"/>
              </a:rPr>
              <a:t> ordering energy 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~ total length</a:t>
            </a:r>
            <a:r>
              <a:rPr lang="en-US" altLang="ko-KR" sz="2200" dirty="0">
                <a:ea typeface="Gulim" pitchFamily="34" charset="-127"/>
              </a:rPr>
              <a:t>.</a:t>
            </a:r>
          </a:p>
          <a:p>
            <a:r>
              <a:rPr lang="en-US" altLang="ko-KR" sz="2200" dirty="0">
                <a:ea typeface="Gulim" pitchFamily="34" charset="-127"/>
              </a:rPr>
              <a:t>Need to activate other modes to cure the defect !</a:t>
            </a:r>
            <a:r>
              <a:rPr lang="en-US" altLang="ko-KR" dirty="0">
                <a:ea typeface="Gulim" pitchFamily="34" charset="-127"/>
              </a:rPr>
              <a:t> </a:t>
            </a:r>
            <a:endParaRPr lang="en-US" altLang="ko-KR" sz="2400" dirty="0">
              <a:solidFill>
                <a:srgbClr val="990000"/>
              </a:solidFill>
              <a:ea typeface="Gulim" pitchFamily="34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9512" y="2111052"/>
            <a:ext cx="4032789" cy="1611313"/>
            <a:chOff x="-136" y="2687"/>
            <a:chExt cx="2483" cy="1015"/>
          </a:xfrm>
        </p:grpSpPr>
        <p:sp>
          <p:nvSpPr>
            <p:cNvPr id="11" name="Oval 69"/>
            <p:cNvSpPr>
              <a:spLocks noChangeArrowheads="1"/>
            </p:cNvSpPr>
            <p:nvPr/>
          </p:nvSpPr>
          <p:spPr bwMode="auto">
            <a:xfrm>
              <a:off x="931" y="2687"/>
              <a:ext cx="559" cy="3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931" y="3381"/>
              <a:ext cx="559" cy="3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71"/>
            <p:cNvSpPr>
              <a:spLocks noChangeArrowheads="1"/>
            </p:cNvSpPr>
            <p:nvPr/>
          </p:nvSpPr>
          <p:spPr bwMode="auto">
            <a:xfrm>
              <a:off x="1054" y="3101"/>
              <a:ext cx="311" cy="1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 flipV="1">
              <a:off x="1201" y="3142"/>
              <a:ext cx="0" cy="8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1460" y="3213"/>
              <a:ext cx="248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>
              <a:off x="1682" y="2927"/>
              <a:ext cx="66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fr-FR" sz="2400" dirty="0" err="1">
                  <a:solidFill>
                    <a:schemeClr val="accent6">
                      <a:lumMod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core</a:t>
              </a:r>
              <a:r>
                <a:rPr lang="fr-FR" sz="2400" dirty="0">
                  <a:solidFill>
                    <a:schemeClr val="accent6">
                      <a:lumMod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fr-FR" sz="2400" dirty="0" smtClean="0">
                  <a:solidFill>
                    <a:schemeClr val="accent6">
                      <a:lumMod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:</a:t>
              </a:r>
            </a:p>
            <a:p>
              <a:r>
                <a:rPr lang="fr-FR" sz="2400" dirty="0" err="1" smtClean="0">
                  <a:solidFill>
                    <a:schemeClr val="accent6">
                      <a:lumMod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kink</a:t>
              </a:r>
              <a:r>
                <a:rPr lang="fr-FR" sz="2400" dirty="0" smtClean="0">
                  <a:solidFill>
                    <a:schemeClr val="accent6">
                      <a:lumMod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-136" y="2988"/>
              <a:ext cx="97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chemeClr val="accent2"/>
                  </a:solidFill>
                  <a:sym typeface="Symbol"/>
                </a:rPr>
                <a:t> </a:t>
              </a:r>
              <a:r>
                <a:rPr lang="en-US" sz="2400" dirty="0" smtClean="0"/>
                <a:t>-</a:t>
              </a:r>
              <a:r>
                <a:rPr lang="en-US" sz="2400" dirty="0"/>
                <a:t>vortices</a:t>
              </a:r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 flipV="1">
              <a:off x="696" y="2882"/>
              <a:ext cx="498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612" y="3385"/>
              <a:ext cx="582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Box 75"/>
          <p:cNvSpPr txBox="1">
            <a:spLocks noChangeArrowheads="1"/>
          </p:cNvSpPr>
          <p:nvPr/>
        </p:nvSpPr>
        <p:spPr bwMode="auto">
          <a:xfrm>
            <a:off x="4499992" y="2492896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</a:rPr>
              <a:t>kink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+ ½ roton </a:t>
            </a:r>
            <a:r>
              <a:rPr lang="fr-FR" sz="2400" dirty="0" err="1">
                <a:solidFill>
                  <a:schemeClr val="accent2"/>
                </a:solidFill>
              </a:rPr>
              <a:t>combination</a:t>
            </a:r>
            <a:r>
              <a:rPr lang="fr-FR" sz="2400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fr-FR" sz="2400" dirty="0" smtClean="0">
                <a:solidFill>
                  <a:schemeClr val="accent2"/>
                </a:solidFill>
              </a:rPr>
              <a:t>the </a:t>
            </a:r>
            <a:r>
              <a:rPr lang="fr-FR" sz="2400" dirty="0" err="1">
                <a:solidFill>
                  <a:schemeClr val="accent2"/>
                </a:solidFill>
              </a:rPr>
              <a:t>superconductor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or the </a:t>
            </a:r>
            <a:r>
              <a:rPr lang="fr-FR" sz="2400" dirty="0">
                <a:solidFill>
                  <a:schemeClr val="accent2"/>
                </a:solidFill>
              </a:rPr>
              <a:t>CDW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  <a:endParaRPr lang="fr-FR" sz="2400" dirty="0">
              <a:solidFill>
                <a:schemeClr val="accent2"/>
              </a:solidFill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4581128"/>
            <a:ext cx="270422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820651" y="260648"/>
          <a:ext cx="3935340" cy="1008062"/>
        </p:xfrm>
        <a:graphic>
          <a:graphicData uri="http://schemas.openxmlformats.org/presentationml/2006/ole">
            <p:oleObj spid="_x0000_s763906" name="Équation" r:id="rId4" imgW="1574640" imgH="431640" progId="Equation.3">
              <p:embed/>
            </p:oleObj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-27384"/>
            <a:ext cx="447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427984" y="5229200"/>
            <a:ext cx="43057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At </a:t>
            </a: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presence of unpaired spins, </a:t>
            </a:r>
            <a:endParaRPr lang="en-US" altLang="ko-KR" sz="2400" dirty="0" smtClean="0">
              <a:solidFill>
                <a:srgbClr val="C00000"/>
              </a:solidFill>
              <a:ea typeface="굴림" charset="-127"/>
            </a:endParaRPr>
          </a:p>
          <a:p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The 1 vortex splits </a:t>
            </a: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into 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two 1/2.</a:t>
            </a:r>
          </a:p>
          <a:p>
            <a:r>
              <a:rPr lang="fr-FR" altLang="ko-KR" sz="2400" i="1" dirty="0" smtClean="0">
                <a:ea typeface="굴림" charset="-127"/>
              </a:rPr>
              <a:t>D. F. </a:t>
            </a:r>
            <a:r>
              <a:rPr lang="fr-FR" altLang="ko-KR" sz="2400" i="1" dirty="0" err="1" smtClean="0">
                <a:ea typeface="굴림" charset="-127"/>
              </a:rPr>
              <a:t>Agterberg</a:t>
            </a:r>
            <a:r>
              <a:rPr lang="fr-FR" altLang="ko-KR" sz="2400" i="1" dirty="0" smtClean="0">
                <a:ea typeface="굴림" charset="-127"/>
              </a:rPr>
              <a:t>, et al 2008; K. </a:t>
            </a:r>
            <a:r>
              <a:rPr lang="fr-FR" altLang="ko-KR" sz="2400" i="1" dirty="0" err="1" smtClean="0">
                <a:ea typeface="굴림" charset="-127"/>
              </a:rPr>
              <a:t>Kasamatsu</a:t>
            </a:r>
            <a:r>
              <a:rPr lang="fr-FR" altLang="ko-KR" sz="2400" i="1" dirty="0" smtClean="0">
                <a:ea typeface="굴림" charset="-127"/>
              </a:rPr>
              <a:t>, et al 2004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5651500" y="537321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5803900" y="552561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2446051" y="2121426"/>
            <a:ext cx="243458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 flipV="1">
            <a:off x="2503200" y="3645024"/>
            <a:ext cx="216024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00300"/>
            <a:ext cx="630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Spatial Line </a:t>
            </a:r>
            <a:r>
              <a:rPr lang="fr-FR" altLang="ko-KR" sz="2000" b="1" dirty="0" err="1">
                <a:ea typeface="굴림" charset="-127"/>
              </a:rPr>
              <a:t>Nodes</a:t>
            </a:r>
            <a:r>
              <a:rPr lang="fr-FR" altLang="ko-KR" sz="2000" b="1" dirty="0">
                <a:ea typeface="굴림" charset="-127"/>
              </a:rPr>
              <a:t> and </a:t>
            </a:r>
            <a:r>
              <a:rPr lang="fr-FR" altLang="ko-KR" sz="2000" b="1" dirty="0" err="1">
                <a:ea typeface="굴림" charset="-127"/>
              </a:rPr>
              <a:t>Fractional</a:t>
            </a:r>
            <a:r>
              <a:rPr lang="fr-FR" altLang="ko-KR" sz="2000" b="1" dirty="0">
                <a:ea typeface="굴림" charset="-127"/>
              </a:rPr>
              <a:t> Vortex Pairs in the </a:t>
            </a:r>
            <a:r>
              <a:rPr lang="fr-FR" altLang="ko-KR" sz="2000" b="1" dirty="0" err="1">
                <a:ea typeface="굴림" charset="-127"/>
              </a:rPr>
              <a:t>FFLO</a:t>
            </a:r>
            <a:r>
              <a:rPr lang="fr-FR" altLang="ko-KR" sz="2000" b="1" dirty="0">
                <a:ea typeface="굴림" charset="-127"/>
              </a:rPr>
              <a:t> Vortex State of </a:t>
            </a:r>
            <a:r>
              <a:rPr lang="fr-FR" altLang="ko-KR" sz="2000" b="1" dirty="0" err="1">
                <a:ea typeface="굴림" charset="-127"/>
              </a:rPr>
              <a:t>Superconductors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D. F. </a:t>
            </a:r>
            <a:r>
              <a:rPr lang="fr-FR" altLang="ko-KR" sz="2000" i="1" dirty="0" err="1">
                <a:ea typeface="굴림" charset="-127"/>
              </a:rPr>
              <a:t>Agterberg</a:t>
            </a:r>
            <a:r>
              <a:rPr lang="fr-FR" altLang="ko-KR" sz="2000" i="1" dirty="0">
                <a:ea typeface="굴림" charset="-127"/>
              </a:rPr>
              <a:t>, Z. Zheng, and S. </a:t>
            </a:r>
            <a:r>
              <a:rPr lang="fr-FR" altLang="ko-KR" sz="2000" i="1" dirty="0" err="1">
                <a:ea typeface="굴림" charset="-127"/>
              </a:rPr>
              <a:t>Mukherjee</a:t>
            </a:r>
            <a:r>
              <a:rPr lang="fr-FR" altLang="ko-KR" sz="2000" i="1" dirty="0">
                <a:ea typeface="굴림" charset="-127"/>
              </a:rPr>
              <a:t>	2008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3643314"/>
            <a:ext cx="6516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Vortex </a:t>
            </a:r>
            <a:r>
              <a:rPr lang="fr-FR" altLang="ko-KR" sz="2000" b="1" dirty="0" err="1">
                <a:ea typeface="굴림" charset="-127"/>
              </a:rPr>
              <a:t>molecules</a:t>
            </a:r>
            <a:r>
              <a:rPr lang="fr-FR" altLang="ko-KR" sz="2000" b="1" dirty="0">
                <a:ea typeface="굴림" charset="-127"/>
              </a:rPr>
              <a:t> in </a:t>
            </a:r>
            <a:r>
              <a:rPr lang="fr-FR" altLang="ko-KR" sz="2000" b="1" dirty="0" err="1">
                <a:ea typeface="굴림" charset="-127"/>
              </a:rPr>
              <a:t>coherently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coupled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two</a:t>
            </a:r>
            <a:r>
              <a:rPr lang="fr-FR" altLang="ko-KR" sz="2000" b="1" dirty="0">
                <a:ea typeface="굴림" charset="-127"/>
              </a:rPr>
              <a:t>-component Bose-Einstein </a:t>
            </a:r>
            <a:r>
              <a:rPr lang="fr-FR" altLang="ko-KR" sz="2000" b="1" dirty="0" err="1">
                <a:ea typeface="굴림" charset="-127"/>
              </a:rPr>
              <a:t>condensates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K. </a:t>
            </a:r>
            <a:r>
              <a:rPr lang="fr-FR" altLang="ko-KR" sz="2000" i="1" dirty="0" err="1">
                <a:ea typeface="굴림" charset="-127"/>
              </a:rPr>
              <a:t>Kasamatsu</a:t>
            </a:r>
            <a:r>
              <a:rPr lang="fr-FR" altLang="ko-KR" sz="2000" i="1" dirty="0">
                <a:ea typeface="굴림" charset="-127"/>
              </a:rPr>
              <a:t>, </a:t>
            </a:r>
            <a:r>
              <a:rPr lang="fr-FR" altLang="ko-KR" sz="2000" i="1" dirty="0" err="1">
                <a:ea typeface="굴림" charset="-127"/>
              </a:rPr>
              <a:t>M.Tsubota</a:t>
            </a:r>
            <a:r>
              <a:rPr lang="fr-FR" altLang="ko-KR" sz="2000" i="1" dirty="0">
                <a:ea typeface="굴림" charset="-127"/>
              </a:rPr>
              <a:t>, and M. Ueda 2004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25650"/>
            <a:ext cx="21637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3326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At </a:t>
            </a: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presence of unpaired spins, 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/>
            </a:r>
            <a:b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</a:b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the </a:t>
            </a: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vortex 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splits </a:t>
            </a: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into two semi-vortices.</a:t>
            </a:r>
            <a:endParaRPr lang="en-US" altLang="ko-KR" sz="2000" dirty="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0" y="5049838"/>
            <a:ext cx="665956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>Last step:  reformulate these results inversely – </a:t>
            </a:r>
          </a:p>
          <a:p>
            <a:r>
              <a:rPr lang="en-US" altLang="ko-KR" sz="2400" dirty="0">
                <a:ea typeface="굴림" charset="-127"/>
              </a:rPr>
              <a:t>unpaired spin creates the vortex pair </a:t>
            </a:r>
          </a:p>
          <a:p>
            <a:r>
              <a:rPr lang="en-US" altLang="ko-KR" sz="2400" dirty="0">
                <a:ea typeface="굴림" charset="-127"/>
              </a:rPr>
              <a:t>at NO rotation/MF.</a:t>
            </a:r>
            <a:r>
              <a:rPr lang="en-US" altLang="ko-KR" sz="2000" dirty="0"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idx="1"/>
          </p:nvPr>
        </p:nvSpPr>
        <p:spPr>
          <a:xfrm>
            <a:off x="3995738" y="44450"/>
            <a:ext cx="5148262" cy="177165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Kink-</a:t>
            </a:r>
            <a:r>
              <a:rPr lang="en-US" altLang="ko-KR" sz="2400" dirty="0" err="1" smtClean="0">
                <a:ea typeface="굴림" charset="-127"/>
              </a:rPr>
              <a:t>roton</a:t>
            </a:r>
            <a:r>
              <a:rPr lang="en-US" altLang="ko-KR" sz="2400" dirty="0" smtClean="0">
                <a:ea typeface="굴림" charset="-127"/>
              </a:rPr>
              <a:t> complexes as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nucleuses of melted lattices: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err="1" smtClean="0">
                <a:ea typeface="굴림" charset="-127"/>
              </a:rPr>
              <a:t>FFLO</a:t>
            </a:r>
            <a:r>
              <a:rPr lang="en-US" altLang="ko-KR" sz="2400" dirty="0" smtClean="0">
                <a:ea typeface="굴림" charset="-127"/>
              </a:rPr>
              <a:t> phase for superconductors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>
                <a:ea typeface="굴림" charset="-127"/>
              </a:rPr>
              <a:t>or strips for doped </a:t>
            </a:r>
            <a:r>
              <a:rPr lang="en-US" altLang="ko-KR" sz="2400" dirty="0" err="1" smtClean="0">
                <a:ea typeface="굴림" charset="-127"/>
              </a:rPr>
              <a:t>AFMs</a:t>
            </a:r>
            <a:r>
              <a:rPr lang="en-US" altLang="ko-KR" sz="2400" dirty="0" smtClean="0">
                <a:ea typeface="굴림" charset="-127"/>
              </a:rPr>
              <a:t>.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8245475" y="6024563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altLang="ko-KR"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838" y="-26988"/>
            <a:ext cx="4114800" cy="2879726"/>
            <a:chOff x="336" y="778"/>
            <a:chExt cx="2592" cy="1814"/>
          </a:xfrm>
        </p:grpSpPr>
        <p:sp>
          <p:nvSpPr>
            <p:cNvPr id="28679" name="Line 5"/>
            <p:cNvSpPr>
              <a:spLocks noChangeAspect="1" noChangeShapeType="1"/>
            </p:cNvSpPr>
            <p:nvPr/>
          </p:nvSpPr>
          <p:spPr bwMode="auto">
            <a:xfrm>
              <a:off x="899" y="778"/>
              <a:ext cx="37" cy="145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6"/>
            <p:cNvSpPr>
              <a:spLocks noChangeAspect="1" noChangeShapeType="1"/>
            </p:cNvSpPr>
            <p:nvPr/>
          </p:nvSpPr>
          <p:spPr bwMode="auto">
            <a:xfrm>
              <a:off x="672" y="898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7"/>
            <p:cNvSpPr>
              <a:spLocks noChangeAspect="1" noChangeShapeType="1"/>
            </p:cNvSpPr>
            <p:nvPr/>
          </p:nvSpPr>
          <p:spPr bwMode="auto">
            <a:xfrm>
              <a:off x="336" y="920"/>
              <a:ext cx="0" cy="1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8"/>
            <p:cNvSpPr>
              <a:spLocks noChangeAspect="1" noChangeShapeType="1"/>
            </p:cNvSpPr>
            <p:nvPr/>
          </p:nvSpPr>
          <p:spPr bwMode="auto">
            <a:xfrm>
              <a:off x="1022" y="887"/>
              <a:ext cx="0" cy="1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9"/>
            <p:cNvSpPr>
              <a:spLocks noChangeAspect="1" noChangeShapeType="1"/>
            </p:cNvSpPr>
            <p:nvPr/>
          </p:nvSpPr>
          <p:spPr bwMode="auto">
            <a:xfrm flipH="1">
              <a:off x="1435" y="1346"/>
              <a:ext cx="8" cy="6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Aspect="1" noChangeShapeType="1"/>
            </p:cNvSpPr>
            <p:nvPr/>
          </p:nvSpPr>
          <p:spPr bwMode="auto">
            <a:xfrm>
              <a:off x="1849" y="895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Aspect="1" noChangeShapeType="1"/>
            </p:cNvSpPr>
            <p:nvPr/>
          </p:nvSpPr>
          <p:spPr bwMode="auto">
            <a:xfrm>
              <a:off x="2226" y="867"/>
              <a:ext cx="0" cy="16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2"/>
            <p:cNvSpPr txBox="1">
              <a:spLocks noChangeAspect="1" noChangeArrowheads="1"/>
            </p:cNvSpPr>
            <p:nvPr/>
          </p:nvSpPr>
          <p:spPr bwMode="auto">
            <a:xfrm>
              <a:off x="432" y="148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87" name="Text Box 13"/>
            <p:cNvSpPr txBox="1">
              <a:spLocks noChangeAspect="1" noChangeArrowheads="1"/>
            </p:cNvSpPr>
            <p:nvPr/>
          </p:nvSpPr>
          <p:spPr bwMode="auto">
            <a:xfrm>
              <a:off x="759" y="1450"/>
              <a:ext cx="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</a:t>
              </a:r>
            </a:p>
          </p:txBody>
        </p:sp>
        <p:sp>
          <p:nvSpPr>
            <p:cNvPr id="28688" name="Text Box 14"/>
            <p:cNvSpPr txBox="1">
              <a:spLocks noChangeAspect="1" noChangeArrowheads="1"/>
            </p:cNvSpPr>
            <p:nvPr/>
          </p:nvSpPr>
          <p:spPr bwMode="auto">
            <a:xfrm>
              <a:off x="1056" y="148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+/-</a:t>
              </a:r>
            </a:p>
          </p:txBody>
        </p:sp>
        <p:sp>
          <p:nvSpPr>
            <p:cNvPr id="28689" name="Text Box 15"/>
            <p:cNvSpPr txBox="1">
              <a:spLocks noChangeAspect="1" noChangeArrowheads="1"/>
            </p:cNvSpPr>
            <p:nvPr/>
          </p:nvSpPr>
          <p:spPr bwMode="auto">
            <a:xfrm>
              <a:off x="1312" y="81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0" name="Text Box 16"/>
            <p:cNvSpPr txBox="1">
              <a:spLocks noChangeAspect="1" noChangeArrowheads="1"/>
            </p:cNvSpPr>
            <p:nvPr/>
          </p:nvSpPr>
          <p:spPr bwMode="auto">
            <a:xfrm>
              <a:off x="1296" y="222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1" name="Text Box 17"/>
            <p:cNvSpPr txBox="1">
              <a:spLocks noChangeAspect="1" noChangeArrowheads="1"/>
            </p:cNvSpPr>
            <p:nvPr/>
          </p:nvSpPr>
          <p:spPr bwMode="auto">
            <a:xfrm>
              <a:off x="1483" y="148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-/+</a:t>
              </a:r>
            </a:p>
          </p:txBody>
        </p:sp>
        <p:sp>
          <p:nvSpPr>
            <p:cNvPr id="28692" name="Text Box 18"/>
            <p:cNvSpPr txBox="1">
              <a:spLocks noChangeAspect="1" noChangeArrowheads="1"/>
            </p:cNvSpPr>
            <p:nvPr/>
          </p:nvSpPr>
          <p:spPr bwMode="auto">
            <a:xfrm>
              <a:off x="1966" y="148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-</a:t>
              </a:r>
            </a:p>
          </p:txBody>
        </p:sp>
        <p:sp>
          <p:nvSpPr>
            <p:cNvPr id="28693" name="Text Box 19"/>
            <p:cNvSpPr txBox="1">
              <a:spLocks noChangeAspect="1" noChangeArrowheads="1"/>
            </p:cNvSpPr>
            <p:nvPr/>
          </p:nvSpPr>
          <p:spPr bwMode="auto">
            <a:xfrm>
              <a:off x="2379" y="1488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>
                  <a:ea typeface="굴림" charset="-127"/>
                </a:rPr>
                <a:t>+</a:t>
              </a:r>
            </a:p>
          </p:txBody>
        </p:sp>
        <p:sp>
          <p:nvSpPr>
            <p:cNvPr id="28694" name="Oval 20"/>
            <p:cNvSpPr>
              <a:spLocks noChangeAspect="1" noChangeArrowheads="1"/>
            </p:cNvSpPr>
            <p:nvPr/>
          </p:nvSpPr>
          <p:spPr bwMode="auto">
            <a:xfrm>
              <a:off x="1286" y="1184"/>
              <a:ext cx="327" cy="34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ko-KR">
                <a:solidFill>
                  <a:schemeClr val="tx2"/>
                </a:solidFill>
                <a:ea typeface="굴림" charset="-127"/>
              </a:endParaRPr>
            </a:p>
          </p:txBody>
        </p:sp>
        <p:sp>
          <p:nvSpPr>
            <p:cNvPr id="28695" name="Oval 21"/>
            <p:cNvSpPr>
              <a:spLocks noChangeAspect="1" noChangeArrowheads="1"/>
            </p:cNvSpPr>
            <p:nvPr/>
          </p:nvSpPr>
          <p:spPr bwMode="auto">
            <a:xfrm>
              <a:off x="1276" y="1779"/>
              <a:ext cx="327" cy="34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8696" name="Line 22"/>
            <p:cNvSpPr>
              <a:spLocks noChangeAspect="1" noChangeShapeType="1"/>
            </p:cNvSpPr>
            <p:nvPr/>
          </p:nvSpPr>
          <p:spPr bwMode="auto">
            <a:xfrm>
              <a:off x="1411" y="1191"/>
              <a:ext cx="8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3"/>
            <p:cNvSpPr>
              <a:spLocks noChangeAspect="1" noChangeShapeType="1"/>
            </p:cNvSpPr>
            <p:nvPr/>
          </p:nvSpPr>
          <p:spPr bwMode="auto">
            <a:xfrm>
              <a:off x="1416" y="2112"/>
              <a:ext cx="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Text Box 24"/>
          <p:cNvSpPr txBox="1">
            <a:spLocks noChangeArrowheads="1"/>
          </p:cNvSpPr>
          <p:nvPr/>
        </p:nvSpPr>
        <p:spPr bwMode="auto">
          <a:xfrm>
            <a:off x="0" y="27813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200" dirty="0">
                <a:ea typeface="굴림" charset="-127"/>
              </a:rPr>
              <a:t>Defect is embedded into the regular stripe structure (black lines).</a:t>
            </a:r>
            <a:br>
              <a:rPr lang="en-US" altLang="ko-KR" sz="2200" dirty="0">
                <a:ea typeface="굴림" charset="-127"/>
              </a:rPr>
            </a:br>
            <a:r>
              <a:rPr lang="en-US" altLang="ko-KR" sz="2200" dirty="0">
                <a:ea typeface="굴림" charset="-127"/>
              </a:rPr>
              <a:t>+/- are the alternating signs of the order parameter amplitude. </a:t>
            </a:r>
            <a:br>
              <a:rPr lang="en-US" altLang="ko-KR" sz="2200" dirty="0">
                <a:ea typeface="굴림" charset="-127"/>
              </a:rPr>
            </a:b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Termination points of a finite segment L </a:t>
            </a:r>
            <a:r>
              <a:rPr lang="en-US" altLang="ko-KR" sz="2200" dirty="0">
                <a:solidFill>
                  <a:srgbClr val="CC0000"/>
                </a:solidFill>
                <a:ea typeface="굴림" charset="-127"/>
              </a:rPr>
              <a:t>(red color)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 of the zero line must be encircled by semi-vortices of the </a:t>
            </a:r>
            <a:r>
              <a:rPr lang="en-US" altLang="ko-KR" sz="2200" dirty="0">
                <a:solidFill>
                  <a:srgbClr val="003300"/>
                </a:solidFill>
                <a:latin typeface="Symbol" pitchFamily="18" charset="2"/>
                <a:ea typeface="굴림" charset="-127"/>
              </a:rPr>
              <a:t>p 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rotation </a:t>
            </a:r>
            <a:r>
              <a:rPr lang="en-US" altLang="ko-KR" sz="2200" dirty="0">
                <a:solidFill>
                  <a:schemeClr val="hlink"/>
                </a:solidFill>
                <a:ea typeface="굴림" charset="-127"/>
              </a:rPr>
              <a:t>(blue circles)</a:t>
            </a: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/>
            </a:r>
            <a:br>
              <a:rPr lang="en-US" altLang="ko-KR" sz="2200" dirty="0">
                <a:solidFill>
                  <a:srgbClr val="003300"/>
                </a:solidFill>
                <a:ea typeface="굴림" charset="-127"/>
              </a:rPr>
            </a:br>
            <a:r>
              <a:rPr lang="en-US" altLang="ko-KR" sz="2200" dirty="0">
                <a:solidFill>
                  <a:srgbClr val="003300"/>
                </a:solidFill>
                <a:ea typeface="굴림" charset="-127"/>
              </a:rPr>
              <a:t>to resolve the signs conflict.</a:t>
            </a:r>
            <a:br>
              <a:rPr lang="en-US" altLang="ko-KR" sz="2200" dirty="0">
                <a:solidFill>
                  <a:srgbClr val="003300"/>
                </a:solidFill>
                <a:ea typeface="굴림" charset="-127"/>
              </a:rPr>
            </a:br>
            <a:r>
              <a:rPr lang="en-US" altLang="ko-KR" sz="2200" b="1" dirty="0">
                <a:ea typeface="굴림" charset="-127"/>
              </a:rPr>
              <a:t>The minimal segment </a:t>
            </a:r>
            <a:r>
              <a:rPr lang="en-US" altLang="ko-KR" sz="2200" b="1" dirty="0" smtClean="0">
                <a:ea typeface="굴림" charset="-127"/>
              </a:rPr>
              <a:t>would correspond </a:t>
            </a:r>
            <a:r>
              <a:rPr lang="en-US" altLang="ko-KR" sz="2200" b="1" dirty="0">
                <a:ea typeface="굴림" charset="-127"/>
              </a:rPr>
              <a:t>to the spin carrying kink.</a:t>
            </a:r>
          </a:p>
        </p:txBody>
      </p:sp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0" y="5072920"/>
            <a:ext cx="9144000" cy="161582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ea typeface="굴림" charset="-127"/>
              </a:rPr>
              <a:t>Vortices cost </a:t>
            </a:r>
            <a:r>
              <a:rPr lang="en-US" altLang="ko-KR" sz="2200" b="1" dirty="0">
                <a:ea typeface="굴림" charset="-127"/>
              </a:rPr>
              <a:t>~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logL</a:t>
            </a:r>
            <a:r>
              <a:rPr lang="en-US" altLang="ko-KR" sz="2200" dirty="0">
                <a:ea typeface="굴림" charset="-127"/>
              </a:rPr>
              <a:t> </a:t>
            </a:r>
            <a:r>
              <a:rPr lang="en-US" altLang="ko-KR" sz="2200" dirty="0" smtClean="0">
                <a:ea typeface="굴림" charset="-127"/>
              </a:rPr>
              <a:t>is </a:t>
            </a:r>
            <a:r>
              <a:rPr lang="en-US" altLang="ko-KR" sz="2200" dirty="0">
                <a:ea typeface="굴림" charset="-127"/>
              </a:rPr>
              <a:t>less than the gain </a:t>
            </a:r>
            <a:r>
              <a:rPr lang="en-US" altLang="ko-KR" sz="2200" b="1" dirty="0">
                <a:ea typeface="굴림" charset="-127"/>
              </a:rPr>
              <a:t>~-</a:t>
            </a:r>
            <a:r>
              <a:rPr lang="en-US" altLang="ko-KR" sz="2200" b="1" dirty="0">
                <a:latin typeface="Symbol" pitchFamily="18" charset="2"/>
                <a:ea typeface="굴림" charset="-127"/>
              </a:rPr>
              <a:t>D</a:t>
            </a:r>
            <a:r>
              <a:rPr lang="en-US" altLang="ko-KR" sz="2200" b="1" dirty="0">
                <a:ea typeface="굴림" charset="-127"/>
              </a:rPr>
              <a:t>L</a:t>
            </a:r>
          </a:p>
          <a:p>
            <a:r>
              <a:rPr lang="en-US" altLang="ko-KR" sz="2200" dirty="0">
                <a:ea typeface="굴림" charset="-127"/>
              </a:rPr>
              <a:t>for the string formation at long L.</a:t>
            </a:r>
            <a:r>
              <a:rPr lang="en-US" altLang="ko-KR" sz="2200" dirty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ea typeface="굴림" charset="-127"/>
              </a:rPr>
              <a:t>Can we shrink to the atomic scale?</a:t>
            </a:r>
          </a:p>
          <a:p>
            <a:endParaRPr lang="en-US" altLang="ko-KR" sz="800" dirty="0">
              <a:solidFill>
                <a:srgbClr val="C00000"/>
              </a:solidFill>
              <a:ea typeface="굴림" charset="-127"/>
            </a:endParaRPr>
          </a:p>
          <a:p>
            <a:r>
              <a:rPr lang="en-US" altLang="ko-KR" sz="2200" dirty="0">
                <a:ea typeface="굴림" charset="-127"/>
              </a:rPr>
              <a:t>For smallest </a:t>
            </a:r>
            <a:r>
              <a:rPr lang="en-US" altLang="ko-KR" sz="2200" b="1" dirty="0" smtClean="0">
                <a:ea typeface="굴림" charset="-127"/>
              </a:rPr>
              <a:t>L</a:t>
            </a:r>
            <a:r>
              <a:rPr lang="en-US" altLang="ko-KR" sz="2200" dirty="0" smtClean="0">
                <a:ea typeface="굴림" charset="-127"/>
              </a:rPr>
              <a:t>~"unit cell", </a:t>
            </a:r>
            <a:r>
              <a:rPr lang="en-US" altLang="ko-KR" sz="2200" dirty="0">
                <a:ea typeface="굴림" charset="-127"/>
              </a:rPr>
              <a:t>it is still valid in quasi 1D : 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~T</a:t>
            </a:r>
            <a:r>
              <a:rPr lang="en-US" altLang="ko-KR" sz="2200" b="1" baseline="-25000" dirty="0" err="1">
                <a:ea typeface="굴림" charset="-127"/>
              </a:rPr>
              <a:t>c</a:t>
            </a:r>
            <a:r>
              <a:rPr lang="en-US" altLang="ko-KR" sz="2200" b="1" dirty="0">
                <a:ea typeface="굴림" charset="-127"/>
              </a:rPr>
              <a:t>&lt;</a:t>
            </a:r>
            <a:r>
              <a:rPr lang="en-US" altLang="ko-KR" sz="2200" b="1" dirty="0">
                <a:ea typeface="굴림" charset="-127"/>
                <a:sym typeface="Symbol" pitchFamily="18" charset="2"/>
              </a:rPr>
              <a:t></a:t>
            </a:r>
          </a:p>
          <a:p>
            <a:r>
              <a:rPr lang="en-US" altLang="ko-KR" sz="2200" dirty="0">
                <a:ea typeface="굴림" charset="-127"/>
                <a:sym typeface="Symbol" pitchFamily="18" charset="2"/>
              </a:rPr>
              <a:t>For isotropic </a:t>
            </a:r>
            <a:r>
              <a:rPr lang="en-US" altLang="ko-KR" sz="2200" dirty="0" err="1" smtClean="0">
                <a:ea typeface="굴림" charset="-127"/>
                <a:sym typeface="Symbol" pitchFamily="18" charset="2"/>
              </a:rPr>
              <a:t>SCs</a:t>
            </a:r>
            <a:r>
              <a:rPr lang="en-US" altLang="ko-KR" sz="2200" dirty="0">
                <a:ea typeface="굴림" charset="-127"/>
                <a:sym typeface="Symbol" pitchFamily="18" charset="2"/>
              </a:rPr>
              <a:t>,</a:t>
            </a:r>
            <a:r>
              <a:rPr lang="en-US" altLang="ko-KR" sz="2200" dirty="0" smtClean="0"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 dirty="0" err="1">
                <a:ea typeface="굴림" charset="-127"/>
              </a:rPr>
              <a:t>E</a:t>
            </a:r>
            <a:r>
              <a:rPr lang="en-US" altLang="ko-KR" sz="2200" b="1" baseline="-25000" dirty="0" err="1">
                <a:ea typeface="굴림" charset="-127"/>
              </a:rPr>
              <a:t>phase</a:t>
            </a:r>
            <a:r>
              <a:rPr lang="en-US" altLang="ko-KR" sz="2200" b="1" dirty="0" err="1">
                <a:ea typeface="굴림" charset="-127"/>
              </a:rPr>
              <a:t>~E</a:t>
            </a:r>
            <a:r>
              <a:rPr lang="en-US" altLang="ko-KR" sz="2200" b="1" baseline="-25000" dirty="0" err="1">
                <a:ea typeface="굴림" charset="-127"/>
              </a:rPr>
              <a:t>f</a:t>
            </a:r>
            <a:r>
              <a:rPr lang="en-US" altLang="ko-KR" sz="2200" b="1" dirty="0">
                <a:ea typeface="굴림" charset="-127"/>
              </a:rPr>
              <a:t>  </a:t>
            </a:r>
            <a:r>
              <a:rPr lang="en-US" altLang="ko-KR" sz="2200" dirty="0">
                <a:ea typeface="굴림" charset="-127"/>
              </a:rPr>
              <a:t>– strong coupling is necessary</a:t>
            </a:r>
            <a:r>
              <a:rPr lang="en-US" altLang="ko-KR" sz="2200" b="1" dirty="0">
                <a:ea typeface="굴림" charset="-127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>
          <a:xfrm>
            <a:off x="179388" y="911225"/>
            <a:ext cx="8964612" cy="251777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Vcos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ea typeface="Gulim" pitchFamily="34" charset="-127"/>
              </a:rPr>
              <a:t>)} 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</a:rPr>
              <a:t>V</a:t>
            </a:r>
            <a:r>
              <a:rPr lang="en-US" altLang="ko-KR" sz="2400" dirty="0" smtClean="0">
                <a:ea typeface="Gulim" pitchFamily="34" charset="-127"/>
              </a:rPr>
              <a:t> - from the backward exchange scattering of electrons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In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1D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 :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Spinon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as a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soliton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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hence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 s=1/2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ea typeface="Gulim" pitchFamily="34" charset="-127"/>
              </a:rPr>
              <a:t>		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+ Gapless charge sound in </a:t>
            </a:r>
            <a:r>
              <a:rPr lang="en-US" altLang="ko-KR" sz="2400" b="1" dirty="0" smtClean="0">
                <a:solidFill>
                  <a:srgbClr val="9900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.</a:t>
            </a:r>
            <a:endParaRPr lang="en-US" altLang="ko-KR" sz="2400" i="1" dirty="0" smtClean="0">
              <a:solidFill>
                <a:srgbClr val="9900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i="1" dirty="0" smtClean="0">
                <a:ea typeface="Gulim" pitchFamily="34" charset="-127"/>
              </a:rPr>
              <a:t>CDW order parameter</a:t>
            </a:r>
            <a:r>
              <a:rPr lang="en-US" altLang="ko-KR" sz="2400" b="1" i="1" dirty="0" smtClean="0">
                <a:ea typeface="Gulim" pitchFamily="34" charset="-127"/>
              </a:rPr>
              <a:t>  </a:t>
            </a:r>
            <a:r>
              <a:rPr lang="en-US" altLang="ko-KR" sz="2400" b="1" dirty="0" smtClean="0">
                <a:ea typeface="Gulim" pitchFamily="34" charset="-127"/>
              </a:rPr>
              <a:t>~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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b="1" dirty="0" smtClean="0">
                <a:ea typeface="Gulim" pitchFamily="34" charset="-127"/>
              </a:rPr>
              <a:t> +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 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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</a:t>
            </a:r>
            <a:r>
              <a:rPr lang="en-US" altLang="ko-KR" sz="2400" b="1" dirty="0" smtClean="0">
                <a:ea typeface="Gulim" pitchFamily="34" charset="-127"/>
              </a:rPr>
              <a:t>  ~ exp [</a:t>
            </a:r>
            <a:r>
              <a:rPr lang="en-US" altLang="ko-KR" sz="2400" b="1" dirty="0" err="1" smtClean="0">
                <a:ea typeface="Gulim" pitchFamily="34" charset="-127"/>
              </a:rPr>
              <a:t>i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]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Its amplitude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changes the sign along the allowed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soliton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Same for the superconductivity with another (gauge) phase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260801"/>
            <a:ext cx="4643438" cy="83099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Spinon</a:t>
            </a:r>
            <a:r>
              <a:rPr lang="en-US" altLang="ko-KR" sz="2400" dirty="0">
                <a:ea typeface="Gulim" pitchFamily="34" charset="-127"/>
              </a:rPr>
              <a:t> as a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+ </a:t>
            </a:r>
          </a:p>
          <a:p>
            <a:r>
              <a:rPr lang="en-US" altLang="ko-KR" sz="2400" dirty="0">
                <a:ea typeface="Gulim" pitchFamily="34" charset="-127"/>
              </a:rPr>
              <a:t>semi-integer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dirty="0" smtClean="0">
                <a:ea typeface="Gulim" pitchFamily="34" charset="-127"/>
              </a:rPr>
              <a:t>-vortex of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i="1" dirty="0">
              <a:ea typeface="Gulim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5373216"/>
            <a:ext cx="4152900" cy="1368152"/>
            <a:chOff x="3016" y="2976"/>
            <a:chExt cx="2616" cy="11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16" y="2976"/>
              <a:ext cx="2616" cy="1143"/>
              <a:chOff x="560" y="10054"/>
              <a:chExt cx="6540" cy="2858"/>
            </a:xfrm>
          </p:grpSpPr>
          <p:sp>
            <p:nvSpPr>
              <p:cNvPr id="23562" name="Oval 6"/>
              <p:cNvSpPr>
                <a:spLocks noChangeAspect="1" noChangeArrowheads="1"/>
              </p:cNvSpPr>
              <p:nvPr/>
            </p:nvSpPr>
            <p:spPr bwMode="auto">
              <a:xfrm>
                <a:off x="560" y="10072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3" name="Oval 7"/>
              <p:cNvSpPr>
                <a:spLocks noChangeAspect="1" noChangeArrowheads="1"/>
              </p:cNvSpPr>
              <p:nvPr/>
            </p:nvSpPr>
            <p:spPr bwMode="auto">
              <a:xfrm>
                <a:off x="4260" y="10054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4" name="Oval 8"/>
              <p:cNvSpPr>
                <a:spLocks noChangeAspect="1" noChangeArrowheads="1"/>
              </p:cNvSpPr>
              <p:nvPr/>
            </p:nvSpPr>
            <p:spPr bwMode="auto">
              <a:xfrm>
                <a:off x="2654" y="10731"/>
                <a:ext cx="2358" cy="142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altLang="ko-KR" dirty="0">
                    <a:ea typeface="Gulim" pitchFamily="34" charset="-127"/>
                  </a:rPr>
                  <a:t>confined</a:t>
                </a:r>
              </a:p>
              <a:p>
                <a:r>
                  <a:rPr lang="en-US" altLang="ko-KR" dirty="0">
                    <a:ea typeface="Gulim" pitchFamily="34" charset="-127"/>
                  </a:rPr>
                  <a:t>    spin</a:t>
                </a:r>
              </a:p>
            </p:txBody>
          </p:sp>
        </p:grpSp>
        <p:sp>
          <p:nvSpPr>
            <p:cNvPr id="23560" name="Line 9"/>
            <p:cNvSpPr>
              <a:spLocks noChangeShapeType="1"/>
            </p:cNvSpPr>
            <p:nvPr/>
          </p:nvSpPr>
          <p:spPr bwMode="auto">
            <a:xfrm>
              <a:off x="3560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10"/>
            <p:cNvSpPr>
              <a:spLocks noChangeShapeType="1"/>
            </p:cNvSpPr>
            <p:nvPr/>
          </p:nvSpPr>
          <p:spPr bwMode="auto">
            <a:xfrm rot="10800000" flipH="1">
              <a:off x="4921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0" y="3645024"/>
            <a:ext cx="6324600" cy="11874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Gulim" pitchFamily="34" charset="-127"/>
              </a:rPr>
              <a:t>At higher D : allowed mixed configuration</a:t>
            </a:r>
            <a:endParaRPr lang="en-US" altLang="ko-KR" sz="2400" dirty="0">
              <a:ea typeface="Gulim" pitchFamily="34" charset="-127"/>
              <a:sym typeface="Symbol" pitchFamily="18" charset="2"/>
            </a:endParaRP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+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 ,</a:t>
            </a:r>
            <a:r>
              <a:rPr lang="en-US" altLang="ko-KR" sz="2400" b="1" dirty="0">
                <a:ea typeface="Gulim" pitchFamily="34" charset="-127"/>
              </a:rPr>
              <a:t> s=1/2</a:t>
            </a:r>
            <a:r>
              <a:rPr lang="en-US" altLang="ko-KR" sz="2400" dirty="0">
                <a:ea typeface="Gulim" pitchFamily="34" charset="-127"/>
              </a:rPr>
              <a:t>   	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</a:t>
            </a:r>
            <a:r>
              <a:rPr lang="en-US" altLang="ko-KR" sz="2400" b="1" dirty="0">
                <a:ea typeface="Gulim" pitchFamily="34" charset="-127"/>
              </a:rPr>
              <a:t> , e=1</a:t>
            </a: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 </a:t>
            </a:r>
            <a:r>
              <a:rPr lang="en-US" altLang="ko-KR" sz="2400" dirty="0">
                <a:ea typeface="Gulim" pitchFamily="34" charset="-127"/>
              </a:rPr>
              <a:t>spin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		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charged wings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0" y="14288"/>
            <a:ext cx="9031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SPIN-GAP cases -  </a:t>
            </a:r>
            <a:r>
              <a:rPr lang="en-US" altLang="ko-KR" sz="2400">
                <a:ea typeface="Gulim" pitchFamily="34" charset="-127"/>
              </a:rPr>
              <a:t>superconductivity or incommensurate CDW.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 Bosonisation language :</a:t>
            </a:r>
            <a:endParaRPr lang="en-US" altLang="ko-KR" sz="2400"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00300"/>
            <a:ext cx="630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Spatial Line </a:t>
            </a:r>
            <a:r>
              <a:rPr lang="fr-FR" altLang="ko-KR" sz="2000" b="1" dirty="0" err="1">
                <a:ea typeface="굴림" charset="-127"/>
              </a:rPr>
              <a:t>Nodes</a:t>
            </a:r>
            <a:r>
              <a:rPr lang="fr-FR" altLang="ko-KR" sz="2000" b="1" dirty="0">
                <a:ea typeface="굴림" charset="-127"/>
              </a:rPr>
              <a:t> and </a:t>
            </a:r>
            <a:r>
              <a:rPr lang="fr-FR" altLang="ko-KR" sz="2000" b="1" dirty="0" err="1">
                <a:ea typeface="굴림" charset="-127"/>
              </a:rPr>
              <a:t>Fractional</a:t>
            </a:r>
            <a:r>
              <a:rPr lang="fr-FR" altLang="ko-KR" sz="2000" b="1" dirty="0">
                <a:ea typeface="굴림" charset="-127"/>
              </a:rPr>
              <a:t> Vortex Pairs in the </a:t>
            </a:r>
            <a:r>
              <a:rPr lang="fr-FR" altLang="ko-KR" sz="2000" b="1" dirty="0" err="1">
                <a:ea typeface="굴림" charset="-127"/>
              </a:rPr>
              <a:t>FFLO</a:t>
            </a:r>
            <a:r>
              <a:rPr lang="fr-FR" altLang="ko-KR" sz="2000" b="1" dirty="0">
                <a:ea typeface="굴림" charset="-127"/>
              </a:rPr>
              <a:t> Vortex State of </a:t>
            </a:r>
            <a:r>
              <a:rPr lang="fr-FR" altLang="ko-KR" sz="2000" b="1" dirty="0" err="1">
                <a:ea typeface="굴림" charset="-127"/>
              </a:rPr>
              <a:t>Superconductors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D. F. </a:t>
            </a:r>
            <a:r>
              <a:rPr lang="fr-FR" altLang="ko-KR" sz="2000" i="1" dirty="0" err="1">
                <a:ea typeface="굴림" charset="-127"/>
              </a:rPr>
              <a:t>Agterberg</a:t>
            </a:r>
            <a:r>
              <a:rPr lang="fr-FR" altLang="ko-KR" sz="2000" i="1" dirty="0">
                <a:ea typeface="굴림" charset="-127"/>
              </a:rPr>
              <a:t>, Z. Zheng, and S. </a:t>
            </a:r>
            <a:r>
              <a:rPr lang="fr-FR" altLang="ko-KR" sz="2000" i="1" dirty="0" err="1">
                <a:ea typeface="굴림" charset="-127"/>
              </a:rPr>
              <a:t>Mukherjee</a:t>
            </a:r>
            <a:r>
              <a:rPr lang="fr-FR" altLang="ko-KR" sz="2000" i="1" dirty="0">
                <a:ea typeface="굴림" charset="-127"/>
              </a:rPr>
              <a:t>	2008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3643314"/>
            <a:ext cx="6516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Vortex </a:t>
            </a:r>
            <a:r>
              <a:rPr lang="fr-FR" altLang="ko-KR" sz="2000" b="1" dirty="0" err="1">
                <a:ea typeface="굴림" charset="-127"/>
              </a:rPr>
              <a:t>molecules</a:t>
            </a:r>
            <a:r>
              <a:rPr lang="fr-FR" altLang="ko-KR" sz="2000" b="1" dirty="0">
                <a:ea typeface="굴림" charset="-127"/>
              </a:rPr>
              <a:t> in </a:t>
            </a:r>
            <a:r>
              <a:rPr lang="fr-FR" altLang="ko-KR" sz="2000" b="1" dirty="0" err="1">
                <a:ea typeface="굴림" charset="-127"/>
              </a:rPr>
              <a:t>coherently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coupled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two</a:t>
            </a:r>
            <a:r>
              <a:rPr lang="fr-FR" altLang="ko-KR" sz="2000" b="1" dirty="0">
                <a:ea typeface="굴림" charset="-127"/>
              </a:rPr>
              <a:t>-component Bose-Einstein </a:t>
            </a:r>
            <a:r>
              <a:rPr lang="fr-FR" altLang="ko-KR" sz="2000" b="1" dirty="0" err="1">
                <a:ea typeface="굴림" charset="-127"/>
              </a:rPr>
              <a:t>condensates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K. </a:t>
            </a:r>
            <a:r>
              <a:rPr lang="fr-FR" altLang="ko-KR" sz="2000" i="1" dirty="0" err="1">
                <a:ea typeface="굴림" charset="-127"/>
              </a:rPr>
              <a:t>Kasamatsu</a:t>
            </a:r>
            <a:r>
              <a:rPr lang="fr-FR" altLang="ko-KR" sz="2000" i="1" dirty="0">
                <a:ea typeface="굴림" charset="-127"/>
              </a:rPr>
              <a:t>, </a:t>
            </a:r>
            <a:r>
              <a:rPr lang="fr-FR" altLang="ko-KR" sz="2000" i="1" dirty="0" err="1">
                <a:ea typeface="굴림" charset="-127"/>
              </a:rPr>
              <a:t>M.Tsubota</a:t>
            </a:r>
            <a:r>
              <a:rPr lang="fr-FR" altLang="ko-KR" sz="2000" i="1" dirty="0">
                <a:ea typeface="굴림" charset="-127"/>
              </a:rPr>
              <a:t>, and M. Ueda 2004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25650"/>
            <a:ext cx="21637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/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At presence of unpaired spins, the vortex created by rotation (magnetic field) splits into two semi-vortices.</a:t>
            </a:r>
            <a:endParaRPr lang="en-US" altLang="ko-KR" sz="2000" dirty="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0" y="5049838"/>
            <a:ext cx="665956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>Last step:  reformulate these results inversely – </a:t>
            </a:r>
          </a:p>
          <a:p>
            <a:r>
              <a:rPr lang="en-US" altLang="ko-KR" sz="2400" dirty="0">
                <a:ea typeface="굴림" charset="-127"/>
              </a:rPr>
              <a:t>unpaired spin creates the vortex pair </a:t>
            </a:r>
          </a:p>
          <a:p>
            <a:r>
              <a:rPr lang="en-US" altLang="ko-KR" sz="2400" dirty="0">
                <a:ea typeface="굴림" charset="-127"/>
              </a:rPr>
              <a:t>at NO rotation/MF.</a:t>
            </a:r>
            <a:r>
              <a:rPr lang="en-US" altLang="ko-KR" sz="2000" dirty="0"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Propagating hole as an amplitude soliton.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</a:rPr>
              <a:t>Its motion permutes AFM sublattices </a:t>
            </a:r>
            <a:r>
              <a:rPr lang="en-US" altLang="ko-KR" sz="2400">
                <a:ea typeface="굴림" charset="-127"/>
                <a:cs typeface="Arial" charset="0"/>
              </a:rPr>
              <a:t>↑,↓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creating a string of the reversed order parameter: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staggered magnetization.  	It blocks the direct propagation.</a:t>
            </a:r>
            <a:endParaRPr lang="en-US" altLang="ko-KR" sz="2000">
              <a:ea typeface="굴림" charset="-127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0" y="1484313"/>
            <a:ext cx="6084888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7813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Adding the semi-vorticity to the string end heals the permutation</a:t>
            </a:r>
          </a:p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thus allowing  for propagation of the combined particle.</a:t>
            </a:r>
            <a:endParaRPr lang="fr-FR" altLang="ko-KR" sz="2400">
              <a:solidFill>
                <a:srgbClr val="CC0000"/>
              </a:solidFill>
              <a:ea typeface="굴림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644900"/>
            <a:ext cx="4003675" cy="2016125"/>
            <a:chOff x="656" y="981"/>
            <a:chExt cx="2797" cy="1815"/>
          </a:xfrm>
        </p:grpSpPr>
        <p:sp>
          <p:nvSpPr>
            <p:cNvPr id="25608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181 w 980"/>
                <a:gd name="T1" fmla="*/ 138 h 938"/>
                <a:gd name="T2" fmla="*/ 179 w 980"/>
                <a:gd name="T3" fmla="*/ 165 h 938"/>
                <a:gd name="T4" fmla="*/ 174 w 980"/>
                <a:gd name="T5" fmla="*/ 191 h 938"/>
                <a:gd name="T6" fmla="*/ 165 w 980"/>
                <a:gd name="T7" fmla="*/ 214 h 938"/>
                <a:gd name="T8" fmla="*/ 154 w 980"/>
                <a:gd name="T9" fmla="*/ 235 h 938"/>
                <a:gd name="T10" fmla="*/ 142 w 980"/>
                <a:gd name="T11" fmla="*/ 251 h 938"/>
                <a:gd name="T12" fmla="*/ 125 w 980"/>
                <a:gd name="T13" fmla="*/ 264 h 938"/>
                <a:gd name="T14" fmla="*/ 109 w 980"/>
                <a:gd name="T15" fmla="*/ 271 h 938"/>
                <a:gd name="T16" fmla="*/ 90 w 980"/>
                <a:gd name="T17" fmla="*/ 275 h 938"/>
                <a:gd name="T18" fmla="*/ 72 w 980"/>
                <a:gd name="T19" fmla="*/ 271 h 938"/>
                <a:gd name="T20" fmla="*/ 55 w 980"/>
                <a:gd name="T21" fmla="*/ 264 h 938"/>
                <a:gd name="T22" fmla="*/ 39 w 980"/>
                <a:gd name="T23" fmla="*/ 251 h 938"/>
                <a:gd name="T24" fmla="*/ 27 w 980"/>
                <a:gd name="T25" fmla="*/ 235 h 938"/>
                <a:gd name="T26" fmla="*/ 16 w 980"/>
                <a:gd name="T27" fmla="*/ 214 h 938"/>
                <a:gd name="T28" fmla="*/ 7 w 980"/>
                <a:gd name="T29" fmla="*/ 191 h 938"/>
                <a:gd name="T30" fmla="*/ 2 w 980"/>
                <a:gd name="T31" fmla="*/ 165 h 938"/>
                <a:gd name="T32" fmla="*/ 0 w 980"/>
                <a:gd name="T33" fmla="*/ 138 h 938"/>
                <a:gd name="T34" fmla="*/ 2 w 980"/>
                <a:gd name="T35" fmla="*/ 110 h 938"/>
                <a:gd name="T36" fmla="*/ 7 w 980"/>
                <a:gd name="T37" fmla="*/ 84 h 938"/>
                <a:gd name="T38" fmla="*/ 16 w 980"/>
                <a:gd name="T39" fmla="*/ 60 h 938"/>
                <a:gd name="T40" fmla="*/ 27 w 980"/>
                <a:gd name="T41" fmla="*/ 40 h 938"/>
                <a:gd name="T42" fmla="*/ 39 w 980"/>
                <a:gd name="T43" fmla="*/ 24 h 938"/>
                <a:gd name="T44" fmla="*/ 55 w 980"/>
                <a:gd name="T45" fmla="*/ 10 h 938"/>
                <a:gd name="T46" fmla="*/ 72 w 980"/>
                <a:gd name="T47" fmla="*/ 3 h 938"/>
                <a:gd name="T48" fmla="*/ 90 w 980"/>
                <a:gd name="T49" fmla="*/ 0 h 938"/>
                <a:gd name="T50" fmla="*/ 109 w 980"/>
                <a:gd name="T51" fmla="*/ 3 h 938"/>
                <a:gd name="T52" fmla="*/ 125 w 980"/>
                <a:gd name="T53" fmla="*/ 10 h 938"/>
                <a:gd name="T54" fmla="*/ 142 w 980"/>
                <a:gd name="T55" fmla="*/ 24 h 938"/>
                <a:gd name="T56" fmla="*/ 154 w 980"/>
                <a:gd name="T57" fmla="*/ 40 h 938"/>
                <a:gd name="T58" fmla="*/ 165 w 980"/>
                <a:gd name="T59" fmla="*/ 60 h 938"/>
                <a:gd name="T60" fmla="*/ 174 w 980"/>
                <a:gd name="T61" fmla="*/ 84 h 938"/>
                <a:gd name="T62" fmla="*/ 179 w 980"/>
                <a:gd name="T63" fmla="*/ 110 h 938"/>
                <a:gd name="T64" fmla="*/ 181 w 980"/>
                <a:gd name="T65" fmla="*/ 138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09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181 w 980"/>
                <a:gd name="T1" fmla="*/ 139 h 939"/>
                <a:gd name="T2" fmla="*/ 179 w 980"/>
                <a:gd name="T3" fmla="*/ 167 h 939"/>
                <a:gd name="T4" fmla="*/ 174 w 980"/>
                <a:gd name="T5" fmla="*/ 192 h 939"/>
                <a:gd name="T6" fmla="*/ 165 w 980"/>
                <a:gd name="T7" fmla="*/ 216 h 939"/>
                <a:gd name="T8" fmla="*/ 154 w 980"/>
                <a:gd name="T9" fmla="*/ 237 h 939"/>
                <a:gd name="T10" fmla="*/ 142 w 980"/>
                <a:gd name="T11" fmla="*/ 253 h 939"/>
                <a:gd name="T12" fmla="*/ 125 w 980"/>
                <a:gd name="T13" fmla="*/ 266 h 939"/>
                <a:gd name="T14" fmla="*/ 109 w 980"/>
                <a:gd name="T15" fmla="*/ 274 h 939"/>
                <a:gd name="T16" fmla="*/ 90 w 980"/>
                <a:gd name="T17" fmla="*/ 277 h 939"/>
                <a:gd name="T18" fmla="*/ 72 w 980"/>
                <a:gd name="T19" fmla="*/ 274 h 939"/>
                <a:gd name="T20" fmla="*/ 55 w 980"/>
                <a:gd name="T21" fmla="*/ 266 h 939"/>
                <a:gd name="T22" fmla="*/ 39 w 980"/>
                <a:gd name="T23" fmla="*/ 253 h 939"/>
                <a:gd name="T24" fmla="*/ 27 w 980"/>
                <a:gd name="T25" fmla="*/ 237 h 939"/>
                <a:gd name="T26" fmla="*/ 16 w 980"/>
                <a:gd name="T27" fmla="*/ 216 h 939"/>
                <a:gd name="T28" fmla="*/ 7 w 980"/>
                <a:gd name="T29" fmla="*/ 192 h 939"/>
                <a:gd name="T30" fmla="*/ 2 w 980"/>
                <a:gd name="T31" fmla="*/ 167 h 939"/>
                <a:gd name="T32" fmla="*/ 0 w 980"/>
                <a:gd name="T33" fmla="*/ 139 h 939"/>
                <a:gd name="T34" fmla="*/ 2 w 980"/>
                <a:gd name="T35" fmla="*/ 111 h 939"/>
                <a:gd name="T36" fmla="*/ 7 w 980"/>
                <a:gd name="T37" fmla="*/ 85 h 939"/>
                <a:gd name="T38" fmla="*/ 16 w 980"/>
                <a:gd name="T39" fmla="*/ 60 h 939"/>
                <a:gd name="T40" fmla="*/ 27 w 980"/>
                <a:gd name="T41" fmla="*/ 41 h 939"/>
                <a:gd name="T42" fmla="*/ 39 w 980"/>
                <a:gd name="T43" fmla="*/ 24 h 939"/>
                <a:gd name="T44" fmla="*/ 55 w 980"/>
                <a:gd name="T45" fmla="*/ 11 h 939"/>
                <a:gd name="T46" fmla="*/ 72 w 980"/>
                <a:gd name="T47" fmla="*/ 3 h 939"/>
                <a:gd name="T48" fmla="*/ 90 w 980"/>
                <a:gd name="T49" fmla="*/ 0 h 939"/>
                <a:gd name="T50" fmla="*/ 109 w 980"/>
                <a:gd name="T51" fmla="*/ 3 h 939"/>
                <a:gd name="T52" fmla="*/ 125 w 980"/>
                <a:gd name="T53" fmla="*/ 11 h 939"/>
                <a:gd name="T54" fmla="*/ 142 w 980"/>
                <a:gd name="T55" fmla="*/ 24 h 939"/>
                <a:gd name="T56" fmla="*/ 154 w 980"/>
                <a:gd name="T57" fmla="*/ 41 h 939"/>
                <a:gd name="T58" fmla="*/ 165 w 980"/>
                <a:gd name="T59" fmla="*/ 60 h 939"/>
                <a:gd name="T60" fmla="*/ 174 w 980"/>
                <a:gd name="T61" fmla="*/ 85 h 939"/>
                <a:gd name="T62" fmla="*/ 179 w 980"/>
                <a:gd name="T63" fmla="*/ 111 h 939"/>
                <a:gd name="T64" fmla="*/ 181 w 980"/>
                <a:gd name="T65" fmla="*/ 139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 rot="-5400000">
              <a:off x="30" y="1711"/>
              <a:ext cx="153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rotations</a:t>
              </a:r>
            </a:p>
          </p:txBody>
        </p:sp>
        <p:sp>
          <p:nvSpPr>
            <p:cNvPr id="25622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flipping</a:t>
              </a:r>
            </a:p>
          </p:txBody>
        </p:sp>
        <p:sp>
          <p:nvSpPr>
            <p:cNvPr id="25623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by hole motion</a:t>
              </a:r>
            </a:p>
          </p:txBody>
        </p:sp>
      </p:grp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0" y="59134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ea typeface="굴림" charset="-127"/>
              </a:rPr>
              <a:t>Alternative view:</a:t>
            </a:r>
            <a:br>
              <a:rPr lang="en-US" altLang="ko-KR" sz="2400">
                <a:ea typeface="굴림" charset="-127"/>
              </a:rPr>
            </a:br>
            <a:r>
              <a:rPr lang="en-US" altLang="ko-KR" sz="2400">
                <a:ea typeface="굴림" charset="-127"/>
              </a:rPr>
              <a:t>Nucleus of the stripe phase or the minimal element of its melt. </a:t>
            </a:r>
          </a:p>
        </p:txBody>
      </p:sp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6877050" y="1628775"/>
            <a:ext cx="212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 dirty="0" err="1" smtClean="0">
                <a:ea typeface="굴림" charset="-127"/>
              </a:rPr>
              <a:t>Bulaevskii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Khomskii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Nagaev</a:t>
            </a:r>
            <a:r>
              <a:rPr lang="en-US" altLang="ko-KR" i="1" dirty="0" smtClean="0">
                <a:ea typeface="굴림" charset="-127"/>
              </a:rPr>
              <a:t>.</a:t>
            </a:r>
            <a:endParaRPr lang="en-US" altLang="ko-KR" i="1" dirty="0">
              <a:ea typeface="굴림" charset="-127"/>
            </a:endParaRPr>
          </a:p>
          <a:p>
            <a:r>
              <a:rPr lang="en-US" altLang="ko-KR" i="1" dirty="0">
                <a:ea typeface="굴림" charset="-127"/>
              </a:rPr>
              <a:t>Brinkman and </a:t>
            </a:r>
            <a:r>
              <a:rPr lang="en-US" altLang="ko-KR" i="1" dirty="0" smtClean="0">
                <a:ea typeface="굴림" charset="-127"/>
              </a:rPr>
              <a:t>Rice.</a:t>
            </a:r>
            <a:endParaRPr lang="fr-FR" altLang="ko-KR" i="1" dirty="0"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0" y="44450"/>
            <a:ext cx="9144000" cy="5525615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Half filled band with repulsion.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SDW rout to the doped  Mott-Hubbard insulator.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ko-KR" sz="16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Ucos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)+(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600" b="1" baseline="300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</a:rPr>
              <a:t>U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Umklapp</a:t>
            </a:r>
            <a:r>
              <a:rPr lang="en-US" altLang="ko-KR" sz="2400" dirty="0" smtClean="0">
                <a:ea typeface="Gulim" pitchFamily="34" charset="-127"/>
              </a:rPr>
              <a:t> amplitude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(</a:t>
            </a:r>
            <a:r>
              <a:rPr lang="en-US" altLang="ko-KR" sz="2400" i="1" dirty="0" err="1" smtClean="0">
                <a:ea typeface="Gulim" pitchFamily="34" charset="-127"/>
              </a:rPr>
              <a:t>Dzyaloshinskii</a:t>
            </a:r>
            <a:r>
              <a:rPr lang="en-US" altLang="ko-KR" sz="2400" i="1" dirty="0" smtClean="0">
                <a:ea typeface="Gulim" pitchFamily="34" charset="-127"/>
              </a:rPr>
              <a:t> &amp; Larkin ; Luther &amp; Emery</a:t>
            </a:r>
            <a:r>
              <a:rPr lang="en-US" altLang="ko-KR" sz="2400" dirty="0" smtClean="0">
                <a:ea typeface="Gulim" pitchFamily="34" charset="-127"/>
              </a:rPr>
              <a:t>).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charge displacements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spin rotations.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Degeneracy of the ground state: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Wingdings" pitchFamily="2" charset="2"/>
              </a:rPr>
              <a:t>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+π</a:t>
            </a:r>
            <a:r>
              <a:rPr lang="en-US" altLang="ko-KR" sz="2400" dirty="0" smtClean="0">
                <a:ea typeface="Gulim" pitchFamily="34" charset="-127"/>
              </a:rPr>
              <a:t>  =  translation by one site</a:t>
            </a:r>
            <a:endParaRPr lang="en-US" altLang="ko-KR" sz="2400" b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400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i="1" dirty="0" smtClean="0">
                <a:ea typeface="Gulim" pitchFamily="34" charset="-127"/>
              </a:rPr>
              <a:t>Staggered magnetization  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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i="1" dirty="0" err="1" smtClean="0">
                <a:ea typeface="Gulim" pitchFamily="34" charset="-127"/>
              </a:rPr>
              <a:t>AFM</a:t>
            </a:r>
            <a:r>
              <a:rPr lang="en-US" altLang="ko-KR" sz="2400" i="1" dirty="0" smtClean="0">
                <a:ea typeface="Gulim" pitchFamily="34" charset="-127"/>
              </a:rPr>
              <a:t>=SDW order parameter:</a:t>
            </a:r>
            <a:endParaRPr lang="en-US" altLang="ko-KR" sz="2400" b="1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O</a:t>
            </a:r>
            <a:r>
              <a:rPr lang="en-US" altLang="ko-KR" sz="2400" b="1" baseline="-25000" dirty="0" err="1" smtClean="0">
                <a:solidFill>
                  <a:srgbClr val="CC3300"/>
                </a:solidFill>
                <a:ea typeface="Gulim" pitchFamily="34" charset="-127"/>
              </a:rPr>
              <a:t>SDW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~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exp{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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i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Qx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)} , </a:t>
            </a:r>
            <a:r>
              <a:rPr lang="en-US" altLang="ko-KR" sz="2400" dirty="0" smtClean="0">
                <a:ea typeface="Gulim" pitchFamily="34" charset="-127"/>
              </a:rPr>
              <a:t>amplitude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A=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changes the sign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To survive in D&gt;1 :  The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soliton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: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-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b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</a:b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enforces  a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rotation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 to preserve </a:t>
            </a:r>
            <a:r>
              <a:rPr lang="en-US" altLang="ko-KR" sz="2400" b="1" i="1" dirty="0" err="1" smtClean="0">
                <a:solidFill>
                  <a:srgbClr val="993300"/>
                </a:solidFill>
                <a:ea typeface="Gulim" pitchFamily="34" charset="-127"/>
              </a:rPr>
              <a:t>O</a:t>
            </a:r>
            <a:r>
              <a:rPr lang="en-US" altLang="ko-KR" sz="2400" b="1" i="1" baseline="-25000" dirty="0" err="1" smtClean="0">
                <a:solidFill>
                  <a:srgbClr val="993300"/>
                </a:solidFill>
                <a:ea typeface="Gulim" pitchFamily="34" charset="-127"/>
              </a:rPr>
              <a:t>SDW</a:t>
            </a:r>
            <a:r>
              <a:rPr lang="en-US" altLang="ko-KR" sz="2400" b="1" i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57813" y="1071563"/>
            <a:ext cx="3719512" cy="2016125"/>
            <a:chOff x="855" y="981"/>
            <a:chExt cx="2598" cy="1815"/>
          </a:xfrm>
        </p:grpSpPr>
        <p:sp>
          <p:nvSpPr>
            <p:cNvPr id="17412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22 w 980"/>
                <a:gd name="T1" fmla="*/ 29 h 938"/>
                <a:gd name="T2" fmla="*/ 22 w 980"/>
                <a:gd name="T3" fmla="*/ 35 h 938"/>
                <a:gd name="T4" fmla="*/ 21 w 980"/>
                <a:gd name="T5" fmla="*/ 42 h 938"/>
                <a:gd name="T6" fmla="*/ 20 w 980"/>
                <a:gd name="T7" fmla="*/ 46 h 938"/>
                <a:gd name="T8" fmla="*/ 18 w 980"/>
                <a:gd name="T9" fmla="*/ 50 h 938"/>
                <a:gd name="T10" fmla="*/ 17 w 980"/>
                <a:gd name="T11" fmla="*/ 54 h 938"/>
                <a:gd name="T12" fmla="*/ 15 w 980"/>
                <a:gd name="T13" fmla="*/ 57 h 938"/>
                <a:gd name="T14" fmla="*/ 13 w 980"/>
                <a:gd name="T15" fmla="*/ 58 h 938"/>
                <a:gd name="T16" fmla="*/ 11 w 980"/>
                <a:gd name="T17" fmla="*/ 60 h 938"/>
                <a:gd name="T18" fmla="*/ 9 w 980"/>
                <a:gd name="T19" fmla="*/ 58 h 938"/>
                <a:gd name="T20" fmla="*/ 7 w 980"/>
                <a:gd name="T21" fmla="*/ 57 h 938"/>
                <a:gd name="T22" fmla="*/ 5 w 980"/>
                <a:gd name="T23" fmla="*/ 54 h 938"/>
                <a:gd name="T24" fmla="*/ 3 w 980"/>
                <a:gd name="T25" fmla="*/ 50 h 938"/>
                <a:gd name="T26" fmla="*/ 2 w 980"/>
                <a:gd name="T27" fmla="*/ 46 h 938"/>
                <a:gd name="T28" fmla="*/ 1 w 980"/>
                <a:gd name="T29" fmla="*/ 42 h 938"/>
                <a:gd name="T30" fmla="*/ 1 w 980"/>
                <a:gd name="T31" fmla="*/ 35 h 938"/>
                <a:gd name="T32" fmla="*/ 0 w 980"/>
                <a:gd name="T33" fmla="*/ 29 h 938"/>
                <a:gd name="T34" fmla="*/ 1 w 980"/>
                <a:gd name="T35" fmla="*/ 24 h 938"/>
                <a:gd name="T36" fmla="*/ 1 w 980"/>
                <a:gd name="T37" fmla="*/ 18 h 938"/>
                <a:gd name="T38" fmla="*/ 2 w 980"/>
                <a:gd name="T39" fmla="*/ 13 h 938"/>
                <a:gd name="T40" fmla="*/ 3 w 980"/>
                <a:gd name="T41" fmla="*/ 8 h 938"/>
                <a:gd name="T42" fmla="*/ 5 w 980"/>
                <a:gd name="T43" fmla="*/ 5 h 938"/>
                <a:gd name="T44" fmla="*/ 7 w 980"/>
                <a:gd name="T45" fmla="*/ 2 h 938"/>
                <a:gd name="T46" fmla="*/ 9 w 980"/>
                <a:gd name="T47" fmla="*/ 1 h 938"/>
                <a:gd name="T48" fmla="*/ 11 w 980"/>
                <a:gd name="T49" fmla="*/ 0 h 938"/>
                <a:gd name="T50" fmla="*/ 13 w 980"/>
                <a:gd name="T51" fmla="*/ 1 h 938"/>
                <a:gd name="T52" fmla="*/ 15 w 980"/>
                <a:gd name="T53" fmla="*/ 2 h 938"/>
                <a:gd name="T54" fmla="*/ 17 w 980"/>
                <a:gd name="T55" fmla="*/ 5 h 938"/>
                <a:gd name="T56" fmla="*/ 18 w 980"/>
                <a:gd name="T57" fmla="*/ 8 h 938"/>
                <a:gd name="T58" fmla="*/ 20 w 980"/>
                <a:gd name="T59" fmla="*/ 13 h 938"/>
                <a:gd name="T60" fmla="*/ 21 w 980"/>
                <a:gd name="T61" fmla="*/ 18 h 938"/>
                <a:gd name="T62" fmla="*/ 22 w 980"/>
                <a:gd name="T63" fmla="*/ 24 h 938"/>
                <a:gd name="T64" fmla="*/ 22 w 980"/>
                <a:gd name="T65" fmla="*/ 29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22 w 980"/>
                <a:gd name="T1" fmla="*/ 30 h 939"/>
                <a:gd name="T2" fmla="*/ 22 w 980"/>
                <a:gd name="T3" fmla="*/ 36 h 939"/>
                <a:gd name="T4" fmla="*/ 21 w 980"/>
                <a:gd name="T5" fmla="*/ 42 h 939"/>
                <a:gd name="T6" fmla="*/ 20 w 980"/>
                <a:gd name="T7" fmla="*/ 46 h 939"/>
                <a:gd name="T8" fmla="*/ 18 w 980"/>
                <a:gd name="T9" fmla="*/ 52 h 939"/>
                <a:gd name="T10" fmla="*/ 17 w 980"/>
                <a:gd name="T11" fmla="*/ 55 h 939"/>
                <a:gd name="T12" fmla="*/ 15 w 980"/>
                <a:gd name="T13" fmla="*/ 57 h 939"/>
                <a:gd name="T14" fmla="*/ 13 w 980"/>
                <a:gd name="T15" fmla="*/ 60 h 939"/>
                <a:gd name="T16" fmla="*/ 11 w 980"/>
                <a:gd name="T17" fmla="*/ 60 h 939"/>
                <a:gd name="T18" fmla="*/ 9 w 980"/>
                <a:gd name="T19" fmla="*/ 60 h 939"/>
                <a:gd name="T20" fmla="*/ 7 w 980"/>
                <a:gd name="T21" fmla="*/ 57 h 939"/>
                <a:gd name="T22" fmla="*/ 5 w 980"/>
                <a:gd name="T23" fmla="*/ 55 h 939"/>
                <a:gd name="T24" fmla="*/ 3 w 980"/>
                <a:gd name="T25" fmla="*/ 52 h 939"/>
                <a:gd name="T26" fmla="*/ 2 w 980"/>
                <a:gd name="T27" fmla="*/ 46 h 939"/>
                <a:gd name="T28" fmla="*/ 1 w 980"/>
                <a:gd name="T29" fmla="*/ 42 h 939"/>
                <a:gd name="T30" fmla="*/ 1 w 980"/>
                <a:gd name="T31" fmla="*/ 36 h 939"/>
                <a:gd name="T32" fmla="*/ 0 w 980"/>
                <a:gd name="T33" fmla="*/ 30 h 939"/>
                <a:gd name="T34" fmla="*/ 1 w 980"/>
                <a:gd name="T35" fmla="*/ 24 h 939"/>
                <a:gd name="T36" fmla="*/ 1 w 980"/>
                <a:gd name="T37" fmla="*/ 18 h 939"/>
                <a:gd name="T38" fmla="*/ 2 w 980"/>
                <a:gd name="T39" fmla="*/ 13 h 939"/>
                <a:gd name="T40" fmla="*/ 3 w 980"/>
                <a:gd name="T41" fmla="*/ 9 h 939"/>
                <a:gd name="T42" fmla="*/ 5 w 980"/>
                <a:gd name="T43" fmla="*/ 5 h 939"/>
                <a:gd name="T44" fmla="*/ 7 w 980"/>
                <a:gd name="T45" fmla="*/ 2 h 939"/>
                <a:gd name="T46" fmla="*/ 9 w 980"/>
                <a:gd name="T47" fmla="*/ 1 h 939"/>
                <a:gd name="T48" fmla="*/ 11 w 980"/>
                <a:gd name="T49" fmla="*/ 0 h 939"/>
                <a:gd name="T50" fmla="*/ 13 w 980"/>
                <a:gd name="T51" fmla="*/ 1 h 939"/>
                <a:gd name="T52" fmla="*/ 15 w 980"/>
                <a:gd name="T53" fmla="*/ 2 h 939"/>
                <a:gd name="T54" fmla="*/ 17 w 980"/>
                <a:gd name="T55" fmla="*/ 5 h 939"/>
                <a:gd name="T56" fmla="*/ 18 w 980"/>
                <a:gd name="T57" fmla="*/ 9 h 939"/>
                <a:gd name="T58" fmla="*/ 20 w 980"/>
                <a:gd name="T59" fmla="*/ 13 h 939"/>
                <a:gd name="T60" fmla="*/ 21 w 980"/>
                <a:gd name="T61" fmla="*/ 18 h 939"/>
                <a:gd name="T62" fmla="*/ 22 w 980"/>
                <a:gd name="T63" fmla="*/ 24 h 939"/>
                <a:gd name="T64" fmla="*/ 22 w 980"/>
                <a:gd name="T65" fmla="*/ 30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 rot="-5400000">
              <a:off x="229" y="1711"/>
              <a:ext cx="1530" cy="2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rotations</a:t>
              </a:r>
            </a:p>
          </p:txBody>
        </p:sp>
        <p:sp>
          <p:nvSpPr>
            <p:cNvPr id="17426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flipping</a:t>
              </a:r>
            </a:p>
          </p:txBody>
        </p:sp>
        <p:sp>
          <p:nvSpPr>
            <p:cNvPr id="17427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by hole motion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/>
              <a:t>OUTLOOK</a:t>
            </a:r>
            <a:endParaRPr 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Existence of </a:t>
            </a:r>
            <a:r>
              <a:rPr lang="en-US" sz="2400" dirty="0" smtClean="0">
                <a:solidFill>
                  <a:srgbClr val="993300"/>
                </a:solidFill>
              </a:rPr>
              <a:t>electronic solitons </a:t>
            </a:r>
            <a:r>
              <a:rPr lang="en-US" sz="2400" dirty="0">
                <a:solidFill>
                  <a:srgbClr val="993300"/>
                </a:solidFill>
              </a:rPr>
              <a:t>is proved experimentally </a:t>
            </a:r>
            <a:r>
              <a:rPr lang="en-US" sz="2400" dirty="0" smtClean="0">
                <a:solidFill>
                  <a:srgbClr val="993300"/>
                </a:solidFill>
              </a:rPr>
              <a:t> for </a:t>
            </a:r>
            <a:r>
              <a:rPr lang="en-US" sz="2400" dirty="0" err="1" smtClean="0">
                <a:solidFill>
                  <a:srgbClr val="993300"/>
                </a:solidFill>
              </a:rPr>
              <a:t>CDWs</a:t>
            </a:r>
            <a:r>
              <a:rPr lang="en-US" sz="2400" dirty="0" smtClean="0">
                <a:solidFill>
                  <a:srgbClr val="993300"/>
                </a:solidFill>
              </a:rPr>
              <a:t> in several classes of quasi-1D conductors.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Solitons </a:t>
            </a:r>
            <a:r>
              <a:rPr lang="en-US" sz="2800" dirty="0">
                <a:solidFill>
                  <a:schemeClr val="accent2"/>
                </a:solidFill>
              </a:rPr>
              <a:t>feature self-</a:t>
            </a:r>
            <a:r>
              <a:rPr lang="en-US" sz="2800" dirty="0" err="1">
                <a:solidFill>
                  <a:schemeClr val="accent2"/>
                </a:solidFill>
              </a:rPr>
              <a:t>traping</a:t>
            </a:r>
            <a:r>
              <a:rPr lang="en-US" sz="2800" dirty="0">
                <a:solidFill>
                  <a:schemeClr val="accent2"/>
                </a:solidFill>
              </a:rPr>
              <a:t> of electrons into mid-gap states </a:t>
            </a:r>
            <a:r>
              <a:rPr lang="en-US" sz="2800" dirty="0" smtClean="0">
                <a:solidFill>
                  <a:schemeClr val="accent2"/>
                </a:solidFill>
              </a:rPr>
              <a:t>and separation </a:t>
            </a:r>
            <a:r>
              <a:rPr lang="en-US" sz="2800" dirty="0">
                <a:solidFill>
                  <a:schemeClr val="accent2"/>
                </a:solidFill>
              </a:rPr>
              <a:t>of spin and charge into </a:t>
            </a:r>
            <a:r>
              <a:rPr lang="en-US" sz="2800" dirty="0" smtClean="0">
                <a:solidFill>
                  <a:schemeClr val="accent2"/>
                </a:solidFill>
              </a:rPr>
              <a:t>either </a:t>
            </a:r>
            <a:r>
              <a:rPr lang="en-US" sz="2800" dirty="0" err="1" smtClean="0">
                <a:solidFill>
                  <a:schemeClr val="accent2"/>
                </a:solidFill>
              </a:rPr>
              <a:t>spinons</a:t>
            </a:r>
            <a:r>
              <a:rPr lang="en-US" sz="2800" dirty="0" smtClean="0">
                <a:solidFill>
                  <a:schemeClr val="accent2"/>
                </a:solidFill>
              </a:rPr>
              <a:t> or </a:t>
            </a:r>
            <a:r>
              <a:rPr lang="en-US" sz="2800" dirty="0" err="1" smtClean="0">
                <a:solidFill>
                  <a:schemeClr val="accent2"/>
                </a:solidFill>
              </a:rPr>
              <a:t>holons</a:t>
            </a:r>
            <a:r>
              <a:rPr lang="en-US" sz="2800" dirty="0" smtClean="0">
                <a:solidFill>
                  <a:schemeClr val="accent2"/>
                </a:solidFill>
              </a:rPr>
              <a:t>, sometimes </a:t>
            </a:r>
            <a:r>
              <a:rPr lang="en-US" sz="2800" dirty="0">
                <a:solidFill>
                  <a:schemeClr val="accent2"/>
                </a:solidFill>
              </a:rPr>
              <a:t>with their </a:t>
            </a:r>
            <a:r>
              <a:rPr lang="en-US" sz="2800" dirty="0" err="1" smtClean="0">
                <a:solidFill>
                  <a:schemeClr val="accent2"/>
                </a:solidFill>
              </a:rPr>
              <a:t>reconfinement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800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Continuously broken symmetries allow for solitons to enter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  D&gt;1 world of long range ordered states: SC, </a:t>
            </a:r>
            <a:r>
              <a:rPr lang="en-US" sz="2400" dirty="0" err="1" smtClean="0">
                <a:solidFill>
                  <a:schemeClr val="accent2"/>
                </a:solidFill>
              </a:rPr>
              <a:t>ICDW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SDW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993300"/>
                </a:solidFill>
              </a:rPr>
              <a:t>Solitons take forms of amplitude kinks, topologically bound to</a:t>
            </a: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993300"/>
                </a:solidFill>
              </a:rPr>
              <a:t>  semi-vortices of gapless modes – half integer </a:t>
            </a:r>
            <a:r>
              <a:rPr lang="en-US" sz="2400" dirty="0" err="1" smtClean="0">
                <a:solidFill>
                  <a:srgbClr val="993300"/>
                </a:solidFill>
              </a:rPr>
              <a:t>rotons</a:t>
            </a:r>
            <a:r>
              <a:rPr lang="en-US" sz="2400" dirty="0" smtClean="0">
                <a:solidFill>
                  <a:srgbClr val="993300"/>
                </a:solidFill>
              </a:rPr>
              <a:t>.</a:t>
            </a: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These combined particles substitute for </a:t>
            </a:r>
            <a:r>
              <a:rPr lang="en-US" sz="2400" dirty="0" smtClean="0">
                <a:solidFill>
                  <a:srgbClr val="993300"/>
                </a:solidFill>
              </a:rPr>
              <a:t>electrons:  </a:t>
            </a:r>
            <a:r>
              <a:rPr lang="en-US" sz="2400" dirty="0">
                <a:solidFill>
                  <a:srgbClr val="993300"/>
                </a:solidFill>
              </a:rPr>
              <a:t>certainly in quasi-1D systems </a:t>
            </a:r>
            <a:r>
              <a:rPr lang="en-US" sz="2400" dirty="0" smtClean="0">
                <a:solidFill>
                  <a:srgbClr val="993300"/>
                </a:solidFill>
              </a:rPr>
              <a:t>– </a:t>
            </a:r>
            <a:r>
              <a:rPr lang="en-US" sz="2400" dirty="0">
                <a:solidFill>
                  <a:srgbClr val="993300"/>
                </a:solidFill>
              </a:rPr>
              <a:t>for both charge- and spin- gaped </a:t>
            </a:r>
            <a:r>
              <a:rPr lang="en-US" sz="2400" dirty="0" smtClean="0">
                <a:solidFill>
                  <a:srgbClr val="993300"/>
                </a:solidFill>
              </a:rPr>
              <a:t>cases.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The </a:t>
            </a:r>
            <a:r>
              <a:rPr lang="en-US" sz="2400" dirty="0">
                <a:solidFill>
                  <a:schemeClr val="accent2"/>
                </a:solidFill>
              </a:rPr>
              <a:t>description is </a:t>
            </a:r>
            <a:r>
              <a:rPr lang="en-US" sz="2400" dirty="0" err="1">
                <a:solidFill>
                  <a:schemeClr val="accent2"/>
                </a:solidFill>
              </a:rPr>
              <a:t>extrapolatable</a:t>
            </a:r>
            <a:r>
              <a:rPr lang="en-US" sz="2400" dirty="0">
                <a:solidFill>
                  <a:schemeClr val="accent2"/>
                </a:solidFill>
              </a:rPr>
              <a:t> to strongly correlated isotropic </a:t>
            </a:r>
            <a:r>
              <a:rPr lang="en-US" sz="2400" dirty="0" smtClean="0">
                <a:solidFill>
                  <a:schemeClr val="accent2"/>
                </a:solidFill>
              </a:rPr>
              <a:t>cases: from </a:t>
            </a:r>
            <a:r>
              <a:rPr lang="en-US" sz="2400" dirty="0" err="1" smtClean="0">
                <a:solidFill>
                  <a:schemeClr val="accent2"/>
                </a:solidFill>
              </a:rPr>
              <a:t>dopped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</a:rPr>
              <a:t>AFM</a:t>
            </a:r>
            <a:r>
              <a:rPr lang="en-US" sz="2400" dirty="0" smtClean="0">
                <a:solidFill>
                  <a:schemeClr val="accent2"/>
                </a:solidFill>
              </a:rPr>
              <a:t> insulators to </a:t>
            </a:r>
            <a:r>
              <a:rPr lang="en-US" sz="2400" dirty="0" err="1" smtClean="0">
                <a:solidFill>
                  <a:schemeClr val="accent2"/>
                </a:solidFill>
              </a:rPr>
              <a:t>FFLO</a:t>
            </a:r>
            <a:r>
              <a:rPr lang="en-US" sz="2400" dirty="0" smtClean="0">
                <a:solidFill>
                  <a:schemeClr val="accent2"/>
                </a:solidFill>
              </a:rPr>
              <a:t> in superconductors.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Here </a:t>
            </a:r>
            <a:r>
              <a:rPr lang="en-US" sz="2400" dirty="0">
                <a:solidFill>
                  <a:schemeClr val="accent2"/>
                </a:solidFill>
              </a:rPr>
              <a:t>it meets the picture of fragmented stripe </a:t>
            </a:r>
            <a:r>
              <a:rPr lang="en-US" sz="2400" dirty="0" smtClean="0">
                <a:solidFill>
                  <a:schemeClr val="accent2"/>
                </a:solidFill>
              </a:rPr>
              <a:t>phases.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TMTCF-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450"/>
            <a:ext cx="33924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TMTCF-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4450"/>
            <a:ext cx="34734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851275" y="146050"/>
            <a:ext cx="1417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8000"/>
                </a:solidFill>
              </a:rPr>
              <a:t>conterion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8000"/>
                </a:solidFill>
              </a:rPr>
              <a:t>= dopant X</a:t>
            </a:r>
            <a:endParaRPr lang="fr-FR" sz="2000">
              <a:solidFill>
                <a:srgbClr val="008000"/>
              </a:solidFill>
            </a:endParaRPr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 flipV="1">
            <a:off x="5148263" y="1484313"/>
            <a:ext cx="1439862" cy="730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4859338" y="115888"/>
            <a:ext cx="151288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 flipV="1">
            <a:off x="4284663" y="1773238"/>
            <a:ext cx="647700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4500563" y="1412875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4356100" y="908050"/>
            <a:ext cx="5032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V="1">
            <a:off x="1042988" y="6524625"/>
            <a:ext cx="1728787" cy="730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5003800" y="115888"/>
            <a:ext cx="1368425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20"/>
          <p:cNvSpPr>
            <a:spLocks noChangeShapeType="1"/>
          </p:cNvSpPr>
          <p:nvPr/>
        </p:nvSpPr>
        <p:spPr bwMode="auto">
          <a:xfrm>
            <a:off x="4572000" y="13414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27"/>
          <p:cNvSpPr>
            <a:spLocks noChangeShapeType="1"/>
          </p:cNvSpPr>
          <p:nvPr/>
        </p:nvSpPr>
        <p:spPr bwMode="auto">
          <a:xfrm>
            <a:off x="4643438" y="13414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3924300" y="1317625"/>
            <a:ext cx="13081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/>
              <a:t>Molecule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/>
              <a:t>TMTTF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/>
              <a:t>or TMTSF</a:t>
            </a:r>
            <a:endParaRPr lang="fr-FR" sz="1600"/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 flipH="1">
            <a:off x="3708400" y="13414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31"/>
          <p:cNvSpPr>
            <a:spLocks noChangeShapeType="1"/>
          </p:cNvSpPr>
          <p:nvPr/>
        </p:nvSpPr>
        <p:spPr bwMode="auto">
          <a:xfrm>
            <a:off x="5003800" y="16287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7338" y="3552825"/>
            <a:ext cx="2312987" cy="2066925"/>
            <a:chOff x="385" y="346"/>
            <a:chExt cx="3766" cy="3129"/>
          </a:xfrm>
        </p:grpSpPr>
        <p:sp>
          <p:nvSpPr>
            <p:cNvPr id="11286" name="Line 18"/>
            <p:cNvSpPr>
              <a:spLocks noChangeShapeType="1"/>
            </p:cNvSpPr>
            <p:nvPr/>
          </p:nvSpPr>
          <p:spPr bwMode="auto">
            <a:xfrm>
              <a:off x="612" y="346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9"/>
            <p:cNvSpPr>
              <a:spLocks noChangeShapeType="1"/>
            </p:cNvSpPr>
            <p:nvPr/>
          </p:nvSpPr>
          <p:spPr bwMode="auto">
            <a:xfrm>
              <a:off x="1066" y="754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>
              <a:off x="1066" y="347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>
              <a:off x="612" y="3113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2"/>
            <p:cNvSpPr>
              <a:spLocks noChangeShapeType="1"/>
            </p:cNvSpPr>
            <p:nvPr/>
          </p:nvSpPr>
          <p:spPr bwMode="auto">
            <a:xfrm>
              <a:off x="612" y="129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3"/>
            <p:cNvSpPr>
              <a:spLocks noChangeShapeType="1"/>
            </p:cNvSpPr>
            <p:nvPr/>
          </p:nvSpPr>
          <p:spPr bwMode="auto">
            <a:xfrm>
              <a:off x="2426" y="391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4"/>
            <p:cNvSpPr>
              <a:spLocks noChangeShapeType="1"/>
            </p:cNvSpPr>
            <p:nvPr/>
          </p:nvSpPr>
          <p:spPr bwMode="auto">
            <a:xfrm>
              <a:off x="2880" y="754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>
              <a:off x="1066" y="1661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6"/>
            <p:cNvSpPr>
              <a:spLocks noChangeShapeType="1"/>
            </p:cNvSpPr>
            <p:nvPr/>
          </p:nvSpPr>
          <p:spPr bwMode="auto">
            <a:xfrm>
              <a:off x="2472" y="129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7"/>
            <p:cNvSpPr>
              <a:spLocks noChangeShapeType="1"/>
            </p:cNvSpPr>
            <p:nvPr/>
          </p:nvSpPr>
          <p:spPr bwMode="auto">
            <a:xfrm>
              <a:off x="1066" y="256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8"/>
            <p:cNvSpPr>
              <a:spLocks noChangeShapeType="1"/>
            </p:cNvSpPr>
            <p:nvPr/>
          </p:nvSpPr>
          <p:spPr bwMode="auto">
            <a:xfrm>
              <a:off x="612" y="220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9"/>
            <p:cNvSpPr>
              <a:spLocks noChangeShapeType="1"/>
            </p:cNvSpPr>
            <p:nvPr/>
          </p:nvSpPr>
          <p:spPr bwMode="auto">
            <a:xfrm>
              <a:off x="2880" y="347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0"/>
            <p:cNvSpPr>
              <a:spLocks noChangeShapeType="1"/>
            </p:cNvSpPr>
            <p:nvPr/>
          </p:nvSpPr>
          <p:spPr bwMode="auto">
            <a:xfrm>
              <a:off x="2426" y="3113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1"/>
            <p:cNvSpPr>
              <a:spLocks noChangeShapeType="1"/>
            </p:cNvSpPr>
            <p:nvPr/>
          </p:nvSpPr>
          <p:spPr bwMode="auto">
            <a:xfrm>
              <a:off x="2880" y="1661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32"/>
            <p:cNvSpPr>
              <a:spLocks noChangeShapeType="1"/>
            </p:cNvSpPr>
            <p:nvPr/>
          </p:nvSpPr>
          <p:spPr bwMode="auto">
            <a:xfrm>
              <a:off x="2880" y="2568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3"/>
            <p:cNvSpPr>
              <a:spLocks noChangeShapeType="1"/>
            </p:cNvSpPr>
            <p:nvPr/>
          </p:nvSpPr>
          <p:spPr bwMode="auto">
            <a:xfrm>
              <a:off x="2426" y="220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4"/>
            <p:cNvSpPr>
              <a:spLocks noChangeShapeType="1"/>
            </p:cNvSpPr>
            <p:nvPr/>
          </p:nvSpPr>
          <p:spPr bwMode="auto">
            <a:xfrm>
              <a:off x="2200" y="572"/>
              <a:ext cx="13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5"/>
            <p:cNvSpPr>
              <a:spLocks noChangeShapeType="1"/>
            </p:cNvSpPr>
            <p:nvPr/>
          </p:nvSpPr>
          <p:spPr bwMode="auto">
            <a:xfrm>
              <a:off x="2200" y="2387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36"/>
            <p:cNvSpPr>
              <a:spLocks noChangeShapeType="1"/>
            </p:cNvSpPr>
            <p:nvPr/>
          </p:nvSpPr>
          <p:spPr bwMode="auto">
            <a:xfrm>
              <a:off x="2200" y="1479"/>
              <a:ext cx="136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200" y="3294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 flipV="1">
              <a:off x="4014" y="436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 flipV="1">
              <a:off x="4014" y="1344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40"/>
            <p:cNvSpPr>
              <a:spLocks noChangeShapeType="1"/>
            </p:cNvSpPr>
            <p:nvPr/>
          </p:nvSpPr>
          <p:spPr bwMode="auto">
            <a:xfrm flipV="1">
              <a:off x="4014" y="3158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1"/>
            <p:cNvSpPr>
              <a:spLocks noChangeShapeType="1"/>
            </p:cNvSpPr>
            <p:nvPr/>
          </p:nvSpPr>
          <p:spPr bwMode="auto">
            <a:xfrm flipV="1">
              <a:off x="4014" y="2251"/>
              <a:ext cx="13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2"/>
            <p:cNvSpPr>
              <a:spLocks noChangeShapeType="1"/>
            </p:cNvSpPr>
            <p:nvPr/>
          </p:nvSpPr>
          <p:spPr bwMode="auto">
            <a:xfrm flipV="1">
              <a:off x="385" y="436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3"/>
            <p:cNvSpPr>
              <a:spLocks noChangeShapeType="1"/>
            </p:cNvSpPr>
            <p:nvPr/>
          </p:nvSpPr>
          <p:spPr bwMode="auto">
            <a:xfrm flipV="1">
              <a:off x="385" y="1344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44"/>
            <p:cNvSpPr>
              <a:spLocks noChangeShapeType="1"/>
            </p:cNvSpPr>
            <p:nvPr/>
          </p:nvSpPr>
          <p:spPr bwMode="auto">
            <a:xfrm flipV="1">
              <a:off x="385" y="2251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45"/>
            <p:cNvSpPr>
              <a:spLocks noChangeShapeType="1"/>
            </p:cNvSpPr>
            <p:nvPr/>
          </p:nvSpPr>
          <p:spPr bwMode="auto">
            <a:xfrm flipV="1">
              <a:off x="385" y="3158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46"/>
            <p:cNvSpPr>
              <a:spLocks noChangeShapeType="1"/>
            </p:cNvSpPr>
            <p:nvPr/>
          </p:nvSpPr>
          <p:spPr bwMode="auto">
            <a:xfrm flipV="1">
              <a:off x="2200" y="391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47"/>
            <p:cNvSpPr>
              <a:spLocks noChangeShapeType="1"/>
            </p:cNvSpPr>
            <p:nvPr/>
          </p:nvSpPr>
          <p:spPr bwMode="auto">
            <a:xfrm flipV="1">
              <a:off x="2200" y="1299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48"/>
            <p:cNvSpPr>
              <a:spLocks noChangeShapeType="1"/>
            </p:cNvSpPr>
            <p:nvPr/>
          </p:nvSpPr>
          <p:spPr bwMode="auto">
            <a:xfrm flipV="1">
              <a:off x="2200" y="2205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49"/>
            <p:cNvSpPr>
              <a:spLocks noChangeShapeType="1"/>
            </p:cNvSpPr>
            <p:nvPr/>
          </p:nvSpPr>
          <p:spPr bwMode="auto">
            <a:xfrm flipV="1">
              <a:off x="2200" y="3113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diamond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Text Box 50"/>
          <p:cNvSpPr txBox="1">
            <a:spLocks noChangeArrowheads="1"/>
          </p:cNvSpPr>
          <p:nvPr/>
        </p:nvSpPr>
        <p:spPr bwMode="auto">
          <a:xfrm>
            <a:off x="4211638" y="3270920"/>
            <a:ext cx="4679950" cy="224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 dirty="0"/>
              <a:t>Arrows show displacements of ions X.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They follow and stabilize the electronic </a:t>
            </a:r>
            <a:br>
              <a:rPr lang="en-US" sz="2000" b="0" dirty="0"/>
            </a:br>
            <a:r>
              <a:rPr lang="en-US" sz="2000" b="0" dirty="0"/>
              <a:t>charge </a:t>
            </a:r>
            <a:r>
              <a:rPr lang="en-US" sz="2000" b="0" dirty="0" err="1"/>
              <a:t>disproportionation</a:t>
            </a:r>
            <a:r>
              <a:rPr lang="en-US" sz="2000" b="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000" b="0" i="1" dirty="0">
                <a:solidFill>
                  <a:schemeClr val="accent2"/>
                </a:solidFill>
              </a:rPr>
              <a:t>Collinear arrows</a:t>
            </a:r>
            <a:r>
              <a:rPr lang="en-US" sz="2000" b="0" dirty="0"/>
              <a:t> – </a:t>
            </a:r>
            <a:r>
              <a:rPr lang="en-US" sz="2000" b="0" dirty="0">
                <a:solidFill>
                  <a:srgbClr val="CC00CC"/>
                </a:solidFill>
              </a:rPr>
              <a:t>ferroelectricity.</a:t>
            </a:r>
          </a:p>
          <a:p>
            <a:pPr>
              <a:lnSpc>
                <a:spcPct val="120000"/>
              </a:lnSpc>
            </a:pPr>
            <a:r>
              <a:rPr lang="en-US" sz="2000" b="0" i="1" dirty="0">
                <a:solidFill>
                  <a:schemeClr val="accent2"/>
                </a:solidFill>
              </a:rPr>
              <a:t>Alternating arrows</a:t>
            </a:r>
            <a:r>
              <a:rPr lang="en-US" sz="2000" b="0" dirty="0"/>
              <a:t> – </a:t>
            </a:r>
            <a:r>
              <a:rPr lang="en-US" sz="2000" b="0" dirty="0">
                <a:solidFill>
                  <a:srgbClr val="CC00CC"/>
                </a:solidFill>
              </a:rPr>
              <a:t>anti-ferroelectricity.</a:t>
            </a:r>
            <a:endParaRPr lang="en-US" sz="2000" b="0" i="1" dirty="0">
              <a:solidFill>
                <a:srgbClr val="CC00CC"/>
              </a:solidFill>
            </a:endParaRPr>
          </a:p>
          <a:p>
            <a:r>
              <a:rPr lang="en-US" sz="2000" b="0" i="1" dirty="0"/>
              <a:t>A single stack is polarized in any case.</a:t>
            </a:r>
          </a:p>
        </p:txBody>
      </p:sp>
      <p:sp>
        <p:nvSpPr>
          <p:cNvPr id="11283" name="Rectangle 51"/>
          <p:cNvSpPr>
            <a:spLocks noChangeArrowheads="1"/>
          </p:cNvSpPr>
          <p:nvPr/>
        </p:nvSpPr>
        <p:spPr bwMode="auto">
          <a:xfrm>
            <a:off x="0" y="5917805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dirty="0"/>
              <a:t>Major polarization comes from redistribution of electronic density</a:t>
            </a:r>
            <a:r>
              <a:rPr lang="en-US" sz="2400" b="0" dirty="0" smtClean="0"/>
              <a:t>,</a:t>
            </a:r>
            <a:endParaRPr lang="el-GR" sz="2400" b="0" baseline="30000" dirty="0">
              <a:cs typeface="Arial" pitchFamily="34" charset="0"/>
            </a:endParaRPr>
          </a:p>
        </p:txBody>
      </p:sp>
      <p:sp>
        <p:nvSpPr>
          <p:cNvPr id="11284" name="TextBox 18"/>
          <p:cNvSpPr txBox="1">
            <a:spLocks noChangeArrowheads="1"/>
          </p:cNvSpPr>
          <p:nvPr/>
        </p:nvSpPr>
        <p:spPr bwMode="auto">
          <a:xfrm>
            <a:off x="0" y="2204864"/>
            <a:ext cx="895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b="0" dirty="0">
                <a:ea typeface="Gulim" pitchFamily="34" charset="-127"/>
              </a:rPr>
              <a:t>Built-in dimerization  of bonds </a:t>
            </a:r>
            <a:r>
              <a:rPr lang="en-US" altLang="ko-KR" sz="2000" b="0" dirty="0" smtClean="0">
                <a:ea typeface="Gulim" pitchFamily="34" charset="-127"/>
              </a:rPr>
              <a:t>– </a:t>
            </a:r>
            <a:br>
              <a:rPr lang="en-US" altLang="ko-KR" sz="2000" b="0" dirty="0" smtClean="0">
                <a:ea typeface="Gulim" pitchFamily="34" charset="-127"/>
              </a:rPr>
            </a:br>
            <a:r>
              <a:rPr lang="en-US" altLang="ko-KR" sz="2000" b="0" dirty="0" err="1" smtClean="0">
                <a:ea typeface="Gulim" pitchFamily="34" charset="-127"/>
              </a:rPr>
              <a:t>counterions</a:t>
            </a:r>
            <a:r>
              <a:rPr lang="en-US" altLang="ko-KR" sz="2000" b="0" dirty="0" smtClean="0">
                <a:ea typeface="Gulim" pitchFamily="34" charset="-127"/>
              </a:rPr>
              <a:t> </a:t>
            </a:r>
            <a:r>
              <a:rPr lang="en-US" altLang="ko-KR" sz="2000" b="0" dirty="0">
                <a:ea typeface="Gulim" pitchFamily="34" charset="-127"/>
              </a:rPr>
              <a:t>against each second pair of molecules )</a:t>
            </a:r>
            <a:endParaRPr lang="ko-KR" altLang="en-US" sz="2000" b="0" dirty="0">
              <a:ea typeface="Gulim" pitchFamily="34" charset="-127"/>
            </a:endParaRPr>
          </a:p>
        </p:txBody>
      </p:sp>
      <p:sp>
        <p:nvSpPr>
          <p:cNvPr id="11285" name="TextBox 33"/>
          <p:cNvSpPr txBox="1">
            <a:spLocks noChangeArrowheads="1"/>
          </p:cNvSpPr>
          <p:nvPr/>
        </p:nvSpPr>
        <p:spPr bwMode="auto">
          <a:xfrm>
            <a:off x="0" y="273526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b="0" dirty="0">
                <a:ea typeface="Gulim" pitchFamily="34" charset="-127"/>
              </a:rPr>
              <a:t>Spontaneous symmetry </a:t>
            </a:r>
            <a:r>
              <a:rPr lang="en-US" altLang="ko-KR" sz="2000" b="0" dirty="0" smtClean="0">
                <a:ea typeface="Gulim" pitchFamily="34" charset="-127"/>
              </a:rPr>
              <a:t>breaking seen by </a:t>
            </a:r>
            <a:r>
              <a:rPr lang="en-US" altLang="ko-KR" sz="2000" b="0" dirty="0">
                <a:ea typeface="Gulim" pitchFamily="34" charset="-127"/>
              </a:rPr>
              <a:t>displacements of </a:t>
            </a:r>
            <a:r>
              <a:rPr lang="en-US" altLang="ko-KR" sz="2000" b="0" dirty="0" err="1" smtClean="0">
                <a:ea typeface="Gulim" pitchFamily="34" charset="-127"/>
              </a:rPr>
              <a:t>counterions</a:t>
            </a:r>
            <a:r>
              <a:rPr lang="en-US" altLang="ko-KR" sz="2000" dirty="0">
                <a:ea typeface="Gulim" pitchFamily="34" charset="-127"/>
              </a:rPr>
              <a:t>:</a:t>
            </a:r>
            <a:endParaRPr lang="en-US" altLang="ko-KR" sz="2000" b="0" dirty="0">
              <a:ea typeface="Gulim" pitchFamily="34" charset="-127"/>
            </a:endParaRPr>
          </a:p>
          <a:p>
            <a:r>
              <a:rPr lang="en-US" altLang="ko-KR" sz="2000" b="0" dirty="0" err="1">
                <a:ea typeface="Gulim" pitchFamily="34" charset="-127"/>
              </a:rPr>
              <a:t>nonequivqlence</a:t>
            </a:r>
            <a:r>
              <a:rPr lang="en-US" altLang="ko-KR" sz="2000" b="0" dirty="0">
                <a:ea typeface="Gulim" pitchFamily="34" charset="-127"/>
              </a:rPr>
              <a:t> of sites</a:t>
            </a:r>
            <a:endParaRPr lang="ko-KR" altLang="en-US" sz="2000" b="0" dirty="0"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7"/>
          <p:cNvSpPr txBox="1">
            <a:spLocks noChangeArrowheads="1"/>
          </p:cNvSpPr>
          <p:nvPr/>
        </p:nvSpPr>
        <p:spPr bwMode="auto">
          <a:xfrm>
            <a:off x="899592" y="116632"/>
            <a:ext cx="64807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0000"/>
                </a:solidFill>
              </a:rPr>
              <a:t>Indications for the charge </a:t>
            </a:r>
            <a:r>
              <a:rPr lang="fr-FR" sz="2000" b="1" dirty="0" err="1" smtClean="0">
                <a:solidFill>
                  <a:srgbClr val="FF0000"/>
                </a:solidFill>
              </a:rPr>
              <a:t>disproportionation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000" b="1" dirty="0" err="1" smtClean="0">
                <a:solidFill>
                  <a:srgbClr val="FF0000"/>
                </a:solidFill>
              </a:rPr>
              <a:t>Two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inequivalent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molecular</a:t>
            </a:r>
            <a:r>
              <a:rPr lang="fr-FR" sz="2000" b="1" dirty="0" smtClean="0">
                <a:solidFill>
                  <a:srgbClr val="FF0000"/>
                </a:solidFill>
              </a:rPr>
              <a:t> sites.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26631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5832648" cy="30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5576" y="1124744"/>
            <a:ext cx="28087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/>
              <a:t>NMR</a:t>
            </a:r>
            <a:r>
              <a:rPr lang="fr-FR" sz="2000" dirty="0" smtClean="0"/>
              <a:t>: </a:t>
            </a:r>
            <a:r>
              <a:rPr lang="fr-FR" sz="2000" dirty="0" err="1" smtClean="0"/>
              <a:t>S.E.Brown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group, UCLA</a:t>
            </a:r>
          </a:p>
          <a:p>
            <a:r>
              <a:rPr lang="en-US" sz="2000" i="1" dirty="0" smtClean="0"/>
              <a:t>Recall K. </a:t>
            </a:r>
            <a:r>
              <a:rPr lang="en-US" sz="2000" i="1" dirty="0" err="1" smtClean="0"/>
              <a:t>Kanoda</a:t>
            </a:r>
            <a:r>
              <a:rPr lang="en-US" sz="2000" i="1" dirty="0" smtClean="0"/>
              <a:t> 1998</a:t>
            </a:r>
            <a:endParaRPr lang="fr-FR" sz="2000" i="1" dirty="0"/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4494213" y="3861048"/>
          <a:ext cx="4470400" cy="2850158"/>
        </p:xfrm>
        <a:graphic>
          <a:graphicData uri="http://schemas.openxmlformats.org/presentationml/2006/ole">
            <p:oleObj spid="_x0000_s785410" name="Graph" r:id="rId4" imgW="2234880" imgH="1740960" progId="">
              <p:embed/>
            </p:oleObj>
          </a:graphicData>
        </a:graphic>
      </p:graphicFrame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388938" y="3717032"/>
          <a:ext cx="4826000" cy="3024336"/>
        </p:xfrm>
        <a:graphic>
          <a:graphicData uri="http://schemas.openxmlformats.org/presentationml/2006/ole">
            <p:oleObj spid="_x0000_s785411" name="Graph" r:id="rId5" imgW="2412000" imgH="1755360" progId="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3284984"/>
            <a:ext cx="274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Dumm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Stuttgardt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 Dressel group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_LP_Fig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396552" y="1484784"/>
            <a:ext cx="4320480" cy="25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4348443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419872" y="4057328"/>
            <a:ext cx="57241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Contrarily to normal semiconductors –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NO GAP, or a very small gap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pt-BR" sz="2400" dirty="0" smtClean="0">
                <a:solidFill>
                  <a:srgbClr val="002060"/>
                </a:solidFill>
              </a:rPr>
              <a:t>,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in spin susceptibility </a:t>
            </a:r>
            <a:r>
              <a:rPr lang="el-G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χ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(T).</a:t>
            </a:r>
            <a:endParaRPr lang="pt-BR" sz="24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Clearlest example for conduction by </a:t>
            </a:r>
            <a:b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charged spinless solitons - holons.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362200" y="1748118"/>
            <a:ext cx="6080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sz="1400" dirty="0" smtClean="0">
                <a:solidFill>
                  <a:srgbClr val="000000"/>
                </a:solidFill>
              </a:rPr>
              <a:t>PF6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AsF6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SbF6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15900" y="11684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4139952" y="1772816"/>
            <a:ext cx="4758034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Conductance , normalized to </a:t>
            </a:r>
            <a:r>
              <a:rPr lang="en-US" sz="2400" dirty="0" err="1" smtClean="0">
                <a:solidFill>
                  <a:srgbClr val="009999"/>
                </a:solidFill>
              </a:rPr>
              <a:t>RT</a:t>
            </a:r>
            <a:r>
              <a:rPr lang="en-US" sz="2400" dirty="0" smtClean="0">
                <a:solidFill>
                  <a:srgbClr val="009999"/>
                </a:solidFill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- </a:t>
            </a:r>
            <a:r>
              <a:rPr lang="en-US" sz="2400" dirty="0" err="1" smtClean="0">
                <a:solidFill>
                  <a:srgbClr val="009999"/>
                </a:solidFill>
              </a:rPr>
              <a:t>Ahrenius</a:t>
            </a:r>
            <a:r>
              <a:rPr lang="en-US" sz="2400" dirty="0" smtClean="0">
                <a:solidFill>
                  <a:srgbClr val="009999"/>
                </a:solidFill>
              </a:rPr>
              <a:t> plot </a:t>
            </a:r>
            <a:r>
              <a:rPr lang="en-US" sz="2400" dirty="0" err="1" smtClean="0">
                <a:solidFill>
                  <a:srgbClr val="009999"/>
                </a:solidFill>
              </a:rPr>
              <a:t>LogG</a:t>
            </a:r>
            <a:r>
              <a:rPr lang="en-US" sz="2400" dirty="0" smtClean="0">
                <a:solidFill>
                  <a:srgbClr val="009999"/>
                </a:solidFill>
              </a:rPr>
              <a:t>(1/T)</a:t>
            </a:r>
            <a:r>
              <a:rPr lang="fr-FR" sz="2400" dirty="0" smtClean="0">
                <a:solidFill>
                  <a:srgbClr val="009999"/>
                </a:solidFill>
              </a:rPr>
              <a:t>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</a:rPr>
              <a:t>Gaps 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pt-BR" sz="2400" b="1" baseline="-25000" dirty="0" smtClean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for thermal activation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of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conductance within 500-2000K.</a:t>
            </a:r>
            <a:endParaRPr lang="fr-FR" sz="3200" dirty="0" smtClean="0">
              <a:solidFill>
                <a:srgbClr val="000000"/>
              </a:solidFill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735013" y="754559"/>
            <a:ext cx="79057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What does conduct in these “narrow gap semiconductors” ?	NOT the electrons, even in the </a:t>
            </a:r>
            <a:r>
              <a:rPr lang="en-US" sz="2200" dirty="0" err="1" smtClean="0">
                <a:solidFill>
                  <a:srgbClr val="000000"/>
                </a:solidFill>
              </a:rPr>
              <a:t>polaronic</a:t>
            </a:r>
            <a:r>
              <a:rPr lang="en-US" sz="2200" dirty="0" smtClean="0">
                <a:solidFill>
                  <a:srgbClr val="000000"/>
                </a:solidFill>
              </a:rPr>
              <a:t> version !</a:t>
            </a:r>
            <a:endParaRPr lang="fr-FR" sz="22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4" descr="ln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459" y="3573016"/>
            <a:ext cx="3342421" cy="3024336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86200" y="368741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c~</a:t>
            </a:r>
            <a:r>
              <a:rPr lang="fr-FR" sz="2400" b="1" dirty="0" err="1" smtClean="0">
                <a:solidFill>
                  <a:srgbClr val="FF0066"/>
                </a:solidFill>
              </a:rPr>
              <a:t>exp</a:t>
            </a:r>
            <a:r>
              <a:rPr lang="fr-FR" sz="2400" b="1" dirty="0" smtClean="0">
                <a:solidFill>
                  <a:srgbClr val="FF0066"/>
                </a:solidFill>
              </a:rPr>
              <a:t>(-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</a:rPr>
              <a:t>/T) ,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 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baseline="-25000" dirty="0" smtClean="0">
                <a:solidFill>
                  <a:srgbClr val="FF0066"/>
                </a:solidFill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~75K</a:t>
            </a:r>
            <a:r>
              <a:rPr lang="fr-FR" sz="2400" b="1" dirty="0" smtClean="0">
                <a:solidFill>
                  <a:srgbClr val="FF0066"/>
                </a:solidFill>
              </a:rPr>
              <a:t> </a:t>
            </a:r>
            <a:endParaRPr lang="fr-FR" sz="2400" b="1" dirty="0">
              <a:solidFill>
                <a:srgbClr val="FF0066"/>
              </a:solidFill>
              <a:latin typeface="Symbol" pitchFamily="18" charset="2"/>
            </a:endParaRPr>
          </a:p>
        </p:txBody>
      </p:sp>
      <p:cxnSp>
        <p:nvCxnSpPr>
          <p:cNvPr id="15" name="Connecteur droit avec flèche 14"/>
          <p:cNvCxnSpPr>
            <a:stCxn id="12" idx="1"/>
          </p:cNvCxnSpPr>
          <p:nvPr/>
        </p:nvCxnSpPr>
        <p:spPr>
          <a:xfrm flipH="1">
            <a:off x="2267744" y="3918248"/>
            <a:ext cx="1618456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6200" y="0"/>
            <a:ext cx="872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Organic conductors: low scales of gaps allow for their determination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from thermal activation and comparison with optical </a:t>
            </a:r>
            <a:r>
              <a:rPr lang="en-US" sz="2200" dirty="0" smtClean="0">
                <a:solidFill>
                  <a:srgbClr val="C00000"/>
                </a:solidFill>
              </a:rPr>
              <a:t>features.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661988"/>
            <a:ext cx="73818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TF-TCNQ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200400" cy="2438400"/>
          </a:xfrm>
          <a:prstGeom prst="rect">
            <a:avLst/>
          </a:prstGeom>
          <a:noFill/>
        </p:spPr>
      </p:pic>
      <p:pic>
        <p:nvPicPr>
          <p:cNvPr id="24579" name="Picture 3" descr="TTF-TCNQ photo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3200400" cy="2362200"/>
          </a:xfrm>
          <a:prstGeom prst="rect">
            <a:avLst/>
          </a:prstGeom>
          <a:noFill/>
        </p:spPr>
      </p:pic>
      <p:pic>
        <p:nvPicPr>
          <p:cNvPr id="24580" name="Picture 4" descr="Fluctuation TTF-TC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14400"/>
            <a:ext cx="3276600" cy="41910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16013" y="66675"/>
            <a:ext cx="6886575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3300"/>
                </a:solidFill>
                <a:latin typeface="Times New Roman" pitchFamily="18" charset="0"/>
              </a:rPr>
              <a:t>TTF-TCNQ: 2k</a:t>
            </a:r>
            <a:r>
              <a:rPr lang="fr-FR" b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fr-FR" sz="2800" b="1">
                <a:solidFill>
                  <a:srgbClr val="FF3300"/>
                </a:solidFill>
                <a:latin typeface="Times New Roman" pitchFamily="18" charset="0"/>
              </a:rPr>
              <a:t> and 4k</a:t>
            </a:r>
            <a:r>
              <a:rPr lang="fr-FR" b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fr-FR" sz="2800" b="1">
                <a:solidFill>
                  <a:srgbClr val="FF3300"/>
                </a:solidFill>
                <a:latin typeface="Times New Roman" pitchFamily="18" charset="0"/>
              </a:rPr>
              <a:t> CDW/BOW!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0" y="5715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latin typeface="Times New Roman" pitchFamily="18" charset="0"/>
              </a:rPr>
              <a:t>T=60K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140200" y="5229225"/>
            <a:ext cx="434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2k</a:t>
            </a:r>
            <a:r>
              <a:rPr lang="fr-FR" sz="18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 instability on the TCNQ stack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140200" y="5589588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hlink"/>
                </a:solidFill>
                <a:latin typeface="Times New Roman" pitchFamily="18" charset="0"/>
              </a:rPr>
              <a:t>4k</a:t>
            </a:r>
            <a:r>
              <a:rPr lang="fr-FR" sz="1800">
                <a:solidFill>
                  <a:schemeClr val="hlink"/>
                </a:solidFill>
                <a:latin typeface="Times New Roman" pitchFamily="18" charset="0"/>
              </a:rPr>
              <a:t>F</a:t>
            </a:r>
            <a:r>
              <a:rPr lang="fr-FR" sz="2400">
                <a:solidFill>
                  <a:schemeClr val="hlink"/>
                </a:solidFill>
                <a:latin typeface="Times New Roman" pitchFamily="18" charset="0"/>
              </a:rPr>
              <a:t> instability on the TTF stack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791200" y="4038600"/>
            <a:ext cx="228600" cy="595313"/>
          </a:xfrm>
          <a:prstGeom prst="upArrow">
            <a:avLst>
              <a:gd name="adj1" fmla="val 50000"/>
              <a:gd name="adj2" fmla="val 65104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hlink"/>
                </a:solidFill>
                <a:latin typeface="Times New Roman" pitchFamily="18" charset="0"/>
              </a:rPr>
              <a:t>4k</a:t>
            </a:r>
            <a:r>
              <a:rPr lang="fr-FR" sz="1800">
                <a:solidFill>
                  <a:schemeClr val="hlink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6096000" y="3886200"/>
            <a:ext cx="228600" cy="595313"/>
          </a:xfrm>
          <a:prstGeom prst="upArrow">
            <a:avLst>
              <a:gd name="adj1" fmla="val 50000"/>
              <a:gd name="adj2" fmla="val 651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9436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2k</a:t>
            </a:r>
            <a:r>
              <a:rPr lang="fr-FR" sz="1800">
                <a:solidFill>
                  <a:srgbClr val="FF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07950" y="6092825"/>
            <a:ext cx="828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</a:rPr>
              <a:t>J.-P. Pouget et al PRL </a:t>
            </a:r>
            <a:r>
              <a:rPr lang="fr-FR" b="1">
                <a:latin typeface="Times New Roman" pitchFamily="18" charset="0"/>
              </a:rPr>
              <a:t>37</a:t>
            </a:r>
            <a:r>
              <a:rPr lang="fr-FR">
                <a:latin typeface="Times New Roman" pitchFamily="18" charset="0"/>
              </a:rPr>
              <a:t>, 873 (1975);   S.K. Khanna et al PRB </a:t>
            </a:r>
            <a:r>
              <a:rPr lang="fr-FR" b="1">
                <a:latin typeface="Times New Roman" pitchFamily="18" charset="0"/>
              </a:rPr>
              <a:t>16</a:t>
            </a:r>
            <a:r>
              <a:rPr lang="fr-FR">
                <a:latin typeface="Times New Roman" pitchFamily="18" charset="0"/>
              </a:rPr>
              <a:t>, 1468 (1977)</a:t>
            </a:r>
          </a:p>
          <a:p>
            <a:r>
              <a:rPr lang="fr-FR">
                <a:latin typeface="Times New Roman" pitchFamily="18" charset="0"/>
              </a:rPr>
              <a:t>S. Kagoshima et al JPSJ, </a:t>
            </a:r>
            <a:r>
              <a:rPr lang="fr-FR" b="1">
                <a:latin typeface="Times New Roman" pitchFamily="18" charset="0"/>
              </a:rPr>
              <a:t>41</a:t>
            </a:r>
            <a:r>
              <a:rPr lang="fr-FR">
                <a:latin typeface="Times New Roman" pitchFamily="18" charset="0"/>
              </a:rPr>
              <a:t>, 2061 (1976)</a:t>
            </a:r>
            <a:endParaRPr lang="fr-FR" b="1">
              <a:latin typeface="Times New Roman" pitchFamily="18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048000" y="1981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971800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b*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239000" y="2903538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</a:rPr>
              <a:t>Charge transfer</a:t>
            </a:r>
          </a:p>
          <a:p>
            <a:pPr algn="ctr"/>
            <a:r>
              <a:rPr lang="fr-FR" b="1">
                <a:latin typeface="Symbol" pitchFamily="18" charset="2"/>
              </a:rPr>
              <a:t> r=0.59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16562</TotalTime>
  <Words>2397</Words>
  <Application>Microsoft Office PowerPoint</Application>
  <PresentationFormat>Affichage à l'écran (4:3)</PresentationFormat>
  <Paragraphs>446</Paragraphs>
  <Slides>48</Slides>
  <Notes>18</Notes>
  <HiddenSlides>2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48</vt:i4>
      </vt:variant>
    </vt:vector>
  </HeadingPairs>
  <TitlesOfParts>
    <vt:vector size="52" baseType="lpstr">
      <vt:lpstr>Thème Office</vt:lpstr>
      <vt:lpstr>Graph</vt:lpstr>
      <vt:lpstr>Equation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</dc:creator>
  <cp:lastModifiedBy>Brazovski</cp:lastModifiedBy>
  <cp:revision>217</cp:revision>
  <dcterms:created xsi:type="dcterms:W3CDTF">2008-06-13T17:26:07Z</dcterms:created>
  <dcterms:modified xsi:type="dcterms:W3CDTF">2016-12-13T03:54:55Z</dcterms:modified>
</cp:coreProperties>
</file>