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sldIdLst>
    <p:sldId id="408" r:id="rId2"/>
    <p:sldId id="435" r:id="rId3"/>
    <p:sldId id="417" r:id="rId4"/>
    <p:sldId id="434" r:id="rId5"/>
    <p:sldId id="468" r:id="rId6"/>
    <p:sldId id="364" r:id="rId7"/>
    <p:sldId id="458" r:id="rId8"/>
    <p:sldId id="454" r:id="rId9"/>
    <p:sldId id="455" r:id="rId10"/>
    <p:sldId id="420" r:id="rId11"/>
    <p:sldId id="438" r:id="rId12"/>
    <p:sldId id="421" r:id="rId13"/>
    <p:sldId id="391" r:id="rId14"/>
    <p:sldId id="392" r:id="rId15"/>
    <p:sldId id="422" r:id="rId16"/>
    <p:sldId id="346" r:id="rId17"/>
    <p:sldId id="423" r:id="rId18"/>
    <p:sldId id="449" r:id="rId19"/>
    <p:sldId id="447" r:id="rId20"/>
    <p:sldId id="467" r:id="rId21"/>
    <p:sldId id="466" r:id="rId22"/>
    <p:sldId id="459" r:id="rId23"/>
    <p:sldId id="461" r:id="rId24"/>
    <p:sldId id="446" r:id="rId25"/>
    <p:sldId id="424" r:id="rId26"/>
    <p:sldId id="463" r:id="rId27"/>
    <p:sldId id="457" r:id="rId28"/>
    <p:sldId id="432" r:id="rId29"/>
    <p:sldId id="440" r:id="rId30"/>
    <p:sldId id="425" r:id="rId31"/>
    <p:sldId id="442" r:id="rId32"/>
    <p:sldId id="462" r:id="rId33"/>
    <p:sldId id="380" r:id="rId34"/>
    <p:sldId id="464" r:id="rId35"/>
    <p:sldId id="430" r:id="rId36"/>
    <p:sldId id="431" r:id="rId37"/>
    <p:sldId id="469" r:id="rId38"/>
    <p:sldId id="439" r:id="rId39"/>
    <p:sldId id="428" r:id="rId40"/>
    <p:sldId id="348" r:id="rId41"/>
    <p:sldId id="342" r:id="rId42"/>
  </p:sldIdLst>
  <p:sldSz cx="9144000" cy="6858000" type="screen4x3"/>
  <p:notesSz cx="6769100" cy="9906000"/>
  <p:defaultTextStyle>
    <a:defPPr>
      <a:defRPr lang="en-US"/>
    </a:defPPr>
    <a:lvl1pPr algn="l" rtl="0" eaLnBrk="0" fontAlgn="base" hangingPunct="0">
      <a:spcBef>
        <a:spcPct val="0"/>
      </a:spcBef>
      <a:spcAft>
        <a:spcPct val="0"/>
      </a:spcAft>
      <a:defRPr sz="2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600" kern="1200">
        <a:solidFill>
          <a:schemeClr val="tx1"/>
        </a:solidFill>
        <a:latin typeface="Times New Roman" pitchFamily="18" charset="0"/>
        <a:ea typeface="+mn-ea"/>
        <a:cs typeface="+mn-cs"/>
      </a:defRPr>
    </a:lvl5pPr>
    <a:lvl6pPr marL="2286000" algn="l" defTabSz="914400" rtl="0" eaLnBrk="1" latinLnBrk="0" hangingPunct="1">
      <a:defRPr sz="2600" kern="1200">
        <a:solidFill>
          <a:schemeClr val="tx1"/>
        </a:solidFill>
        <a:latin typeface="Times New Roman" pitchFamily="18" charset="0"/>
        <a:ea typeface="+mn-ea"/>
        <a:cs typeface="+mn-cs"/>
      </a:defRPr>
    </a:lvl6pPr>
    <a:lvl7pPr marL="2743200" algn="l" defTabSz="914400" rtl="0" eaLnBrk="1" latinLnBrk="0" hangingPunct="1">
      <a:defRPr sz="2600" kern="1200">
        <a:solidFill>
          <a:schemeClr val="tx1"/>
        </a:solidFill>
        <a:latin typeface="Times New Roman" pitchFamily="18" charset="0"/>
        <a:ea typeface="+mn-ea"/>
        <a:cs typeface="+mn-cs"/>
      </a:defRPr>
    </a:lvl7pPr>
    <a:lvl8pPr marL="3200400" algn="l" defTabSz="914400" rtl="0" eaLnBrk="1" latinLnBrk="0" hangingPunct="1">
      <a:defRPr sz="2600" kern="1200">
        <a:solidFill>
          <a:schemeClr val="tx1"/>
        </a:solidFill>
        <a:latin typeface="Times New Roman" pitchFamily="18" charset="0"/>
        <a:ea typeface="+mn-ea"/>
        <a:cs typeface="+mn-cs"/>
      </a:defRPr>
    </a:lvl8pPr>
    <a:lvl9pPr marL="3657600" algn="l" defTabSz="914400" rtl="0" eaLnBrk="1" latinLnBrk="0" hangingPunct="1">
      <a:defRPr sz="2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5050"/>
    <a:srgbClr val="FFFF99"/>
    <a:srgbClr val="990000"/>
    <a:srgbClr val="336600"/>
    <a:srgbClr val="CCFF66"/>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648" autoAdjust="0"/>
    <p:restoredTop sz="97920" autoAdjust="0"/>
  </p:normalViewPr>
  <p:slideViewPr>
    <p:cSldViewPr>
      <p:cViewPr varScale="1">
        <p:scale>
          <a:sx n="68" d="100"/>
          <a:sy n="68" d="100"/>
        </p:scale>
        <p:origin x="-2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9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png"/><Relationship Id="rId1" Type="http://schemas.openxmlformats.org/officeDocument/2006/relationships/image" Target="../media/image5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337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52227" name="Rectangle 3"/>
          <p:cNvSpPr>
            <a:spLocks noGrp="1" noChangeArrowheads="1"/>
          </p:cNvSpPr>
          <p:nvPr>
            <p:ph type="dt" idx="1"/>
          </p:nvPr>
        </p:nvSpPr>
        <p:spPr bwMode="auto">
          <a:xfrm>
            <a:off x="3833813" y="0"/>
            <a:ext cx="29337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28676" name="Rectangle 4"/>
          <p:cNvSpPr>
            <a:spLocks noGrp="1" noRot="1" noChangeAspect="1" noChangeArrowheads="1" noTextEdit="1"/>
          </p:cNvSpPr>
          <p:nvPr>
            <p:ph type="sldImg" idx="2"/>
          </p:nvPr>
        </p:nvSpPr>
        <p:spPr bwMode="auto">
          <a:xfrm>
            <a:off x="908050" y="742950"/>
            <a:ext cx="4953000" cy="371475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676275" y="4705350"/>
            <a:ext cx="541655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2230" name="Rectangle 6"/>
          <p:cNvSpPr>
            <a:spLocks noGrp="1" noChangeArrowheads="1"/>
          </p:cNvSpPr>
          <p:nvPr>
            <p:ph type="ftr" sz="quarter" idx="4"/>
          </p:nvPr>
        </p:nvSpPr>
        <p:spPr bwMode="auto">
          <a:xfrm>
            <a:off x="0" y="9409113"/>
            <a:ext cx="29337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52231" name="Rectangle 7"/>
          <p:cNvSpPr>
            <a:spLocks noGrp="1" noChangeArrowheads="1"/>
          </p:cNvSpPr>
          <p:nvPr>
            <p:ph type="sldNum" sz="quarter" idx="5"/>
          </p:nvPr>
        </p:nvSpPr>
        <p:spPr bwMode="auto">
          <a:xfrm>
            <a:off x="3833813" y="9409113"/>
            <a:ext cx="29337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C2AA602-09A5-49C7-AC68-9574B7227DCE}"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goals</a:t>
            </a:r>
            <a:r>
              <a:rPr lang="en-US" baseline="0" dirty="0" smtClean="0"/>
              <a:t> are to deplete carriers and to traverse the transition to the insulator, to add carriers to cross over the top of the dome and to deplete carriers and crossover from the insulator to the electron doped regime.</a:t>
            </a:r>
            <a:endParaRPr lang="en-US" dirty="0"/>
          </a:p>
        </p:txBody>
      </p:sp>
      <p:sp>
        <p:nvSpPr>
          <p:cNvPr id="4" name="Slide Number Placeholder 3"/>
          <p:cNvSpPr>
            <a:spLocks noGrp="1"/>
          </p:cNvSpPr>
          <p:nvPr>
            <p:ph type="sldNum" sz="quarter" idx="10"/>
          </p:nvPr>
        </p:nvSpPr>
        <p:spPr/>
        <p:txBody>
          <a:bodyPr/>
          <a:lstStyle/>
          <a:p>
            <a:pPr>
              <a:defRPr/>
            </a:pPr>
            <a:fld id="{C9CD0FED-E3D2-4B38-B1CE-40FB7590BFEE}" type="slidenum">
              <a:rPr lang="en-US" smtClean="0"/>
              <a:pPr>
                <a:defRPr/>
              </a:pPr>
              <a:t>29</a:t>
            </a:fld>
            <a:endParaRPr lang="en-US"/>
          </a:p>
        </p:txBody>
      </p:sp>
    </p:spTree>
    <p:extLst>
      <p:ext uri="{BB962C8B-B14F-4D97-AF65-F5344CB8AC3E}">
        <p14:creationId xmlns:p14="http://schemas.microsoft.com/office/powerpoint/2010/main" xmlns="" val="386623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799F2-C2D0-4596-9624-E4B227FB730C}"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99DEC4-5792-44C2-8EBB-08FC755858C9}"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AF12D1-8E1C-4588-8631-F4BF7A129FF2}" type="slidenum">
              <a:rPr lang="en-US"/>
              <a:pPr>
                <a:defRPr/>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en-US"/>
          </a:p>
        </p:txBody>
      </p:sp>
      <p:sp>
        <p:nvSpPr>
          <p:cNvPr id="3" name="Espace réservé du graphique SmartArt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B354D0-41DD-4CAD-910F-31522E8CDE1D}"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BA89FB-7008-4F5B-A56B-69DC45B566BF}"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28B0E4-7A2B-4826-BCC5-FCE1F5F18AE7}"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86C167-84D5-432E-9826-5D44B802F327}"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1DAD14-2B69-4B95-B5E1-72ADCA39501D}"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905F47-BAFA-4995-96C1-E20451D0C169}"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EE8F41-94EA-4B32-9E50-079FD8954AEA}"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A23269-1C86-4D93-B9B5-B7E0894A217E}"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2E2EB3-BD9D-44D0-9CAB-80346879432C}"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 du masque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44AC6F6-C5CE-463E-8477-82931DDCDE78}"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99789"/>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Electronic States and Phases Induced by </a:t>
            </a:r>
          </a:p>
          <a:p>
            <a:pPr lvl="0" algn="ctr" eaLnBrk="1" hangingPunct="1"/>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Electric or Optical Impacts.</a:t>
            </a:r>
            <a:r>
              <a:rPr lang="fr-FR" sz="2400" dirty="0">
                <a:latin typeface="Arial" pitchFamily="34" charset="0"/>
                <a:cs typeface="Arial" pitchFamily="34" charset="0"/>
              </a:rPr>
              <a:t> </a:t>
            </a:r>
            <a:r>
              <a:rPr lang="fr-FR" sz="2400" dirty="0" smtClean="0">
                <a:latin typeface="Arial" pitchFamily="34" charset="0"/>
                <a:cs typeface="Arial" pitchFamily="34" charset="0"/>
              </a:rPr>
              <a:t>     </a:t>
            </a:r>
            <a:br>
              <a:rPr lang="fr-FR" sz="2400" dirty="0" smtClean="0">
                <a:latin typeface="Arial" pitchFamily="34" charset="0"/>
                <a:cs typeface="Arial" pitchFamily="34" charset="0"/>
              </a:rPr>
            </a:br>
            <a:r>
              <a:rPr kumimoji="0" lang="en-US" altLang="ja-JP" sz="2400" i="0" u="none" strike="noStrike" cap="none" normalizeH="0" baseline="0" dirty="0" smtClean="0">
                <a:ln>
                  <a:noFill/>
                </a:ln>
                <a:solidFill>
                  <a:schemeClr val="tx1"/>
                </a:solidFill>
                <a:effectLst/>
                <a:latin typeface="Arial" pitchFamily="34" charset="0"/>
                <a:ea typeface="Times"/>
                <a:cs typeface="Arial" pitchFamily="34" charset="0"/>
              </a:rPr>
              <a:t>IMPACT-2012,</a:t>
            </a:r>
            <a:r>
              <a:rPr kumimoji="0" lang="en-US" altLang="ja-JP" sz="2400" i="0" u="none" strike="noStrike" cap="none" normalizeH="0" dirty="0" smtClean="0">
                <a:ln>
                  <a:noFill/>
                </a:ln>
                <a:solidFill>
                  <a:schemeClr val="tx1"/>
                </a:solidFill>
                <a:effectLst/>
                <a:latin typeface="Arial" pitchFamily="34" charset="0"/>
                <a:ea typeface="Times"/>
                <a:cs typeface="Arial" pitchFamily="34" charset="0"/>
              </a:rPr>
              <a:t> </a:t>
            </a:r>
            <a:r>
              <a:rPr lang="en-US" altLang="ja-JP" sz="2400" dirty="0" err="1" smtClean="0">
                <a:latin typeface="Arial" pitchFamily="34" charset="0"/>
                <a:ea typeface="Times"/>
                <a:cs typeface="Arial" pitchFamily="34" charset="0"/>
              </a:rPr>
              <a:t>Orsay</a:t>
            </a:r>
            <a:r>
              <a:rPr lang="en-US" altLang="ja-JP" sz="2400" dirty="0" smtClean="0">
                <a:latin typeface="Arial" pitchFamily="34" charset="0"/>
                <a:ea typeface="Times"/>
                <a:cs typeface="Arial" pitchFamily="34" charset="0"/>
              </a:rPr>
              <a:t>, France       IMPACT-2016, </a:t>
            </a:r>
            <a:r>
              <a:rPr lang="en-US" altLang="ja-JP" sz="2400" dirty="0" err="1" smtClean="0">
                <a:latin typeface="Arial" pitchFamily="34" charset="0"/>
                <a:ea typeface="Times"/>
                <a:cs typeface="Arial" pitchFamily="34" charset="0"/>
              </a:rPr>
              <a:t>Carges</a:t>
            </a:r>
            <a:r>
              <a:rPr lang="en-US" altLang="ja-JP" sz="2400" dirty="0" smtClean="0">
                <a:latin typeface="Arial" pitchFamily="34" charset="0"/>
                <a:ea typeface="Times"/>
                <a:cs typeface="Arial" pitchFamily="34" charset="0"/>
              </a:rPr>
              <a:t>, France</a:t>
            </a:r>
            <a:endParaRPr kumimoji="0" lang="fr-FR" altLang="ja-JP" sz="2400" i="0" u="none" strike="noStrike" cap="none" normalizeH="0" baseline="0" dirty="0" smtClean="0">
              <a:ln>
                <a:noFill/>
              </a:ln>
              <a:solidFill>
                <a:schemeClr val="tx1"/>
              </a:solidFill>
              <a:effectLst/>
              <a:latin typeface="Arial" pitchFamily="34" charset="0"/>
              <a:cs typeface="Arial" pitchFamily="34" charset="0"/>
            </a:endParaRPr>
          </a:p>
        </p:txBody>
      </p:sp>
      <p:sp>
        <p:nvSpPr>
          <p:cNvPr id="7" name="ZoneTexte 6"/>
          <p:cNvSpPr txBox="1"/>
          <p:nvPr/>
        </p:nvSpPr>
        <p:spPr>
          <a:xfrm>
            <a:off x="1" y="1620664"/>
            <a:ext cx="9144000" cy="4616648"/>
          </a:xfrm>
          <a:prstGeom prst="rect">
            <a:avLst/>
          </a:prstGeom>
          <a:noFill/>
        </p:spPr>
        <p:txBody>
          <a:bodyPr wrap="square" rtlCol="0">
            <a:spAutoFit/>
          </a:bodyPr>
          <a:lstStyle/>
          <a:p>
            <a:r>
              <a:rPr lang="en-US" sz="2200" b="1" dirty="0" smtClean="0"/>
              <a:t>2000’s accelerating mainstream  in the condensed matter physics</a:t>
            </a:r>
            <a:r>
              <a:rPr lang="en-US" sz="2200" dirty="0" smtClean="0"/>
              <a:t>:</a:t>
            </a:r>
          </a:p>
          <a:p>
            <a:r>
              <a:rPr lang="en-US" sz="2200" dirty="0" smtClean="0"/>
              <a:t>IMPACT transformations of electronic states/phases under strong external influences.	</a:t>
            </a:r>
            <a:r>
              <a:rPr lang="en-US" sz="2200" b="1" dirty="0" smtClean="0"/>
              <a:t>The confluence of two streams</a:t>
            </a:r>
            <a:r>
              <a:rPr lang="en-US" sz="2200" dirty="0" smtClean="0"/>
              <a:t>:</a:t>
            </a:r>
          </a:p>
          <a:p>
            <a:endParaRPr lang="en-US" sz="800" dirty="0" smtClean="0"/>
          </a:p>
          <a:p>
            <a:pPr marL="457200" indent="-457200">
              <a:buAutoNum type="alphaUcPeriod"/>
            </a:pPr>
            <a:r>
              <a:rPr lang="en-US" sz="2200" dirty="0" smtClean="0">
                <a:solidFill>
                  <a:schemeClr val="accent1">
                    <a:lumMod val="50000"/>
                  </a:schemeClr>
                </a:solidFill>
              </a:rPr>
              <a:t>Electrostatic doping  =  Field-Effect with extremely high electric fields </a:t>
            </a:r>
          </a:p>
          <a:p>
            <a:pPr marL="457200" indent="-457200"/>
            <a:r>
              <a:rPr lang="en-US" sz="2200" dirty="0" smtClean="0">
                <a:solidFill>
                  <a:schemeClr val="accent1">
                    <a:lumMod val="50000"/>
                  </a:schemeClr>
                </a:solidFill>
              </a:rPr>
              <a:t>to reach a critical  surface concentration of carriers.</a:t>
            </a:r>
          </a:p>
          <a:p>
            <a:pPr marL="342900" indent="-342900"/>
            <a:r>
              <a:rPr lang="en-US" sz="2200" dirty="0" smtClean="0">
                <a:solidFill>
                  <a:schemeClr val="accent1">
                    <a:lumMod val="50000"/>
                  </a:schemeClr>
                </a:solidFill>
              </a:rPr>
              <a:t>Main target: switching on or off the superconductivity or the Mott state.</a:t>
            </a:r>
          </a:p>
          <a:p>
            <a:pPr marL="342900" indent="-342900"/>
            <a:r>
              <a:rPr lang="en-US" sz="2200" dirty="0" smtClean="0">
                <a:solidFill>
                  <a:schemeClr val="accent1">
                    <a:lumMod val="50000"/>
                  </a:schemeClr>
                </a:solidFill>
              </a:rPr>
              <a:t>Successes: Geneva U., Brookhaven NL, Tokyo </a:t>
            </a:r>
            <a:r>
              <a:rPr lang="en-US" sz="2200" dirty="0" smtClean="0">
                <a:solidFill>
                  <a:schemeClr val="accent1">
                    <a:lumMod val="50000"/>
                  </a:schemeClr>
                </a:solidFill>
              </a:rPr>
              <a:t>U., Cambridge</a:t>
            </a:r>
          </a:p>
          <a:p>
            <a:pPr marL="342900" indent="-342900"/>
            <a:r>
              <a:rPr lang="en-US" sz="2200" dirty="0" smtClean="0">
                <a:solidFill>
                  <a:srgbClr val="FF0000"/>
                </a:solidFill>
              </a:rPr>
              <a:t>- This lecture</a:t>
            </a:r>
            <a:endParaRPr lang="en-US" sz="2200" dirty="0" smtClean="0">
              <a:solidFill>
                <a:srgbClr val="FF0000"/>
              </a:solidFill>
            </a:endParaRPr>
          </a:p>
          <a:p>
            <a:pPr marL="342900" indent="-342900"/>
            <a:endParaRPr lang="en-US" sz="2200" dirty="0" smtClean="0"/>
          </a:p>
          <a:p>
            <a:r>
              <a:rPr lang="en-US" sz="2200" dirty="0" smtClean="0">
                <a:solidFill>
                  <a:schemeClr val="accent2">
                    <a:lumMod val="50000"/>
                  </a:schemeClr>
                </a:solidFill>
              </a:rPr>
              <a:t>B. Persistent or short-lived transformations induced by a  laser pumping.</a:t>
            </a:r>
          </a:p>
          <a:p>
            <a:r>
              <a:rPr lang="en-US" sz="2200" dirty="0" smtClean="0">
                <a:solidFill>
                  <a:schemeClr val="accent2">
                    <a:lumMod val="50000"/>
                  </a:schemeClr>
                </a:solidFill>
              </a:rPr>
              <a:t>Ingredients: pump and probe optics with the femto-second resolution, </a:t>
            </a:r>
          </a:p>
          <a:p>
            <a:r>
              <a:rPr lang="en-US" sz="2200" dirty="0" err="1" smtClean="0">
                <a:solidFill>
                  <a:schemeClr val="accent2">
                    <a:lumMod val="50000"/>
                  </a:schemeClr>
                </a:solidFill>
              </a:rPr>
              <a:t>Tera</a:t>
            </a:r>
            <a:r>
              <a:rPr lang="en-US" sz="2200" dirty="0" smtClean="0">
                <a:solidFill>
                  <a:schemeClr val="accent2">
                    <a:lumMod val="50000"/>
                  </a:schemeClr>
                </a:solidFill>
              </a:rPr>
              <a:t>-Hz pulses, evolution of the transformed states, hidden states.</a:t>
            </a:r>
          </a:p>
          <a:p>
            <a:r>
              <a:rPr lang="en-US" sz="2200" dirty="0" smtClean="0">
                <a:solidFill>
                  <a:schemeClr val="accent2">
                    <a:lumMod val="50000"/>
                  </a:schemeClr>
                </a:solidFill>
              </a:rPr>
              <a:t>Time-resolved ARPES or X-ray diffraction.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4"/>
          <p:cNvSpPr>
            <a:spLocks noChangeArrowheads="1"/>
          </p:cNvSpPr>
          <p:nvPr/>
        </p:nvSpPr>
        <p:spPr bwMode="auto">
          <a:xfrm>
            <a:off x="3175" y="5356225"/>
            <a:ext cx="9144000" cy="609600"/>
          </a:xfrm>
          <a:prstGeom prst="rect">
            <a:avLst/>
          </a:prstGeom>
          <a:noFill/>
          <a:ln w="9525">
            <a:noFill/>
            <a:miter lim="800000"/>
            <a:headEnd/>
            <a:tailEnd/>
          </a:ln>
        </p:spPr>
        <p:txBody>
          <a:bodyPr>
            <a:spAutoFit/>
          </a:bodyPr>
          <a:lstStyle/>
          <a:p>
            <a:r>
              <a:rPr lang="en-US" sz="1000">
                <a:latin typeface="Courier New" pitchFamily="49" charset="0"/>
                <a:ea typeface="MS Mincho" pitchFamily="49" charset="-128"/>
              </a:rPr>
              <a:t> </a:t>
            </a:r>
            <a:endParaRPr lang="en-US" sz="1000">
              <a:latin typeface="Courier New" pitchFamily="49" charset="0"/>
              <a:cs typeface="Courier New" pitchFamily="49" charset="0"/>
            </a:endParaRPr>
          </a:p>
          <a:p>
            <a:endParaRPr lang="en-US" sz="2400"/>
          </a:p>
        </p:txBody>
      </p:sp>
      <p:graphicFrame>
        <p:nvGraphicFramePr>
          <p:cNvPr id="30101" name="Group 405"/>
          <p:cNvGraphicFramePr>
            <a:graphicFrameLocks noGrp="1"/>
          </p:cNvGraphicFramePr>
          <p:nvPr/>
        </p:nvGraphicFramePr>
        <p:xfrm>
          <a:off x="457200" y="1676400"/>
          <a:ext cx="8229600" cy="4098164"/>
        </p:xfrm>
        <a:graphic>
          <a:graphicData uri="http://schemas.openxmlformats.org/drawingml/2006/table">
            <a:tbl>
              <a:tblPr/>
              <a:tblGrid>
                <a:gridCol w="1333500"/>
                <a:gridCol w="1333500"/>
                <a:gridCol w="1333500"/>
                <a:gridCol w="1333500"/>
                <a:gridCol w="1524000"/>
                <a:gridCol w="1371600"/>
              </a:tblGrid>
              <a:tr h="677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Dielectrics</a:t>
                      </a:r>
                      <a:endParaRPr kumimoji="0" lang="en-US" sz="1800" b="1"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E</a:t>
                      </a:r>
                      <a:r>
                        <a:rPr kumimoji="0" lang="en-US" sz="1800" b="1" i="0" u="none" strike="noStrike" cap="none" normalizeH="0" baseline="-30000" smtClean="0">
                          <a:ln>
                            <a:noFill/>
                          </a:ln>
                          <a:solidFill>
                            <a:schemeClr val="tx1"/>
                          </a:solidFill>
                          <a:effectLst/>
                          <a:latin typeface="Times New Roman" pitchFamily="18" charset="0"/>
                          <a:cs typeface="Times New Roman" pitchFamily="18" charset="0"/>
                        </a:rPr>
                        <a:t>D</a:t>
                      </a:r>
                      <a:endParaRPr kumimoji="0" lang="en-US" sz="1800" b="1" i="0" u="none" strike="noStrike" cap="none" normalizeH="0" baseline="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10</a:t>
                      </a:r>
                      <a:r>
                        <a:rPr kumimoji="0" lang="en-US" sz="1800" b="1" i="0" u="none" strike="noStrike" cap="none" normalizeH="0" baseline="30000" smtClean="0">
                          <a:ln>
                            <a:noFill/>
                          </a:ln>
                          <a:solidFill>
                            <a:schemeClr val="tx1"/>
                          </a:solidFill>
                          <a:effectLst/>
                          <a:latin typeface="Times New Roman" pitchFamily="18" charset="0"/>
                          <a:ea typeface="MS Mincho" pitchFamily="49" charset="-128"/>
                        </a:rPr>
                        <a:t>6</a:t>
                      </a:r>
                      <a:r>
                        <a:rPr kumimoji="0" lang="en-US" sz="1800" b="1" i="0" u="none" strike="noStrike" cap="none" normalizeH="0" baseline="0" smtClean="0">
                          <a:ln>
                            <a:noFill/>
                          </a:ln>
                          <a:solidFill>
                            <a:schemeClr val="tx1"/>
                          </a:solidFill>
                          <a:effectLst/>
                          <a:latin typeface="Times New Roman" pitchFamily="18" charset="0"/>
                          <a:ea typeface="MS Mincho" pitchFamily="49" charset="-128"/>
                        </a:rPr>
                        <a:t>V/cm</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sym typeface="Symbol" pitchFamily="18" charset="2"/>
                        </a:rPr>
                        <a:t></a:t>
                      </a:r>
                      <a:r>
                        <a:rPr kumimoji="0" lang="en-US" sz="1800" b="1" i="0" u="none" strike="noStrike" cap="none" normalizeH="0" baseline="-30000" smtClean="0">
                          <a:ln>
                            <a:noFill/>
                          </a:ln>
                          <a:solidFill>
                            <a:schemeClr val="tx1"/>
                          </a:solidFill>
                          <a:effectLst/>
                          <a:latin typeface="Times New Roman" pitchFamily="18" charset="0"/>
                          <a:ea typeface="MS Mincho" pitchFamily="49" charset="-128"/>
                        </a:rPr>
                        <a:t>D</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sym typeface="Symbol" pitchFamily="18" charset="2"/>
                        </a:rPr>
                        <a:t></a:t>
                      </a:r>
                      <a:r>
                        <a:rPr kumimoji="0" lang="en-US" sz="1800" b="1" i="0" u="none" strike="noStrike" cap="none" normalizeH="0" baseline="-30000" smtClean="0">
                          <a:ln>
                            <a:noFill/>
                          </a:ln>
                          <a:solidFill>
                            <a:schemeClr val="tx1"/>
                          </a:solidFill>
                          <a:effectLst/>
                          <a:latin typeface="Times New Roman" pitchFamily="18" charset="0"/>
                          <a:cs typeface="Times New Roman" pitchFamily="18" charset="0"/>
                        </a:rPr>
                        <a:t>D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E</a:t>
                      </a:r>
                      <a:r>
                        <a:rPr kumimoji="0" lang="en-US" sz="1800" b="1" i="0" u="none" strike="noStrike" cap="none" normalizeH="0" baseline="-30000" smtClean="0">
                          <a:ln>
                            <a:noFill/>
                          </a:ln>
                          <a:solidFill>
                            <a:schemeClr val="tx1"/>
                          </a:solidFill>
                          <a:effectLst/>
                          <a:latin typeface="Times New Roman" pitchFamily="18" charset="0"/>
                          <a:cs typeface="Times New Roman" pitchFamily="18" charset="0"/>
                        </a:rPr>
                        <a:t>D</a:t>
                      </a:r>
                      <a:endParaRPr kumimoji="0" lang="en-US" sz="1800" b="1" i="0" u="none" strike="noStrike" cap="none" normalizeH="0" baseline="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10</a:t>
                      </a:r>
                      <a:r>
                        <a:rPr kumimoji="0" lang="en-US" sz="1800" b="1" i="0" u="none" strike="noStrike" cap="none" normalizeH="0" baseline="30000" smtClean="0">
                          <a:ln>
                            <a:noFill/>
                          </a:ln>
                          <a:solidFill>
                            <a:schemeClr val="tx1"/>
                          </a:solidFill>
                          <a:effectLst/>
                          <a:latin typeface="Times New Roman" pitchFamily="18" charset="0"/>
                          <a:ea typeface="MS Mincho" pitchFamily="49" charset="-128"/>
                        </a:rPr>
                        <a:t>7</a:t>
                      </a:r>
                      <a:r>
                        <a:rPr kumimoji="0" lang="en-US" sz="1800" b="1" i="0" u="none" strike="noStrike" cap="none" normalizeH="0" baseline="0" smtClean="0">
                          <a:ln>
                            <a:noFill/>
                          </a:ln>
                          <a:solidFill>
                            <a:schemeClr val="tx1"/>
                          </a:solidFill>
                          <a:effectLst/>
                          <a:latin typeface="Times New Roman" pitchFamily="18" charset="0"/>
                          <a:ea typeface="MS Mincho" pitchFamily="49" charset="-128"/>
                        </a:rPr>
                        <a:t>V/c</a:t>
                      </a:r>
                      <a:r>
                        <a:rPr kumimoji="0" lang="en-US" sz="1800" b="1" i="0" u="none" strike="noStrike" cap="none" normalizeH="0" baseline="0" smtClean="0">
                          <a:ln>
                            <a:noFill/>
                          </a:ln>
                          <a:solidFill>
                            <a:schemeClr val="tx1"/>
                          </a:solidFill>
                          <a:effectLst/>
                          <a:latin typeface="Times New Roman" pitchFamily="18"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a:t>
                      </a:r>
                      <a:r>
                        <a:rPr kumimoji="0" lang="en-US" sz="1800" b="1" i="0" u="none" strike="noStrike" cap="none" normalizeH="0" baseline="0" smtClean="0">
                          <a:ln>
                            <a:noFill/>
                          </a:ln>
                          <a:solidFill>
                            <a:schemeClr val="tx1"/>
                          </a:solidFill>
                          <a:effectLst/>
                          <a:latin typeface="Times New Roman" pitchFamily="18" charset="0"/>
                          <a:ea typeface="MS Mincho" pitchFamily="49" charset="-128"/>
                          <a:sym typeface="Symbol" pitchFamily="18" charset="2"/>
                        </a:rPr>
                        <a:t></a:t>
                      </a:r>
                      <a:r>
                        <a:rPr kumimoji="0" lang="en-US" sz="1800" b="1" i="0" u="none" strike="noStrike" cap="none" normalizeH="0" baseline="-30000" smtClean="0">
                          <a:ln>
                            <a:noFill/>
                          </a:ln>
                          <a:solidFill>
                            <a:schemeClr val="tx1"/>
                          </a:solidFill>
                          <a:effectLst/>
                          <a:latin typeface="Times New Roman" pitchFamily="18" charset="0"/>
                          <a:cs typeface="Times New Roman" pitchFamily="18" charset="0"/>
                        </a:rPr>
                        <a:t>D</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E</a:t>
                      </a:r>
                      <a:r>
                        <a:rPr kumimoji="0" lang="en-US" sz="1800" b="1" i="0" u="none" strike="noStrike" cap="none" normalizeH="0" baseline="-30000" smtClean="0">
                          <a:ln>
                            <a:noFill/>
                          </a:ln>
                          <a:solidFill>
                            <a:schemeClr val="tx1"/>
                          </a:solidFill>
                          <a:effectLst/>
                          <a:latin typeface="Times New Roman" pitchFamily="18" charset="0"/>
                          <a:cs typeface="Times New Roman" pitchFamily="18" charset="0"/>
                        </a:rPr>
                        <a:t>D</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a:t>
                      </a:r>
                      <a:r>
                        <a:rPr kumimoji="0" lang="en-US" sz="1800" b="1" i="0" u="none" strike="noStrike" cap="none" normalizeH="0" baseline="0" smtClean="0">
                          <a:ln>
                            <a:noFill/>
                          </a:ln>
                          <a:solidFill>
                            <a:schemeClr val="tx1"/>
                          </a:solidFill>
                          <a:effectLst/>
                          <a:latin typeface="Times New Roman" pitchFamily="18" charset="0"/>
                          <a:ea typeface="MS Mincho" pitchFamily="49" charset="-128"/>
                          <a:sym typeface="Symbol" pitchFamily="18" charset="2"/>
                        </a:rPr>
                        <a:t></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10</a:t>
                      </a:r>
                      <a:r>
                        <a:rPr kumimoji="0" lang="en-US" sz="1800" b="1" i="0" u="none" strike="noStrike" cap="none" normalizeH="0" baseline="30000" smtClean="0">
                          <a:ln>
                            <a:noFill/>
                          </a:ln>
                          <a:solidFill>
                            <a:schemeClr val="tx1"/>
                          </a:solidFill>
                          <a:effectLst/>
                          <a:latin typeface="Times New Roman" pitchFamily="18" charset="0"/>
                          <a:ea typeface="MS Mincho" pitchFamily="49" charset="-128"/>
                        </a:rPr>
                        <a:t>13</a:t>
                      </a:r>
                      <a:r>
                        <a:rPr kumimoji="0" lang="en-US" sz="1800" b="1" i="0" u="none" strike="noStrike" cap="none" normalizeH="0" baseline="0" smtClean="0">
                          <a:ln>
                            <a:noFill/>
                          </a:ln>
                          <a:solidFill>
                            <a:schemeClr val="tx1"/>
                          </a:solidFill>
                          <a:effectLst/>
                          <a:latin typeface="Times New Roman" pitchFamily="18" charset="0"/>
                          <a:ea typeface="MS Mincho" pitchFamily="49" charset="-128"/>
                        </a:rPr>
                        <a:t> cm</a:t>
                      </a:r>
                      <a:r>
                        <a:rPr kumimoji="0" lang="en-US" sz="1800" b="1" i="0" u="none" strike="noStrike" cap="none" normalizeH="0" baseline="30000" smtClean="0">
                          <a:ln>
                            <a:noFill/>
                          </a:ln>
                          <a:solidFill>
                            <a:schemeClr val="tx1"/>
                          </a:solidFill>
                          <a:effectLst/>
                          <a:latin typeface="Times New Roman" pitchFamily="18" charset="0"/>
                          <a:ea typeface="MS Mincho" pitchFamily="49" charset="-128"/>
                        </a:rPr>
                        <a:t>-2</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x=n(3.8A)</a:t>
                      </a:r>
                      <a:r>
                        <a:rPr kumimoji="0" lang="en-US" sz="1800" b="1" i="0" u="none" strike="noStrike" cap="none" normalizeH="0" baseline="30000" smtClean="0">
                          <a:ln>
                            <a:noFill/>
                          </a:ln>
                          <a:solidFill>
                            <a:schemeClr val="tx1"/>
                          </a:solidFill>
                          <a:effectLst/>
                          <a:latin typeface="Times New Roman" pitchFamily="18" charset="0"/>
                          <a:cs typeface="Times New Roman" pitchFamily="18" charset="0"/>
                        </a:rPr>
                        <a:t>2      </a:t>
                      </a:r>
                      <a:endParaRPr kumimoji="0" lang="en-US" sz="1800" b="1" i="0" u="none" strike="noStrike" cap="none" normalizeH="0" baseline="30000" smtClean="0">
                        <a:ln>
                          <a:noFill/>
                        </a:ln>
                        <a:solidFill>
                          <a:schemeClr val="tx1"/>
                        </a:solidFill>
                        <a:effectLst/>
                        <a:latin typeface="Times New Roman" pitchFamily="18" charset="0"/>
                        <a:ea typeface="MS Mincho" pitchFamily="49"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 in %  - 10</a:t>
                      </a:r>
                      <a:r>
                        <a:rPr kumimoji="0" lang="en-US" sz="1800" b="1" i="0" u="none" strike="noStrike" cap="none" normalizeH="0" baseline="3000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SiO</a:t>
                      </a:r>
                      <a:r>
                        <a:rPr kumimoji="0" lang="en-US" sz="1800" b="1" i="0" u="none" strike="noStrike" cap="none" normalizeH="0" baseline="-30000" smtClean="0">
                          <a:ln>
                            <a:noFill/>
                          </a:ln>
                          <a:solidFill>
                            <a:schemeClr val="tx1"/>
                          </a:solidFill>
                          <a:effectLst/>
                          <a:latin typeface="Times New Roman" pitchFamily="18" charset="0"/>
                          <a:ea typeface="MS Mincho" pitchFamily="49" charset="-128"/>
                        </a:rPr>
                        <a:t>2</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4- 10</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2.4 - 6</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1.3 – 3.3</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1.9 – 4.8</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Al</a:t>
                      </a:r>
                      <a:r>
                        <a:rPr kumimoji="0" lang="en-US" sz="1800" b="1" i="0" u="none" strike="noStrike" cap="none" normalizeH="0" baseline="-30000" smtClean="0">
                          <a:ln>
                            <a:noFill/>
                          </a:ln>
                          <a:solidFill>
                            <a:schemeClr val="tx1"/>
                          </a:solidFill>
                          <a:effectLst/>
                          <a:latin typeface="Times New Roman" pitchFamily="18" charset="0"/>
                          <a:ea typeface="MS Mincho" pitchFamily="49" charset="-128"/>
                        </a:rPr>
                        <a:t>2</a:t>
                      </a:r>
                      <a:r>
                        <a:rPr kumimoji="0" lang="en-US" sz="1800" b="1" i="0" u="none" strike="noStrike" cap="none" normalizeH="0" baseline="0" smtClean="0">
                          <a:ln>
                            <a:noFill/>
                          </a:ln>
                          <a:solidFill>
                            <a:schemeClr val="tx1"/>
                          </a:solidFill>
                          <a:effectLst/>
                          <a:latin typeface="Times New Roman" pitchFamily="18" charset="0"/>
                          <a:ea typeface="MS Mincho" pitchFamily="49" charset="-128"/>
                        </a:rPr>
                        <a:t>O</a:t>
                      </a:r>
                      <a:r>
                        <a:rPr kumimoji="0" lang="en-US" sz="1800" b="1" i="0" u="none" strike="noStrike" cap="none" normalizeH="0" baseline="-30000" smtClean="0">
                          <a:ln>
                            <a:noFill/>
                          </a:ln>
                          <a:solidFill>
                            <a:schemeClr val="tx1"/>
                          </a:solidFill>
                          <a:effectLst/>
                          <a:latin typeface="Times New Roman" pitchFamily="18" charset="0"/>
                          <a:ea typeface="MS Mincho" pitchFamily="49" charset="-128"/>
                        </a:rPr>
                        <a:t>3</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8 - 9</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4 – 4.5</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2.2 - 2.5</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3.2 – 3.6</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Y</a:t>
                      </a:r>
                      <a:r>
                        <a:rPr kumimoji="0" lang="en-US" sz="1800" b="1" i="0" u="none" strike="noStrike" cap="none" normalizeH="0" baseline="-30000" smtClean="0">
                          <a:ln>
                            <a:noFill/>
                          </a:ln>
                          <a:solidFill>
                            <a:schemeClr val="tx1"/>
                          </a:solidFill>
                          <a:effectLst/>
                          <a:latin typeface="Times New Roman" pitchFamily="18" charset="0"/>
                          <a:ea typeface="MS Mincho" pitchFamily="49" charset="-128"/>
                        </a:rPr>
                        <a:t>2</a:t>
                      </a:r>
                      <a:r>
                        <a:rPr kumimoji="0" lang="en-US" sz="1800" b="1" i="0" u="none" strike="noStrike" cap="none" normalizeH="0" baseline="0" smtClean="0">
                          <a:ln>
                            <a:noFill/>
                          </a:ln>
                          <a:solidFill>
                            <a:schemeClr val="tx1"/>
                          </a:solidFill>
                          <a:effectLst/>
                          <a:latin typeface="Times New Roman" pitchFamily="18" charset="0"/>
                          <a:ea typeface="MS Mincho" pitchFamily="49" charset="-128"/>
                        </a:rPr>
                        <a:t>O</a:t>
                      </a:r>
                      <a:r>
                        <a:rPr kumimoji="0" lang="en-US" sz="1800" b="1" i="0" u="none" strike="noStrike" cap="none" normalizeH="0" baseline="-30000" smtClean="0">
                          <a:ln>
                            <a:noFill/>
                          </a:ln>
                          <a:solidFill>
                            <a:schemeClr val="tx1"/>
                          </a:solidFill>
                          <a:effectLst/>
                          <a:latin typeface="Times New Roman" pitchFamily="18" charset="0"/>
                          <a:ea typeface="MS Mincho" pitchFamily="49" charset="-128"/>
                        </a:rPr>
                        <a:t>3</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9 - 13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4.5 – 6.5</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2.5 – 3.6</a:t>
                      </a:r>
                      <a:endParaRPr kumimoji="0" lang="en-US" sz="1800" b="1" i="0" u="none" strike="noStrike" cap="none" normalizeH="0" baseline="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3.6 – 5.2</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MS Mincho" pitchFamily="49" charset="-128"/>
                        </a:rPr>
                        <a:t>HfO</a:t>
                      </a:r>
                      <a:r>
                        <a:rPr kumimoji="0" lang="en-US" sz="1800" b="1" i="0" u="none" strike="noStrike" cap="none" normalizeH="0" baseline="-30000" dirty="0" smtClean="0">
                          <a:ln>
                            <a:noFill/>
                          </a:ln>
                          <a:solidFill>
                            <a:schemeClr val="tx1"/>
                          </a:solidFill>
                          <a:effectLst/>
                          <a:latin typeface="Times New Roman" pitchFamily="18" charset="0"/>
                          <a:ea typeface="MS Mincho" pitchFamily="49" charset="-128"/>
                        </a:rPr>
                        <a:t>2</a:t>
                      </a:r>
                      <a:r>
                        <a:rPr kumimoji="0" lang="en-US" sz="1800" b="1" i="0" u="none" strike="noStrike" cap="none" normalizeH="0" baseline="0" dirty="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MS Mincho" pitchFamily="49" charset="-128"/>
                        </a:rPr>
                        <a:t>15</a:t>
                      </a:r>
                      <a:r>
                        <a:rPr kumimoji="0" lang="en-US" sz="1800" b="1"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MS Mincho" pitchFamily="49" charset="-128"/>
                        </a:rPr>
                        <a:t>75</a:t>
                      </a:r>
                      <a:r>
                        <a:rPr kumimoji="0" lang="en-US" sz="1800" b="1"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MS Mincho" pitchFamily="49" charset="-128"/>
                        </a:rPr>
                        <a:t>41.4</a:t>
                      </a:r>
                      <a:r>
                        <a:rPr kumimoji="0" lang="en-US" sz="1800" b="1"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MS Mincho" pitchFamily="49" charset="-128"/>
                        </a:rPr>
                        <a:t>60</a:t>
                      </a:r>
                      <a:r>
                        <a:rPr kumimoji="0" lang="en-US" sz="1800" b="1"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677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PbTiO</a:t>
                      </a:r>
                      <a:r>
                        <a:rPr kumimoji="0" lang="en-US" sz="1800" b="1" i="0" u="none" strike="noStrike" cap="none" normalizeH="0" baseline="-30000" smtClean="0">
                          <a:ln>
                            <a:noFill/>
                          </a:ln>
                          <a:solidFill>
                            <a:schemeClr val="tx1"/>
                          </a:solidFill>
                          <a:effectLst/>
                          <a:latin typeface="Times New Roman" pitchFamily="18" charset="0"/>
                          <a:ea typeface="MS Mincho" pitchFamily="49" charset="-128"/>
                        </a:rPr>
                        <a:t>3</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MS Mincho" pitchFamily="49" charset="-128"/>
                        </a:rPr>
                        <a:t>30 - 200</a:t>
                      </a:r>
                      <a:r>
                        <a:rPr kumimoji="0" lang="en-US" sz="1800" b="1"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1.5 – 10</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Mincho" pitchFamily="49" charset="-128"/>
                        </a:rPr>
                        <a:t>0.83 – 5.5</a:t>
                      </a:r>
                      <a:r>
                        <a:rPr kumimoji="0" lang="en-US" sz="1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MS Mincho" pitchFamily="49" charset="-128"/>
                        </a:rPr>
                        <a:t>1.2 – 7.9</a:t>
                      </a:r>
                      <a:r>
                        <a:rPr kumimoji="0" lang="en-US" sz="1800" b="1"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70" name="Text Box 404"/>
          <p:cNvSpPr txBox="1">
            <a:spLocks noChangeArrowheads="1"/>
          </p:cNvSpPr>
          <p:nvPr/>
        </p:nvSpPr>
        <p:spPr bwMode="auto">
          <a:xfrm>
            <a:off x="0" y="116632"/>
            <a:ext cx="9144000" cy="1479509"/>
          </a:xfrm>
          <a:prstGeom prst="rect">
            <a:avLst/>
          </a:prstGeom>
          <a:noFill/>
          <a:ln w="9525">
            <a:noFill/>
            <a:miter lim="800000"/>
            <a:headEnd/>
            <a:tailEnd/>
          </a:ln>
        </p:spPr>
        <p:txBody>
          <a:bodyPr lIns="90000" tIns="46800" rIns="90000" bIns="46800">
            <a:spAutoFit/>
          </a:bodyPr>
          <a:lstStyle/>
          <a:p>
            <a:r>
              <a:rPr lang="en-US" sz="2400" b="1" dirty="0">
                <a:solidFill>
                  <a:srgbClr val="FF00FF"/>
                </a:solidFill>
              </a:rPr>
              <a:t>Feasibility of the extreme Field Effect as seen 2 decades </a:t>
            </a:r>
            <a:r>
              <a:rPr lang="en-US" sz="2400" b="1" dirty="0" smtClean="0">
                <a:solidFill>
                  <a:srgbClr val="FF00FF"/>
                </a:solidFill>
              </a:rPr>
              <a:t>ago</a:t>
            </a:r>
            <a:r>
              <a:rPr lang="en-US" sz="2200" dirty="0" smtClean="0"/>
              <a:t> </a:t>
            </a:r>
          </a:p>
          <a:p>
            <a:r>
              <a:rPr lang="en-US" sz="2200" dirty="0" smtClean="0"/>
              <a:t>V. Yakovenko 1988, unpublished.</a:t>
            </a:r>
            <a:r>
              <a:rPr lang="en-US" sz="2200" dirty="0"/>
              <a:t/>
            </a:r>
            <a:br>
              <a:rPr lang="en-US" sz="2200" dirty="0"/>
            </a:br>
            <a:r>
              <a:rPr lang="en-US" sz="2200" dirty="0"/>
              <a:t>Achievable concentrations of electrons at the surface of the CuO</a:t>
            </a:r>
            <a:r>
              <a:rPr lang="en-US" sz="2200" baseline="-25000" dirty="0"/>
              <a:t>2</a:t>
            </a:r>
            <a:r>
              <a:rPr lang="en-US" sz="2200" dirty="0"/>
              <a:t> plane </a:t>
            </a:r>
          </a:p>
          <a:p>
            <a:r>
              <a:rPr lang="en-US" sz="2200" dirty="0"/>
              <a:t>for different gate dielectrics. x=15% </a:t>
            </a:r>
            <a:r>
              <a:rPr lang="en-US" sz="2200" dirty="0" smtClean="0"/>
              <a:t>was </a:t>
            </a:r>
            <a:r>
              <a:rPr lang="en-US" sz="2200" dirty="0"/>
              <a:t>most wanted.</a:t>
            </a:r>
            <a:endParaRPr lang="fr-FR" sz="2200" dirty="0"/>
          </a:p>
        </p:txBody>
      </p:sp>
      <p:sp>
        <p:nvSpPr>
          <p:cNvPr id="5" name="ZoneTexte 4"/>
          <p:cNvSpPr txBox="1"/>
          <p:nvPr/>
        </p:nvSpPr>
        <p:spPr>
          <a:xfrm>
            <a:off x="228600" y="5867400"/>
            <a:ext cx="8375848" cy="769441"/>
          </a:xfrm>
          <a:prstGeom prst="rect">
            <a:avLst/>
          </a:prstGeom>
          <a:noFill/>
          <a:ln>
            <a:solidFill>
              <a:schemeClr val="accent2"/>
            </a:solidFill>
          </a:ln>
        </p:spPr>
        <p:txBody>
          <a:bodyPr wrap="square" rtlCol="0">
            <a:spAutoFit/>
          </a:bodyPr>
          <a:lstStyle/>
          <a:p>
            <a:r>
              <a:rPr lang="en-US" sz="2200" b="1" dirty="0" smtClean="0">
                <a:solidFill>
                  <a:schemeClr val="accent6">
                    <a:lumMod val="60000"/>
                    <a:lumOff val="40000"/>
                  </a:schemeClr>
                </a:solidFill>
              </a:rPr>
              <a:t>Notice the promising case of HfO</a:t>
            </a:r>
            <a:r>
              <a:rPr lang="en-US" sz="2200" b="1" baseline="-25000" dirty="0" smtClean="0">
                <a:solidFill>
                  <a:schemeClr val="accent6">
                    <a:lumMod val="60000"/>
                    <a:lumOff val="40000"/>
                  </a:schemeClr>
                </a:solidFill>
              </a:rPr>
              <a:t>2</a:t>
            </a:r>
            <a:r>
              <a:rPr lang="en-US" sz="2200" b="1" dirty="0" smtClean="0">
                <a:solidFill>
                  <a:schemeClr val="accent6">
                    <a:lumMod val="60000"/>
                    <a:lumOff val="40000"/>
                  </a:schemeClr>
                </a:solidFill>
              </a:rPr>
              <a:t> gate. Exotic in mid-80's, </a:t>
            </a:r>
          </a:p>
          <a:p>
            <a:r>
              <a:rPr lang="en-US" sz="2200" b="1" dirty="0" smtClean="0">
                <a:solidFill>
                  <a:schemeClr val="accent6">
                    <a:lumMod val="60000"/>
                    <a:lumOff val="40000"/>
                  </a:schemeClr>
                </a:solidFill>
              </a:rPr>
              <a:t>it became a working material today, in epoch of high-K and 20’s nm. </a:t>
            </a:r>
            <a:endParaRPr lang="en-US" sz="2200" b="1" dirty="0">
              <a:solidFill>
                <a:schemeClr val="accent6">
                  <a:lumMod val="60000"/>
                  <a:lumOff val="40000"/>
                </a:schemeClr>
              </a:solidFill>
            </a:endParaRPr>
          </a:p>
        </p:txBody>
      </p:sp>
      <p:sp>
        <p:nvSpPr>
          <p:cNvPr id="6" name="Espace réservé du numéro de diapositive 5"/>
          <p:cNvSpPr>
            <a:spLocks noGrp="1"/>
          </p:cNvSpPr>
          <p:nvPr>
            <p:ph type="sldNum" sz="quarter" idx="12"/>
          </p:nvPr>
        </p:nvSpPr>
        <p:spPr>
          <a:xfrm>
            <a:off x="7203504" y="6400800"/>
            <a:ext cx="1905000" cy="457200"/>
          </a:xfrm>
        </p:spPr>
        <p:txBody>
          <a:bodyPr/>
          <a:lstStyle/>
          <a:p>
            <a:pPr>
              <a:defRPr/>
            </a:pPr>
            <a:fld id="{1C905F47-BAFA-4995-96C1-E20451D0C169}"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323528" y="332656"/>
          <a:ext cx="8352928" cy="5989672"/>
        </p:xfrm>
        <a:graphic>
          <a:graphicData uri="http://schemas.openxmlformats.org/drawingml/2006/table">
            <a:tbl>
              <a:tblPr bandRow="1">
                <a:tableStyleId>{5C22544A-7EE6-4342-B048-85BDC9FD1C3A}</a:tableStyleId>
              </a:tblPr>
              <a:tblGrid>
                <a:gridCol w="2784309"/>
                <a:gridCol w="3984443"/>
                <a:gridCol w="1584176"/>
              </a:tblGrid>
              <a:tr h="369706">
                <a:tc>
                  <a:txBody>
                    <a:bodyPr/>
                    <a:lstStyle/>
                    <a:p>
                      <a:r>
                        <a:rPr lang="en-US" noProof="0" dirty="0" smtClean="0"/>
                        <a:t>Experimental Strategy</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noProof="0" dirty="0" smtClean="0"/>
                        <a:t>Achievements</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97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aseline="0" dirty="0" smtClean="0"/>
                        <a:t>Pure FET</a:t>
                      </a:r>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t>Insulator - Metal</a:t>
                      </a:r>
                      <a:r>
                        <a:rPr lang="en-US" sz="2000" baseline="0" noProof="0" dirty="0" smtClean="0"/>
                        <a:t> transition in </a:t>
                      </a:r>
                      <a:r>
                        <a:rPr lang="en-US" sz="2000" noProof="0" dirty="0" smtClean="0"/>
                        <a:t>SrTiO3</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2000" dirty="0" smtClean="0"/>
                        <a:t>2003</a:t>
                      </a:r>
                    </a:p>
                    <a:p>
                      <a:r>
                        <a:rPr lang="fr-FR" dirty="0" smtClean="0"/>
                        <a:t>AIST, Tsukuba</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78446">
                <a:tc>
                  <a:txBody>
                    <a:bodyPr/>
                    <a:lstStyle/>
                    <a:p>
                      <a:r>
                        <a:rPr lang="en-US" sz="2000" dirty="0" smtClean="0">
                          <a:solidFill>
                            <a:srgbClr val="002060"/>
                          </a:solidFill>
                        </a:rPr>
                        <a:t>Pure optical pumping, </a:t>
                      </a:r>
                    </a:p>
                    <a:p>
                      <a:r>
                        <a:rPr lang="en-US" sz="2000" dirty="0" smtClean="0">
                          <a:solidFill>
                            <a:srgbClr val="002060"/>
                          </a:solidFill>
                        </a:rPr>
                        <a:t>no gate.</a:t>
                      </a:r>
                      <a:r>
                        <a:rPr lang="en-US" sz="1800" dirty="0" smtClean="0">
                          <a:solidFill>
                            <a:srgbClr val="002060"/>
                          </a:solidFill>
                        </a:rPr>
                        <a:t/>
                      </a:r>
                      <a:br>
                        <a:rPr lang="en-US" sz="1800" dirty="0" smtClean="0">
                          <a:solidFill>
                            <a:srgbClr val="002060"/>
                          </a:solidFill>
                        </a:rPr>
                      </a:b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2060"/>
                          </a:solidFill>
                        </a:rPr>
                        <a:t>R</a:t>
                      </a:r>
                      <a:r>
                        <a:rPr lang="en-US" sz="2000" baseline="-25000" dirty="0" smtClean="0">
                          <a:solidFill>
                            <a:srgbClr val="002060"/>
                          </a:solidFill>
                        </a:rPr>
                        <a:t>1-x</a:t>
                      </a:r>
                      <a:r>
                        <a:rPr lang="en-US" sz="2000" dirty="0" smtClean="0">
                          <a:solidFill>
                            <a:srgbClr val="002060"/>
                          </a:solidFill>
                        </a:rPr>
                        <a:t>A</a:t>
                      </a:r>
                      <a:r>
                        <a:rPr lang="en-US" sz="2000" baseline="-25000" dirty="0" smtClean="0">
                          <a:solidFill>
                            <a:srgbClr val="002060"/>
                          </a:solidFill>
                        </a:rPr>
                        <a:t>x</a:t>
                      </a:r>
                      <a:r>
                        <a:rPr lang="en-US" sz="2000" dirty="0" smtClean="0">
                          <a:solidFill>
                            <a:srgbClr val="002060"/>
                          </a:solidFill>
                        </a:rPr>
                        <a:t>MnO</a:t>
                      </a:r>
                      <a:r>
                        <a:rPr lang="en-US" sz="2000" baseline="-25000" dirty="0" smtClean="0">
                          <a:solidFill>
                            <a:srgbClr val="002060"/>
                          </a:solidFill>
                        </a:rPr>
                        <a:t>3</a:t>
                      </a:r>
                      <a:r>
                        <a:rPr lang="en-US" sz="2000" baseline="0" dirty="0" smtClean="0">
                          <a:solidFill>
                            <a:srgbClr val="002060"/>
                          </a:solidFill>
                        </a:rPr>
                        <a:t> </a:t>
                      </a:r>
                      <a:r>
                        <a:rPr lang="en-US" sz="2000" dirty="0" smtClean="0">
                          <a:solidFill>
                            <a:srgbClr val="002060"/>
                          </a:solidFill>
                        </a:rPr>
                        <a:t>Transformation : charge-orbital</a:t>
                      </a:r>
                      <a:r>
                        <a:rPr lang="en-US" sz="2000" baseline="0" dirty="0" smtClean="0">
                          <a:solidFill>
                            <a:srgbClr val="002060"/>
                          </a:solidFill>
                        </a:rPr>
                        <a:t> </a:t>
                      </a:r>
                      <a:r>
                        <a:rPr lang="en-US" sz="2000" dirty="0" smtClean="0">
                          <a:solidFill>
                            <a:srgbClr val="002060"/>
                          </a:solidFill>
                        </a:rPr>
                        <a:t>ordered insulator --&gt; ferromagnetic metal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Miyano  2005</a:t>
                      </a:r>
                    </a:p>
                    <a:p>
                      <a:r>
                        <a:rPr lang="fr-FR" dirty="0" smtClean="0"/>
                        <a:t>(</a:t>
                      </a:r>
                      <a:r>
                        <a:rPr lang="fr-FR" baseline="0" dirty="0" smtClean="0"/>
                        <a:t>Tokyo 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02766">
                <a:tc>
                  <a:txBody>
                    <a:bodyPr/>
                    <a:lstStyle/>
                    <a:p>
                      <a:r>
                        <a:rPr lang="fr-FR" sz="2000" dirty="0" smtClean="0"/>
                        <a:t>MBE+ </a:t>
                      </a:r>
                      <a:r>
                        <a:rPr lang="fr-FR" sz="2000" dirty="0" err="1" smtClean="0"/>
                        <a:t>ferroelectric</a:t>
                      </a:r>
                      <a:endParaRPr lang="fr-FR" sz="2000" dirty="0" smtClean="0"/>
                    </a:p>
                    <a:p>
                      <a:endParaRPr lang="fr-FR" dirty="0" smtClean="0"/>
                    </a:p>
                    <a:p>
                      <a:endParaRPr lang="fr-FR" dirty="0" smtClean="0"/>
                    </a:p>
                    <a:p>
                      <a:r>
                        <a:rPr lang="fr-FR" sz="2000" dirty="0" err="1" smtClean="0"/>
                        <a:t>MBE</a:t>
                      </a:r>
                      <a:r>
                        <a:rPr lang="fr-FR" sz="2000" dirty="0" smtClean="0"/>
                        <a:t> – </a:t>
                      </a:r>
                      <a:r>
                        <a:rPr lang="fr-FR" sz="2000" dirty="0" err="1" smtClean="0"/>
                        <a:t>Molecular</a:t>
                      </a:r>
                      <a:r>
                        <a:rPr lang="fr-FR" sz="2000" dirty="0" smtClean="0"/>
                        <a:t> </a:t>
                      </a:r>
                      <a:br>
                        <a:rPr lang="fr-FR" sz="2000" dirty="0" smtClean="0"/>
                      </a:br>
                      <a:r>
                        <a:rPr lang="fr-FR" sz="2000" dirty="0" err="1" smtClean="0"/>
                        <a:t>Beam</a:t>
                      </a:r>
                      <a:r>
                        <a:rPr lang="fr-FR" sz="2000" dirty="0" smtClean="0"/>
                        <a:t> </a:t>
                      </a:r>
                      <a:r>
                        <a:rPr lang="fr-FR" sz="2000" dirty="0" err="1" smtClean="0"/>
                        <a:t>Epitaxy</a:t>
                      </a: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2000" dirty="0" smtClean="0">
                          <a:solidFill>
                            <a:schemeClr val="tx1"/>
                          </a:solidFill>
                          <a:latin typeface="+mn-lt"/>
                        </a:rPr>
                        <a:t>Electrostatic Modulation of Superconductivity in GdBa</a:t>
                      </a:r>
                      <a:r>
                        <a:rPr lang="it-IT" sz="2000" baseline="-25000" dirty="0" smtClean="0">
                          <a:solidFill>
                            <a:schemeClr val="tx1"/>
                          </a:solidFill>
                          <a:latin typeface="+mn-lt"/>
                        </a:rPr>
                        <a:t>2</a:t>
                      </a:r>
                      <a:r>
                        <a:rPr lang="it-IT" sz="2000" dirty="0" smtClean="0">
                          <a:solidFill>
                            <a:schemeClr val="tx1"/>
                          </a:solidFill>
                          <a:latin typeface="+mn-lt"/>
                        </a:rPr>
                        <a:t>Cu</a:t>
                      </a:r>
                      <a:r>
                        <a:rPr lang="it-IT" sz="2000" baseline="-25000" dirty="0" smtClean="0">
                          <a:solidFill>
                            <a:schemeClr val="tx1"/>
                          </a:solidFill>
                          <a:latin typeface="+mn-lt"/>
                        </a:rPr>
                        <a:t>3</a:t>
                      </a:r>
                      <a:r>
                        <a:rPr lang="it-IT" sz="2000" dirty="0" smtClean="0">
                          <a:solidFill>
                            <a:schemeClr val="tx1"/>
                          </a:solidFill>
                          <a:latin typeface="+mn-lt"/>
                        </a:rPr>
                        <a:t>O</a:t>
                      </a:r>
                      <a:r>
                        <a:rPr lang="it-IT" sz="2000" baseline="-25000" dirty="0" smtClean="0">
                          <a:solidFill>
                            <a:schemeClr val="tx1"/>
                          </a:solidFill>
                          <a:latin typeface="+mn-lt"/>
                        </a:rPr>
                        <a:t>7–x</a:t>
                      </a:r>
                      <a:r>
                        <a:rPr lang="it-IT" sz="2000" dirty="0" smtClean="0">
                          <a:solidFill>
                            <a:schemeClr val="tx1"/>
                          </a:solidFill>
                          <a:latin typeface="+mn-lt"/>
                        </a:rPr>
                        <a:t> </a:t>
                      </a:r>
                    </a:p>
                    <a:p>
                      <a:endParaRPr lang="it-IT" sz="1800" dirty="0" smtClean="0">
                        <a:solidFill>
                          <a:srgbClr val="C00000"/>
                        </a:solidFill>
                        <a:latin typeface="+mn-lt"/>
                      </a:endParaRPr>
                    </a:p>
                    <a:p>
                      <a:r>
                        <a:rPr lang="it-IT" sz="2000" dirty="0" smtClean="0">
                          <a:solidFill>
                            <a:schemeClr val="tx1"/>
                          </a:solidFill>
                          <a:latin typeface="+mn-lt"/>
                        </a:rPr>
                        <a:t>Variable</a:t>
                      </a:r>
                      <a:r>
                        <a:rPr lang="it-IT" sz="2000" baseline="0" dirty="0" smtClean="0">
                          <a:solidFill>
                            <a:schemeClr val="tx1"/>
                          </a:solidFill>
                          <a:latin typeface="+mn-lt"/>
                        </a:rPr>
                        <a:t> atomic layeres</a:t>
                      </a:r>
                      <a:endParaRPr lang="it-IT" sz="2000" dirty="0" smtClean="0">
                        <a:solidFill>
                          <a:schemeClr val="tx1"/>
                        </a:solidFill>
                        <a:latin typeface="+mn-lt"/>
                      </a:endParaRPr>
                    </a:p>
                    <a:p>
                      <a:endParaRPr lang="it-IT" sz="1800" dirty="0" smtClean="0">
                        <a:solidFill>
                          <a:schemeClr val="tx1"/>
                        </a:solidFill>
                        <a:latin typeface="+mn-lt"/>
                      </a:endParaRPr>
                    </a:p>
                    <a:p>
                      <a:r>
                        <a:rPr lang="it-IT" sz="2000" dirty="0" smtClean="0">
                          <a:solidFill>
                            <a:schemeClr val="tx1"/>
                          </a:solidFill>
                          <a:latin typeface="+mn-lt"/>
                        </a:rPr>
                        <a:t>SC at interface</a:t>
                      </a:r>
                      <a:r>
                        <a:rPr lang="it-IT" sz="2000" baseline="0" dirty="0" smtClean="0">
                          <a:solidFill>
                            <a:schemeClr val="tx1"/>
                          </a:solidFill>
                          <a:latin typeface="+mn-lt"/>
                        </a:rPr>
                        <a:t> of LaAlO/SrTiO3</a:t>
                      </a:r>
                      <a:endParaRPr lang="fr-FR" sz="2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dirty="0" err="1" smtClean="0"/>
                        <a:t>Triscone</a:t>
                      </a:r>
                      <a:r>
                        <a:rPr lang="fr-FR" dirty="0" smtClean="0"/>
                        <a:t>  1999</a:t>
                      </a:r>
                    </a:p>
                    <a:p>
                      <a:r>
                        <a:rPr lang="fr-FR" baseline="0" dirty="0" smtClean="0"/>
                        <a:t> Geneva)</a:t>
                      </a:r>
                      <a:endParaRPr lang="fr-FR" dirty="0" smtClean="0"/>
                    </a:p>
                    <a:p>
                      <a:r>
                        <a:rPr lang="fr-FR" dirty="0" err="1" smtClean="0"/>
                        <a:t>Bozovic</a:t>
                      </a:r>
                      <a:r>
                        <a:rPr lang="fr-FR" dirty="0" smtClean="0"/>
                        <a:t> (BNL, USA)</a:t>
                      </a:r>
                    </a:p>
                    <a:p>
                      <a:r>
                        <a:rPr lang="fr-FR" dirty="0" err="1" smtClean="0"/>
                        <a:t>Reyren</a:t>
                      </a:r>
                      <a:r>
                        <a:rPr lang="fr-FR" dirty="0" smtClean="0"/>
                        <a:t> 2007,</a:t>
                      </a:r>
                    </a:p>
                    <a:p>
                      <a:r>
                        <a:rPr lang="fr-FR" dirty="0" err="1" smtClean="0"/>
                        <a:t>Triscone</a:t>
                      </a:r>
                      <a:r>
                        <a:rPr lang="fr-FR" dirty="0" smtClean="0"/>
                        <a:t> 2008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2616">
                <a:tc>
                  <a:txBody>
                    <a:bodyPr/>
                    <a:lstStyle/>
                    <a:p>
                      <a:r>
                        <a:rPr lang="en-US" sz="2000" dirty="0" smtClean="0">
                          <a:solidFill>
                            <a:schemeClr val="tx1"/>
                          </a:solidFill>
                        </a:rPr>
                        <a:t>Gate voltage  + optical pumping across the gate</a:t>
                      </a:r>
                      <a:endParaRPr lang="fr-F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err="1" smtClean="0">
                          <a:solidFill>
                            <a:srgbClr val="002060"/>
                          </a:solidFill>
                        </a:rPr>
                        <a:t>Photoinduced</a:t>
                      </a:r>
                      <a:r>
                        <a:rPr lang="en-US" sz="2000" dirty="0" smtClean="0">
                          <a:solidFill>
                            <a:srgbClr val="002060"/>
                          </a:solidFill>
                        </a:rPr>
                        <a:t>  IMT</a:t>
                      </a:r>
                    </a:p>
                    <a:p>
                      <a:r>
                        <a:rPr lang="en-US" sz="2000" dirty="0" smtClean="0">
                          <a:solidFill>
                            <a:schemeClr val="tx1">
                              <a:lumMod val="85000"/>
                              <a:lumOff val="15000"/>
                            </a:schemeClr>
                          </a:solidFill>
                        </a:rPr>
                        <a:t>VO2, TiO2, LaSrMnO3</a:t>
                      </a:r>
                      <a:r>
                        <a:rPr lang="en-US" sz="2000" baseline="0" dirty="0" smtClean="0">
                          <a:solidFill>
                            <a:schemeClr val="tx1">
                              <a:lumMod val="85000"/>
                              <a:lumOff val="15000"/>
                            </a:schemeClr>
                          </a:solidFill>
                        </a:rPr>
                        <a:t>   </a:t>
                      </a:r>
                      <a:r>
                        <a:rPr lang="en-US" sz="2000" dirty="0" smtClean="0">
                          <a:solidFill>
                            <a:srgbClr val="FF00FF"/>
                          </a:solidFill>
                        </a:rPr>
                        <a:t>CaCuO2</a:t>
                      </a: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dirty="0" err="1" smtClean="0"/>
                        <a:t>Hiroi</a:t>
                      </a:r>
                      <a:r>
                        <a:rPr lang="fr-FR" dirty="0" smtClean="0"/>
                        <a:t> 2002</a:t>
                      </a:r>
                    </a:p>
                    <a:p>
                      <a:r>
                        <a:rPr lang="fr-FR" dirty="0" smtClean="0"/>
                        <a:t>(ISSP, </a:t>
                      </a:r>
                      <a:r>
                        <a:rPr lang="fr-FR" dirty="0" err="1" smtClean="0"/>
                        <a:t>Japan</a:t>
                      </a:r>
                      <a:r>
                        <a:rPr lang="fr-FR" dirty="0" smtClean="0"/>
                        <a:t>)</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85087">
                <a:tc>
                  <a:txBody>
                    <a:bodyPr/>
                    <a:lstStyle/>
                    <a:p>
                      <a:r>
                        <a:rPr lang="en-US" sz="2000" b="0" dirty="0" smtClean="0">
                          <a:solidFill>
                            <a:schemeClr val="tx1"/>
                          </a:solidFill>
                        </a:rPr>
                        <a:t>Double-Layer Transistor by  electrolyte gating</a:t>
                      </a:r>
                      <a:endParaRPr lang="fr-FR"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rPr>
                        <a:t>Surface carrier density reached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rPr>
                        <a:t>10</a:t>
                      </a:r>
                      <a:r>
                        <a:rPr lang="en-US" sz="2000" baseline="30000" dirty="0" smtClean="0">
                          <a:solidFill>
                            <a:srgbClr val="FF0000"/>
                          </a:solidFill>
                        </a:rPr>
                        <a:t>15</a:t>
                      </a:r>
                      <a:r>
                        <a:rPr lang="en-US" sz="2000" dirty="0" smtClean="0">
                          <a:solidFill>
                            <a:srgbClr val="FF0000"/>
                          </a:solidFill>
                        </a:rPr>
                        <a:t> /cm</a:t>
                      </a:r>
                      <a:r>
                        <a:rPr lang="en-US" sz="2000" baseline="30000" dirty="0" smtClean="0">
                          <a:solidFill>
                            <a:srgbClr val="FF0000"/>
                          </a:solidFill>
                        </a:rPr>
                        <a:t>2</a:t>
                      </a:r>
                      <a:endParaRPr lang="en-US" sz="20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err="1" smtClean="0"/>
                        <a:t>Superconductor</a:t>
                      </a:r>
                      <a:r>
                        <a:rPr lang="fr-FR" sz="2000" dirty="0" smtClean="0"/>
                        <a:t>–</a:t>
                      </a:r>
                      <a:r>
                        <a:rPr lang="fr-FR" sz="2000" dirty="0" err="1" smtClean="0"/>
                        <a:t>insulator</a:t>
                      </a:r>
                      <a:r>
                        <a:rPr lang="fr-FR" sz="2000" dirty="0" smtClean="0"/>
                        <a:t> transition in La</a:t>
                      </a:r>
                      <a:r>
                        <a:rPr lang="fr-FR" sz="2000" baseline="-25000" dirty="0" smtClean="0"/>
                        <a:t>2-x</a:t>
                      </a:r>
                      <a:r>
                        <a:rPr lang="fr-FR" sz="2000" dirty="0" smtClean="0"/>
                        <a:t>Sr</a:t>
                      </a:r>
                      <a:r>
                        <a:rPr lang="fr-FR" sz="2000" baseline="-25000" dirty="0" smtClean="0"/>
                        <a:t>x</a:t>
                      </a:r>
                      <a:r>
                        <a:rPr lang="fr-FR" sz="2000" dirty="0" smtClean="0"/>
                        <a:t>CuO</a:t>
                      </a:r>
                      <a:r>
                        <a:rPr lang="fr-FR" sz="2000" baseline="-25000" dirty="0" smtClean="0"/>
                        <a:t>4</a:t>
                      </a:r>
                      <a:r>
                        <a:rPr lang="fr-FR" sz="2000" dirty="0" smtClean="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dirty="0" err="1" smtClean="0"/>
                        <a:t>Iwasa</a:t>
                      </a:r>
                      <a:r>
                        <a:rPr lang="fr-FR" dirty="0" smtClean="0"/>
                        <a:t> </a:t>
                      </a:r>
                      <a:r>
                        <a:rPr lang="fr-FR" baseline="0" dirty="0" smtClean="0"/>
                        <a:t> 2008</a:t>
                      </a:r>
                      <a:endParaRPr lang="fr-FR" dirty="0" smtClean="0"/>
                    </a:p>
                    <a:p>
                      <a:r>
                        <a:rPr lang="fr-FR" dirty="0" smtClean="0"/>
                        <a:t>(Tokyo</a:t>
                      </a:r>
                      <a:r>
                        <a:rPr lang="fr-FR" baseline="0" dirty="0" smtClean="0"/>
                        <a:t> </a:t>
                      </a:r>
                      <a:r>
                        <a:rPr lang="fr-FR" dirty="0" smtClean="0"/>
                        <a:t>)</a:t>
                      </a:r>
                    </a:p>
                    <a:p>
                      <a:r>
                        <a:rPr lang="fr-FR" dirty="0" err="1" smtClean="0"/>
                        <a:t>Bozovic</a:t>
                      </a:r>
                      <a:r>
                        <a:rPr lang="fr-FR" dirty="0" smtClean="0"/>
                        <a:t> 2011</a:t>
                      </a:r>
                    </a:p>
                    <a:p>
                      <a:r>
                        <a:rPr lang="fr-FR" dirty="0" smtClean="0"/>
                        <a:t>(BNL,</a:t>
                      </a:r>
                      <a:r>
                        <a:rPr lang="fr-FR" baseline="0" dirty="0" smtClean="0"/>
                        <a:t> USA)</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908720"/>
            <a:ext cx="8820472" cy="1143000"/>
          </a:xfrm>
          <a:ln>
            <a:solidFill>
              <a:schemeClr val="accent2"/>
            </a:solidFill>
          </a:ln>
        </p:spPr>
        <p:txBody>
          <a:bodyPr/>
          <a:lstStyle/>
          <a:p>
            <a:r>
              <a:rPr lang="en-US" sz="2400" b="1" dirty="0">
                <a:solidFill>
                  <a:schemeClr val="accent2"/>
                </a:solidFill>
              </a:rPr>
              <a:t>Field effect doping of </a:t>
            </a:r>
            <a:r>
              <a:rPr lang="en-US" sz="2400" b="1" dirty="0" smtClean="0">
                <a:solidFill>
                  <a:schemeClr val="accent2"/>
                </a:solidFill>
              </a:rPr>
              <a:t>SrTiO</a:t>
            </a:r>
            <a:r>
              <a:rPr lang="en-US" sz="2400" b="1" baseline="-25000" dirty="0" smtClean="0">
                <a:solidFill>
                  <a:schemeClr val="accent2"/>
                </a:solidFill>
              </a:rPr>
              <a:t>3</a:t>
            </a:r>
            <a:r>
              <a:rPr lang="en-US" sz="2400" b="1" dirty="0">
                <a:solidFill>
                  <a:schemeClr val="accent2"/>
                </a:solidFill>
              </a:rPr>
              <a:t/>
            </a:r>
            <a:br>
              <a:rPr lang="en-US" sz="2400" b="1" dirty="0">
                <a:solidFill>
                  <a:schemeClr val="accent2"/>
                </a:solidFill>
              </a:rPr>
            </a:br>
            <a:r>
              <a:rPr lang="en-US" sz="2400" i="1" dirty="0" smtClean="0">
                <a:solidFill>
                  <a:schemeClr val="tx1"/>
                </a:solidFill>
              </a:rPr>
              <a:t>Inoue et al</a:t>
            </a:r>
            <a:r>
              <a:rPr lang="fr-FR" sz="2400" dirty="0" smtClean="0">
                <a:solidFill>
                  <a:schemeClr val="tx1"/>
                </a:solidFill>
              </a:rPr>
              <a:t>, </a:t>
            </a:r>
            <a:r>
              <a:rPr lang="en-US" sz="2400" dirty="0" err="1" smtClean="0">
                <a:solidFill>
                  <a:schemeClr val="tx1"/>
                </a:solidFill>
              </a:rPr>
              <a:t>CERC</a:t>
            </a:r>
            <a:r>
              <a:rPr lang="en-US" sz="2400" dirty="0" smtClean="0">
                <a:solidFill>
                  <a:schemeClr val="tx1"/>
                </a:solidFill>
              </a:rPr>
              <a:t> </a:t>
            </a:r>
            <a:r>
              <a:rPr lang="en-US" sz="2400" dirty="0" err="1">
                <a:solidFill>
                  <a:schemeClr val="tx1"/>
                </a:solidFill>
              </a:rPr>
              <a:t>AIST</a:t>
            </a:r>
            <a:r>
              <a:rPr lang="en-US" sz="2400" dirty="0">
                <a:solidFill>
                  <a:schemeClr val="tx1"/>
                </a:solidFill>
              </a:rPr>
              <a:t>, Tsukuba, Japan</a:t>
            </a:r>
          </a:p>
        </p:txBody>
      </p:sp>
      <p:pic>
        <p:nvPicPr>
          <p:cNvPr id="36867" name="Picture 3" descr="C:\My Documents\kirova\cerc-1.gif"/>
          <p:cNvPicPr>
            <a:picLocks noChangeAspect="1" noChangeArrowheads="1"/>
          </p:cNvPicPr>
          <p:nvPr/>
        </p:nvPicPr>
        <p:blipFill>
          <a:blip r:embed="rId2" cstate="print"/>
          <a:srcRect/>
          <a:stretch>
            <a:fillRect/>
          </a:stretch>
        </p:blipFill>
        <p:spPr bwMode="auto">
          <a:xfrm>
            <a:off x="0" y="3573016"/>
            <a:ext cx="3463925" cy="4103688"/>
          </a:xfrm>
          <a:prstGeom prst="rect">
            <a:avLst/>
          </a:prstGeom>
          <a:noFill/>
        </p:spPr>
      </p:pic>
      <p:pic>
        <p:nvPicPr>
          <p:cNvPr id="36868" name="Picture 4" descr="C:\My Documents\kirova\cerc -2.gif"/>
          <p:cNvPicPr>
            <a:picLocks noChangeAspect="1" noChangeArrowheads="1"/>
          </p:cNvPicPr>
          <p:nvPr/>
        </p:nvPicPr>
        <p:blipFill>
          <a:blip r:embed="rId3" cstate="print"/>
          <a:srcRect/>
          <a:stretch>
            <a:fillRect/>
          </a:stretch>
        </p:blipFill>
        <p:spPr bwMode="auto">
          <a:xfrm>
            <a:off x="3779912" y="4055913"/>
            <a:ext cx="5364088" cy="5565775"/>
          </a:xfrm>
          <a:prstGeom prst="rect">
            <a:avLst/>
          </a:prstGeom>
          <a:noFill/>
        </p:spPr>
      </p:pic>
      <p:sp>
        <p:nvSpPr>
          <p:cNvPr id="36869" name="Text Box 5"/>
          <p:cNvSpPr txBox="1">
            <a:spLocks noChangeArrowheads="1"/>
          </p:cNvSpPr>
          <p:nvPr/>
        </p:nvSpPr>
        <p:spPr bwMode="auto">
          <a:xfrm>
            <a:off x="395536" y="2132856"/>
            <a:ext cx="8460432" cy="830997"/>
          </a:xfrm>
          <a:prstGeom prst="rect">
            <a:avLst/>
          </a:prstGeom>
          <a:noFill/>
          <a:ln w="9525">
            <a:noFill/>
            <a:miter lim="800000"/>
            <a:headEnd/>
            <a:tailEnd/>
          </a:ln>
          <a:effectLst/>
        </p:spPr>
        <p:txBody>
          <a:bodyPr wrap="square">
            <a:spAutoFit/>
          </a:bodyPr>
          <a:lstStyle/>
          <a:p>
            <a:pPr eaLnBrk="1" hangingPunct="1"/>
            <a:r>
              <a:rPr lang="en-US" sz="2400" dirty="0">
                <a:latin typeface="Times" pitchFamily="18" charset="0"/>
              </a:rPr>
              <a:t>Drain current I</a:t>
            </a:r>
            <a:r>
              <a:rPr lang="en-US" sz="2400" baseline="-30000" dirty="0">
                <a:latin typeface="Times" pitchFamily="18" charset="0"/>
              </a:rPr>
              <a:t>D</a:t>
            </a:r>
            <a:r>
              <a:rPr lang="en-US" sz="2400" dirty="0">
                <a:latin typeface="Times" pitchFamily="18" charset="0"/>
              </a:rPr>
              <a:t> (solid line) and the charge mobility  (dashed line) plotted against the gate electric field E</a:t>
            </a:r>
            <a:r>
              <a:rPr lang="en-US" sz="2400" baseline="-30000" dirty="0">
                <a:latin typeface="Times" pitchFamily="18" charset="0"/>
              </a:rPr>
              <a:t>G</a:t>
            </a:r>
            <a:r>
              <a:rPr lang="en-US" sz="2400" dirty="0">
                <a:latin typeface="Times" pitchFamily="18" charset="0"/>
              </a:rPr>
              <a:t> </a:t>
            </a:r>
            <a:endParaRPr lang="en-US" sz="2400" dirty="0"/>
          </a:p>
        </p:txBody>
      </p:sp>
      <p:sp>
        <p:nvSpPr>
          <p:cNvPr id="36870" name="Text Box 6"/>
          <p:cNvSpPr txBox="1">
            <a:spLocks noChangeArrowheads="1"/>
          </p:cNvSpPr>
          <p:nvPr/>
        </p:nvSpPr>
        <p:spPr bwMode="auto">
          <a:xfrm>
            <a:off x="8408987" y="4149080"/>
            <a:ext cx="735013" cy="466725"/>
          </a:xfrm>
          <a:prstGeom prst="rect">
            <a:avLst/>
          </a:prstGeom>
          <a:noFill/>
          <a:ln w="9525">
            <a:solidFill>
              <a:schemeClr val="tx1"/>
            </a:solidFill>
            <a:miter lim="800000"/>
            <a:headEnd/>
            <a:tailEnd/>
          </a:ln>
          <a:effectLst/>
        </p:spPr>
        <p:txBody>
          <a:bodyPr wrap="none">
            <a:spAutoFit/>
          </a:bodyPr>
          <a:lstStyle/>
          <a:p>
            <a:pPr eaLnBrk="1" hangingPunct="1"/>
            <a:r>
              <a:rPr lang="en-US" sz="2400" b="1" dirty="0"/>
              <a:t>10K</a:t>
            </a:r>
          </a:p>
        </p:txBody>
      </p:sp>
      <p:sp>
        <p:nvSpPr>
          <p:cNvPr id="8" name="Espace réservé du numéro de diapositive 7"/>
          <p:cNvSpPr>
            <a:spLocks noGrp="1"/>
          </p:cNvSpPr>
          <p:nvPr>
            <p:ph type="sldNum" sz="quarter" idx="12"/>
          </p:nvPr>
        </p:nvSpPr>
        <p:spPr/>
        <p:txBody>
          <a:bodyPr/>
          <a:lstStyle/>
          <a:p>
            <a:pPr>
              <a:defRPr/>
            </a:pPr>
            <a:fld id="{1C905F47-BAFA-4995-96C1-E20451D0C169}" type="slidenum">
              <a:rPr lang="en-US" smtClean="0"/>
              <a:pPr>
                <a:defRPr/>
              </a:pPr>
              <a:t>12</a:t>
            </a:fld>
            <a:endParaRPr lang="en-US"/>
          </a:p>
        </p:txBody>
      </p:sp>
      <p:sp>
        <p:nvSpPr>
          <p:cNvPr id="9" name="Text Box 8"/>
          <p:cNvSpPr txBox="1">
            <a:spLocks noChangeArrowheads="1"/>
          </p:cNvSpPr>
          <p:nvPr/>
        </p:nvSpPr>
        <p:spPr bwMode="auto">
          <a:xfrm>
            <a:off x="34925" y="-27384"/>
            <a:ext cx="6265267" cy="833178"/>
          </a:xfrm>
          <a:prstGeom prst="rect">
            <a:avLst/>
          </a:prstGeom>
          <a:solidFill>
            <a:srgbClr val="FFFF99"/>
          </a:solidFill>
          <a:ln w="9525">
            <a:noFill/>
            <a:miter lim="800000"/>
            <a:headEnd/>
            <a:tailEnd/>
          </a:ln>
        </p:spPr>
        <p:txBody>
          <a:bodyPr wrap="square" lIns="90000" tIns="46800" rIns="90000" bIns="46800">
            <a:spAutoFit/>
          </a:bodyPr>
          <a:lstStyle/>
          <a:p>
            <a:r>
              <a:rPr lang="en-US" sz="2400" b="1" dirty="0" smtClean="0">
                <a:solidFill>
                  <a:srgbClr val="FF00FF"/>
                </a:solidFill>
              </a:rPr>
              <a:t> Direct </a:t>
            </a:r>
            <a:r>
              <a:rPr lang="en-US" sz="2400" b="1" dirty="0">
                <a:solidFill>
                  <a:srgbClr val="FF00FF"/>
                </a:solidFill>
              </a:rPr>
              <a:t>assault at a minimal possible frontier. </a:t>
            </a:r>
            <a:r>
              <a:rPr lang="en-US" sz="2400" b="1" dirty="0" smtClean="0">
                <a:solidFill>
                  <a:srgbClr val="FF00FF"/>
                </a:solidFill>
              </a:rPr>
              <a:t/>
            </a:r>
            <a:br>
              <a:rPr lang="en-US" sz="2400" b="1" dirty="0" smtClean="0">
                <a:solidFill>
                  <a:srgbClr val="FF00FF"/>
                </a:solidFill>
              </a:rPr>
            </a:br>
            <a:r>
              <a:rPr lang="en-US" sz="2400" b="1" dirty="0" smtClean="0">
                <a:solidFill>
                  <a:srgbClr val="FF00FF"/>
                </a:solidFill>
              </a:rPr>
              <a:t>Micro gate area </a:t>
            </a:r>
            <a:r>
              <a:rPr lang="en-US" sz="2400" b="1" dirty="0">
                <a:solidFill>
                  <a:srgbClr val="FF00FF"/>
                </a:solidFill>
              </a:rPr>
              <a:t>may have no leakage </a:t>
            </a:r>
            <a:r>
              <a:rPr lang="en-US" sz="2400" b="1" dirty="0" smtClean="0">
                <a:solidFill>
                  <a:srgbClr val="FF00FF"/>
                </a:solidFill>
              </a:rPr>
              <a:t>defects. </a:t>
            </a:r>
            <a:endParaRPr lang="fr-F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0" y="1196975"/>
            <a:ext cx="9144000" cy="1493838"/>
          </a:xfrm>
          <a:prstGeom prst="rect">
            <a:avLst/>
          </a:prstGeom>
          <a:noFill/>
          <a:ln w="9525">
            <a:noFill/>
            <a:miter lim="800000"/>
            <a:headEnd/>
            <a:tailEnd/>
          </a:ln>
        </p:spPr>
        <p:txBody>
          <a:bodyPr lIns="90000" tIns="46800" rIns="90000" bIns="46800" anchor="ctr">
            <a:spAutoFit/>
          </a:bodyPr>
          <a:lstStyle/>
          <a:p>
            <a:r>
              <a:rPr lang="en-US" sz="2200" dirty="0" err="1"/>
              <a:t>Perovskite</a:t>
            </a:r>
            <a:r>
              <a:rPr lang="en-US" sz="2200" dirty="0"/>
              <a:t> </a:t>
            </a:r>
            <a:r>
              <a:rPr lang="en-US" sz="2200" dirty="0" err="1"/>
              <a:t>manganites</a:t>
            </a:r>
            <a:r>
              <a:rPr lang="en-US" sz="2200" dirty="0"/>
              <a:t>, R</a:t>
            </a:r>
            <a:r>
              <a:rPr lang="en-US" sz="2200" baseline="-25000" dirty="0"/>
              <a:t>1-x</a:t>
            </a:r>
            <a:r>
              <a:rPr lang="en-US" sz="2200" dirty="0"/>
              <a:t>A</a:t>
            </a:r>
            <a:r>
              <a:rPr lang="en-US" sz="2200" baseline="-25000" dirty="0"/>
              <a:t>x</a:t>
            </a:r>
            <a:r>
              <a:rPr lang="en-US" sz="2200" dirty="0"/>
              <a:t>MnO</a:t>
            </a:r>
            <a:r>
              <a:rPr lang="en-US" sz="2200" baseline="-25000" dirty="0"/>
              <a:t>3</a:t>
            </a:r>
            <a:r>
              <a:rPr lang="en-US" sz="2200" dirty="0"/>
              <a:t> </a:t>
            </a:r>
            <a:br>
              <a:rPr lang="en-US" sz="2200" dirty="0"/>
            </a:br>
            <a:r>
              <a:rPr lang="en-US" sz="2200" dirty="0"/>
              <a:t>(compounds of the colossal </a:t>
            </a:r>
            <a:r>
              <a:rPr lang="en-US" sz="2200" dirty="0" err="1"/>
              <a:t>magnetoresistance</a:t>
            </a:r>
            <a:r>
              <a:rPr lang="en-US" sz="2200" dirty="0"/>
              <a:t>)</a:t>
            </a:r>
            <a:br>
              <a:rPr lang="en-US" sz="2200" dirty="0"/>
            </a:br>
            <a:r>
              <a:rPr lang="en-US" sz="2200" dirty="0"/>
              <a:t>Transformation : charge- and orbital-ordered insulating (</a:t>
            </a:r>
            <a:r>
              <a:rPr lang="en-US" sz="2200" dirty="0" err="1"/>
              <a:t>COOI</a:t>
            </a:r>
            <a:r>
              <a:rPr lang="en-US" sz="2200" dirty="0"/>
              <a:t>) state </a:t>
            </a:r>
            <a:br>
              <a:rPr lang="en-US" sz="2200" dirty="0"/>
            </a:br>
            <a:r>
              <a:rPr lang="en-US" sz="2200" dirty="0">
                <a:sym typeface="Wingdings" pitchFamily="2" charset="2"/>
              </a:rPr>
              <a:t></a:t>
            </a:r>
            <a:r>
              <a:rPr lang="en-US" sz="2200" dirty="0"/>
              <a:t> ferromagnetic metallic (</a:t>
            </a:r>
            <a:r>
              <a:rPr lang="en-US" sz="2200" dirty="0" err="1"/>
              <a:t>FMM</a:t>
            </a:r>
            <a:r>
              <a:rPr lang="en-US" sz="2200" dirty="0"/>
              <a:t>) phase</a:t>
            </a:r>
            <a:r>
              <a:rPr lang="en-US" dirty="0"/>
              <a:t> </a:t>
            </a:r>
            <a:r>
              <a:rPr lang="en-US" sz="2200" dirty="0"/>
              <a:t> </a:t>
            </a:r>
            <a:r>
              <a:rPr lang="en-US" sz="2000" dirty="0"/>
              <a:t> </a:t>
            </a:r>
          </a:p>
        </p:txBody>
      </p:sp>
      <p:sp>
        <p:nvSpPr>
          <p:cNvPr id="11267" name="Text Box 5"/>
          <p:cNvSpPr txBox="1">
            <a:spLocks noChangeArrowheads="1"/>
          </p:cNvSpPr>
          <p:nvPr/>
        </p:nvSpPr>
        <p:spPr bwMode="auto">
          <a:xfrm>
            <a:off x="34925" y="44450"/>
            <a:ext cx="9109075" cy="1171732"/>
          </a:xfrm>
          <a:prstGeom prst="rect">
            <a:avLst/>
          </a:prstGeom>
          <a:noFill/>
          <a:ln w="9525">
            <a:noFill/>
            <a:miter lim="800000"/>
            <a:headEnd/>
            <a:tailEnd/>
          </a:ln>
        </p:spPr>
        <p:txBody>
          <a:bodyPr lIns="90000" tIns="46800" rIns="90000" bIns="46800">
            <a:spAutoFit/>
          </a:bodyPr>
          <a:lstStyle/>
          <a:p>
            <a:r>
              <a:rPr lang="en-US" sz="2200" b="1" dirty="0"/>
              <a:t>Strategy 2</a:t>
            </a:r>
            <a:r>
              <a:rPr lang="en-US" sz="2200" dirty="0"/>
              <a:t>. Direct assault, pure optical pumping, no gate.</a:t>
            </a:r>
            <a:br>
              <a:rPr lang="en-US" sz="2200" dirty="0"/>
            </a:br>
            <a:r>
              <a:rPr lang="en-US" sz="2200" dirty="0" smtClean="0"/>
              <a:t>Photoinduced </a:t>
            </a:r>
            <a:r>
              <a:rPr lang="en-US" sz="2200" dirty="0"/>
              <a:t>insulator-to-metal transition</a:t>
            </a:r>
            <a:r>
              <a:rPr lang="en-US" dirty="0"/>
              <a:t> </a:t>
            </a:r>
            <a:r>
              <a:rPr lang="en-US" sz="2200" dirty="0"/>
              <a:t/>
            </a:r>
            <a:br>
              <a:rPr lang="en-US" sz="2200" dirty="0"/>
            </a:br>
            <a:r>
              <a:rPr lang="en-US" sz="2200" dirty="0"/>
              <a:t>K. </a:t>
            </a:r>
            <a:r>
              <a:rPr lang="en-US" sz="2200" dirty="0" err="1"/>
              <a:t>Miyano</a:t>
            </a:r>
            <a:r>
              <a:rPr lang="en-US" sz="2200" dirty="0"/>
              <a:t> &amp; N. </a:t>
            </a:r>
            <a:r>
              <a:rPr lang="en-US" sz="2200" dirty="0" err="1"/>
              <a:t>Takubo</a:t>
            </a:r>
            <a:r>
              <a:rPr lang="en-US" sz="2200" dirty="0"/>
              <a:t>, </a:t>
            </a:r>
            <a:r>
              <a:rPr lang="en-US" sz="2200" i="1" dirty="0"/>
              <a:t>University of Tokyo.	2005</a:t>
            </a:r>
            <a:endParaRPr lang="en-US" sz="2200" dirty="0"/>
          </a:p>
        </p:txBody>
      </p:sp>
      <p:sp>
        <p:nvSpPr>
          <p:cNvPr id="11268" name="Rectangle 7"/>
          <p:cNvSpPr>
            <a:spLocks noChangeArrowheads="1"/>
          </p:cNvSpPr>
          <p:nvPr/>
        </p:nvSpPr>
        <p:spPr bwMode="auto">
          <a:xfrm>
            <a:off x="4500563" y="3840282"/>
            <a:ext cx="4608512" cy="1787285"/>
          </a:xfrm>
          <a:prstGeom prst="rect">
            <a:avLst/>
          </a:prstGeom>
          <a:noFill/>
          <a:ln w="9525">
            <a:noFill/>
            <a:miter lim="800000"/>
            <a:headEnd/>
            <a:tailEnd/>
          </a:ln>
        </p:spPr>
        <p:txBody>
          <a:bodyPr lIns="90000" tIns="46800" rIns="90000" bIns="46800" anchor="ctr">
            <a:spAutoFit/>
          </a:bodyPr>
          <a:lstStyle/>
          <a:p>
            <a:r>
              <a:rPr lang="en-US" sz="2200" dirty="0"/>
              <a:t>Pr</a:t>
            </a:r>
            <a:r>
              <a:rPr lang="en-US" sz="2200" baseline="-25000" dirty="0"/>
              <a:t>0.55</a:t>
            </a:r>
            <a:r>
              <a:rPr lang="en-US" sz="2200" dirty="0"/>
              <a:t>(Ca</a:t>
            </a:r>
            <a:r>
              <a:rPr lang="en-US" sz="2200" baseline="-25000" dirty="0"/>
              <a:t>1-y</a:t>
            </a:r>
            <a:r>
              <a:rPr lang="en-US" sz="2200" dirty="0"/>
              <a:t>S</a:t>
            </a:r>
            <a:r>
              <a:rPr lang="en-US" sz="2200" baseline="-25000" dirty="0"/>
              <a:t>y</a:t>
            </a:r>
            <a:r>
              <a:rPr lang="en-US" sz="2200" dirty="0"/>
              <a:t>)</a:t>
            </a:r>
            <a:r>
              <a:rPr lang="en-US" sz="2200" baseline="-25000" dirty="0"/>
              <a:t>0.45</a:t>
            </a:r>
            <a:r>
              <a:rPr lang="en-US" sz="2200" dirty="0"/>
              <a:t>MnO</a:t>
            </a:r>
            <a:r>
              <a:rPr lang="en-US" sz="2200" baseline="-25000" dirty="0"/>
              <a:t>3</a:t>
            </a:r>
            <a:r>
              <a:rPr lang="en-US" sz="2200" dirty="0"/>
              <a:t> film on</a:t>
            </a:r>
          </a:p>
          <a:p>
            <a:r>
              <a:rPr lang="en-US" sz="2200" dirty="0"/>
              <a:t>(LaAlO</a:t>
            </a:r>
            <a:r>
              <a:rPr lang="en-US" sz="2200" baseline="-25000" dirty="0"/>
              <a:t>3</a:t>
            </a:r>
            <a:r>
              <a:rPr lang="en-US" sz="2200" dirty="0"/>
              <a:t>)</a:t>
            </a:r>
            <a:r>
              <a:rPr lang="en-US" sz="2200" baseline="-25000" dirty="0"/>
              <a:t>0.3</a:t>
            </a:r>
            <a:r>
              <a:rPr lang="en-US" sz="2200" dirty="0"/>
              <a:t>(SrAl</a:t>
            </a:r>
            <a:r>
              <a:rPr lang="en-US" sz="2200" baseline="-25000" dirty="0"/>
              <a:t>0.5</a:t>
            </a:r>
            <a:r>
              <a:rPr lang="en-US" sz="2200" dirty="0"/>
              <a:t>TaO</a:t>
            </a:r>
            <a:r>
              <a:rPr lang="en-US" sz="2200" baseline="-25000" dirty="0"/>
              <a:t>3</a:t>
            </a:r>
            <a:r>
              <a:rPr lang="en-US" sz="2200" dirty="0"/>
              <a:t>)</a:t>
            </a:r>
            <a:r>
              <a:rPr lang="en-US" sz="2200" baseline="-25000" dirty="0"/>
              <a:t>0.7</a:t>
            </a:r>
            <a:r>
              <a:rPr lang="en-US" sz="2200" dirty="0"/>
              <a:t>      (110) substrate, </a:t>
            </a:r>
            <a:r>
              <a:rPr lang="en-US" altLang="ja-JP" sz="2200" i="1" dirty="0">
                <a:ea typeface="MS PGothic" pitchFamily="34" charset="-128"/>
              </a:rPr>
              <a:t>y</a:t>
            </a:r>
            <a:r>
              <a:rPr lang="en-US" altLang="ja-JP" sz="2200" dirty="0">
                <a:ea typeface="MS PGothic" pitchFamily="34" charset="-128"/>
              </a:rPr>
              <a:t> = 0.25 </a:t>
            </a:r>
            <a:endParaRPr lang="en-US" altLang="ja-JP" sz="2200" dirty="0" smtClean="0">
              <a:ea typeface="MS PGothic" pitchFamily="34" charset="-128"/>
            </a:endParaRPr>
          </a:p>
          <a:p>
            <a:r>
              <a:rPr lang="en-US" altLang="ja-JP" sz="2200" dirty="0" smtClean="0">
                <a:ea typeface="MS PGothic" pitchFamily="34" charset="-128"/>
              </a:rPr>
              <a:t>Photon energy is 2.3 </a:t>
            </a:r>
            <a:r>
              <a:rPr lang="en-US" altLang="ja-JP" sz="2200" dirty="0" err="1" smtClean="0">
                <a:ea typeface="MS PGothic" pitchFamily="34" charset="-128"/>
              </a:rPr>
              <a:t>eV</a:t>
            </a:r>
            <a:r>
              <a:rPr lang="en-US" altLang="ja-JP" sz="2200" dirty="0" smtClean="0">
                <a:ea typeface="MS PGothic" pitchFamily="34" charset="-128"/>
              </a:rPr>
              <a:t> </a:t>
            </a:r>
            <a:r>
              <a:rPr lang="en-US" altLang="ja-JP" sz="2200" dirty="0">
                <a:ea typeface="MS PGothic" pitchFamily="34" charset="-128"/>
              </a:rPr>
              <a:t/>
            </a:r>
            <a:br>
              <a:rPr lang="en-US" altLang="ja-JP" sz="2200" dirty="0">
                <a:ea typeface="MS PGothic" pitchFamily="34" charset="-128"/>
              </a:rPr>
            </a:br>
            <a:r>
              <a:rPr lang="en-US" altLang="ja-JP" sz="2200" dirty="0">
                <a:ea typeface="MS PGothic" pitchFamily="34" charset="-128"/>
              </a:rPr>
              <a:t>Laser pulses transform  </a:t>
            </a:r>
            <a:r>
              <a:rPr lang="en-US" altLang="ja-JP" sz="2200" dirty="0" err="1">
                <a:ea typeface="MS PGothic" pitchFamily="34" charset="-128"/>
              </a:rPr>
              <a:t>COOI</a:t>
            </a:r>
            <a:r>
              <a:rPr lang="en-US" altLang="ja-JP" sz="2200" dirty="0">
                <a:ea typeface="MS PGothic" pitchFamily="34" charset="-128"/>
              </a:rPr>
              <a:t> </a:t>
            </a:r>
            <a:r>
              <a:rPr lang="en-US" altLang="ja-JP" sz="2200" dirty="0">
                <a:ea typeface="MS PGothic" pitchFamily="34" charset="-128"/>
                <a:sym typeface="Wingdings" pitchFamily="2" charset="2"/>
              </a:rPr>
              <a:t></a:t>
            </a:r>
            <a:r>
              <a:rPr lang="en-US" altLang="ja-JP" sz="2200" dirty="0" err="1" smtClean="0">
                <a:ea typeface="MS PGothic" pitchFamily="34" charset="-128"/>
              </a:rPr>
              <a:t>FMM</a:t>
            </a:r>
            <a:endParaRPr lang="en-US" sz="2200" dirty="0"/>
          </a:p>
        </p:txBody>
      </p:sp>
      <p:pic>
        <p:nvPicPr>
          <p:cNvPr id="11269" name="Picture 8"/>
          <p:cNvPicPr>
            <a:picLocks noChangeAspect="1" noChangeArrowheads="1"/>
          </p:cNvPicPr>
          <p:nvPr/>
        </p:nvPicPr>
        <p:blipFill>
          <a:blip r:embed="rId2" cstate="print"/>
          <a:srcRect/>
          <a:stretch>
            <a:fillRect/>
          </a:stretch>
        </p:blipFill>
        <p:spPr bwMode="auto">
          <a:xfrm>
            <a:off x="0" y="2636838"/>
            <a:ext cx="4787900" cy="4471987"/>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07950" y="1773238"/>
            <a:ext cx="5111750" cy="2606675"/>
          </a:xfrm>
          <a:prstGeom prst="rect">
            <a:avLst/>
          </a:prstGeom>
          <a:noFill/>
          <a:ln w="9525">
            <a:noFill/>
            <a:miter lim="800000"/>
            <a:headEnd/>
            <a:tailEnd/>
          </a:ln>
        </p:spPr>
      </p:pic>
      <p:sp>
        <p:nvSpPr>
          <p:cNvPr id="12291" name="Rectangle 3"/>
          <p:cNvSpPr>
            <a:spLocks noGrp="1" noChangeArrowheads="1"/>
          </p:cNvSpPr>
          <p:nvPr>
            <p:ph type="title"/>
          </p:nvPr>
        </p:nvSpPr>
        <p:spPr>
          <a:xfrm>
            <a:off x="76200" y="836613"/>
            <a:ext cx="5943600" cy="838200"/>
          </a:xfrm>
        </p:spPr>
        <p:txBody>
          <a:bodyPr/>
          <a:lstStyle/>
          <a:p>
            <a:r>
              <a:rPr lang="en-US" sz="2000" b="1" smtClean="0">
                <a:solidFill>
                  <a:srgbClr val="FF00FF"/>
                </a:solidFill>
              </a:rPr>
              <a:t>Photocarrier Injection to Transition Metal Oxides</a:t>
            </a:r>
            <a:br>
              <a:rPr lang="en-US" sz="2000" b="1" smtClean="0">
                <a:solidFill>
                  <a:srgbClr val="FF00FF"/>
                </a:solidFill>
              </a:rPr>
            </a:br>
            <a:r>
              <a:rPr lang="en-US" sz="2000" smtClean="0">
                <a:solidFill>
                  <a:srgbClr val="FF00FF"/>
                </a:solidFill>
              </a:rPr>
              <a:t>Y. Muraoka and Z. Hiroi  --  ISSP, Japan</a:t>
            </a:r>
            <a:endParaRPr lang="en-US" sz="2000" smtClean="0">
              <a:solidFill>
                <a:srgbClr val="FF00FF"/>
              </a:solidFill>
              <a:latin typeface="Times-Roman" charset="0"/>
            </a:endParaRPr>
          </a:p>
        </p:txBody>
      </p:sp>
      <p:pic>
        <p:nvPicPr>
          <p:cNvPr id="12292" name="Picture 4"/>
          <p:cNvPicPr>
            <a:picLocks noChangeAspect="1" noChangeArrowheads="1"/>
          </p:cNvPicPr>
          <p:nvPr/>
        </p:nvPicPr>
        <p:blipFill>
          <a:blip r:embed="rId3" cstate="print"/>
          <a:srcRect/>
          <a:stretch>
            <a:fillRect/>
          </a:stretch>
        </p:blipFill>
        <p:spPr bwMode="auto">
          <a:xfrm>
            <a:off x="6096000" y="-100013"/>
            <a:ext cx="3048000" cy="2736851"/>
          </a:xfrm>
          <a:prstGeom prst="rect">
            <a:avLst/>
          </a:prstGeom>
          <a:noFill/>
          <a:ln w="9525">
            <a:noFill/>
            <a:miter lim="800000"/>
            <a:headEnd/>
            <a:tailEnd/>
          </a:ln>
        </p:spPr>
      </p:pic>
      <p:pic>
        <p:nvPicPr>
          <p:cNvPr id="12293" name="Picture 6"/>
          <p:cNvPicPr>
            <a:picLocks noChangeAspect="1" noChangeArrowheads="1"/>
          </p:cNvPicPr>
          <p:nvPr/>
        </p:nvPicPr>
        <p:blipFill>
          <a:blip r:embed="rId4" cstate="print"/>
          <a:srcRect/>
          <a:stretch>
            <a:fillRect/>
          </a:stretch>
        </p:blipFill>
        <p:spPr bwMode="auto">
          <a:xfrm>
            <a:off x="0" y="4483100"/>
            <a:ext cx="4284663" cy="2401888"/>
          </a:xfrm>
          <a:prstGeom prst="rect">
            <a:avLst/>
          </a:prstGeom>
          <a:noFill/>
          <a:ln w="9525">
            <a:noFill/>
            <a:miter lim="800000"/>
            <a:headEnd/>
            <a:tailEnd/>
          </a:ln>
        </p:spPr>
      </p:pic>
      <p:sp>
        <p:nvSpPr>
          <p:cNvPr id="12295" name="Text Box 9"/>
          <p:cNvSpPr txBox="1">
            <a:spLocks noChangeArrowheads="1"/>
          </p:cNvSpPr>
          <p:nvPr/>
        </p:nvSpPr>
        <p:spPr bwMode="auto">
          <a:xfrm>
            <a:off x="34925" y="93663"/>
            <a:ext cx="5210175" cy="762000"/>
          </a:xfrm>
          <a:prstGeom prst="rect">
            <a:avLst/>
          </a:prstGeom>
          <a:noFill/>
          <a:ln w="9525">
            <a:noFill/>
            <a:miter lim="800000"/>
            <a:headEnd/>
            <a:tailEnd/>
          </a:ln>
        </p:spPr>
        <p:txBody>
          <a:bodyPr wrap="none" lIns="90000" tIns="46800" rIns="90000" bIns="46800">
            <a:spAutoFit/>
          </a:bodyPr>
          <a:lstStyle/>
          <a:p>
            <a:r>
              <a:rPr lang="en-US" sz="2200" b="1"/>
              <a:t>Strategy 3</a:t>
            </a:r>
            <a:r>
              <a:rPr lang="en-US" sz="2200"/>
              <a:t>. Combination of the gate voltage </a:t>
            </a:r>
            <a:br>
              <a:rPr lang="en-US" sz="2200"/>
            </a:br>
            <a:r>
              <a:rPr lang="en-US" sz="2200"/>
              <a:t>with the optical pumping across the gate</a:t>
            </a:r>
            <a:endParaRPr lang="fr-FR" sz="2200"/>
          </a:p>
        </p:txBody>
      </p:sp>
      <p:sp>
        <p:nvSpPr>
          <p:cNvPr id="12296" name="Text Box 10"/>
          <p:cNvSpPr txBox="1">
            <a:spLocks noChangeArrowheads="1"/>
          </p:cNvSpPr>
          <p:nvPr/>
        </p:nvSpPr>
        <p:spPr bwMode="auto">
          <a:xfrm>
            <a:off x="5776913" y="2738438"/>
            <a:ext cx="3439060" cy="771623"/>
          </a:xfrm>
          <a:prstGeom prst="rect">
            <a:avLst/>
          </a:prstGeom>
          <a:noFill/>
          <a:ln w="9525">
            <a:noFill/>
            <a:miter lim="800000"/>
            <a:headEnd/>
            <a:tailEnd/>
          </a:ln>
        </p:spPr>
        <p:txBody>
          <a:bodyPr wrap="none" lIns="90000" tIns="46800" rIns="90000" bIns="46800">
            <a:spAutoFit/>
          </a:bodyPr>
          <a:lstStyle/>
          <a:p>
            <a:r>
              <a:rPr lang="en-US" sz="2200" dirty="0"/>
              <a:t>Estimated photo-doping:</a:t>
            </a:r>
          </a:p>
          <a:p>
            <a:r>
              <a:rPr lang="en-US" sz="2200" dirty="0"/>
              <a:t>~10</a:t>
            </a:r>
            <a:r>
              <a:rPr lang="en-US" sz="2200" baseline="30000" dirty="0"/>
              <a:t>20</a:t>
            </a:r>
            <a:r>
              <a:rPr lang="en-US" sz="2200" dirty="0"/>
              <a:t>/cm</a:t>
            </a:r>
            <a:r>
              <a:rPr lang="en-US" sz="2200" baseline="30000" dirty="0"/>
              <a:t>3</a:t>
            </a:r>
            <a:r>
              <a:rPr lang="en-US" sz="2200" dirty="0"/>
              <a:t> , i.e. 1% per </a:t>
            </a:r>
            <a:r>
              <a:rPr lang="en-US" sz="2200" dirty="0" smtClean="0"/>
              <a:t>atom</a:t>
            </a:r>
            <a:r>
              <a:rPr lang="en-US" sz="2200" baseline="30000" dirty="0" smtClean="0"/>
              <a:t> </a:t>
            </a:r>
            <a:endParaRPr lang="fr-FR" sz="2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6"/>
          <p:cNvSpPr>
            <a:spLocks noChangeArrowheads="1"/>
          </p:cNvSpPr>
          <p:nvPr/>
        </p:nvSpPr>
        <p:spPr bwMode="auto">
          <a:xfrm>
            <a:off x="35496" y="1044848"/>
            <a:ext cx="8893175" cy="1016000"/>
          </a:xfrm>
          <a:prstGeom prst="rect">
            <a:avLst/>
          </a:prstGeom>
          <a:noFill/>
          <a:ln w="9525">
            <a:solidFill>
              <a:schemeClr val="tx1"/>
            </a:solidFill>
            <a:miter lim="800000"/>
            <a:headEnd/>
            <a:tailEnd/>
          </a:ln>
        </p:spPr>
        <p:txBody>
          <a:bodyPr wrap="square" anchor="ctr">
            <a:spAutoFit/>
          </a:bodyPr>
          <a:lstStyle/>
          <a:p>
            <a:pPr algn="ctr"/>
            <a:r>
              <a:rPr lang="it-IT" sz="2000" b="1" dirty="0">
                <a:latin typeface="Times-Bold" charset="0"/>
              </a:rPr>
              <a:t>Electrostatic Tuning of the Hole Density in </a:t>
            </a:r>
            <a:r>
              <a:rPr lang="it-IT" sz="2000" b="1" dirty="0" smtClean="0">
                <a:latin typeface="Times-Bold-A" charset="0"/>
              </a:rPr>
              <a:t>NdBa2Cu3O</a:t>
            </a:r>
            <a:r>
              <a:rPr lang="it-IT" sz="2000" b="1" baseline="-25000" dirty="0" smtClean="0">
                <a:latin typeface="Times-Bold-A" charset="0"/>
              </a:rPr>
              <a:t>7-x</a:t>
            </a:r>
            <a:r>
              <a:rPr lang="it-IT" sz="2000" dirty="0" smtClean="0">
                <a:latin typeface="MathematicalPi-Four-A" charset="0"/>
              </a:rPr>
              <a:t> </a:t>
            </a:r>
            <a:endParaRPr lang="it-IT" sz="2000" dirty="0">
              <a:latin typeface="MathematicalPi-Four-A" charset="0"/>
            </a:endParaRPr>
          </a:p>
          <a:p>
            <a:pPr algn="ctr"/>
            <a:r>
              <a:rPr lang="it-IT" sz="2000" b="1" dirty="0">
                <a:latin typeface="Times-Bold" charset="0"/>
              </a:rPr>
              <a:t>Films and its Effect on the Hall Response</a:t>
            </a:r>
            <a:br>
              <a:rPr lang="it-IT" sz="2000" b="1" dirty="0">
                <a:latin typeface="Times-Bold" charset="0"/>
              </a:rPr>
            </a:br>
            <a:r>
              <a:rPr lang="it-IT" sz="2000" dirty="0">
                <a:latin typeface="Times-Roman" charset="0"/>
              </a:rPr>
              <a:t>J.-M. Triscone group, Geneve. </a:t>
            </a:r>
            <a:r>
              <a:rPr lang="it-IT" sz="2000" dirty="0"/>
              <a:t>Phys. Rev. Let. </a:t>
            </a:r>
            <a:r>
              <a:rPr lang="it-IT" sz="2000" dirty="0" smtClean="0"/>
              <a:t>2002 (first results 1999)</a:t>
            </a:r>
            <a:endParaRPr lang="it-IT" sz="2000" i="1" dirty="0"/>
          </a:p>
        </p:txBody>
      </p:sp>
      <p:sp>
        <p:nvSpPr>
          <p:cNvPr id="6" name="Text Box 14"/>
          <p:cNvSpPr txBox="1">
            <a:spLocks noChangeArrowheads="1"/>
          </p:cNvSpPr>
          <p:nvPr/>
        </p:nvSpPr>
        <p:spPr bwMode="auto">
          <a:xfrm>
            <a:off x="377825" y="5969745"/>
            <a:ext cx="8483454" cy="771623"/>
          </a:xfrm>
          <a:prstGeom prst="rect">
            <a:avLst/>
          </a:prstGeom>
          <a:noFill/>
          <a:ln w="9525">
            <a:noFill/>
            <a:miter lim="800000"/>
            <a:headEnd/>
            <a:tailEnd/>
          </a:ln>
        </p:spPr>
        <p:txBody>
          <a:bodyPr wrap="none" lIns="90000" tIns="46800" rIns="90000" bIns="46800">
            <a:spAutoFit/>
          </a:bodyPr>
          <a:lstStyle/>
          <a:p>
            <a:r>
              <a:rPr lang="en-US" sz="2200" b="1" i="1" dirty="0">
                <a:solidFill>
                  <a:srgbClr val="FF00FF"/>
                </a:solidFill>
              </a:rPr>
              <a:t>Achieved:</a:t>
            </a:r>
            <a:r>
              <a:rPr lang="en-US" sz="2200" dirty="0">
                <a:solidFill>
                  <a:srgbClr val="FF5050"/>
                </a:solidFill>
              </a:rPr>
              <a:t> </a:t>
            </a:r>
            <a:r>
              <a:rPr lang="en-US" sz="2200" dirty="0"/>
              <a:t>switching off of the superconductivity in a pre-doped material.</a:t>
            </a:r>
          </a:p>
          <a:p>
            <a:r>
              <a:rPr lang="en-US" sz="2200" b="1" i="1" dirty="0">
                <a:solidFill>
                  <a:srgbClr val="FF00FF"/>
                </a:solidFill>
              </a:rPr>
              <a:t>Still necessary: </a:t>
            </a:r>
            <a:r>
              <a:rPr lang="en-US" sz="2200" dirty="0">
                <a:solidFill>
                  <a:schemeClr val="accent2"/>
                </a:solidFill>
              </a:rPr>
              <a:t>turn the SC on from the pristine </a:t>
            </a:r>
            <a:r>
              <a:rPr lang="en-US" sz="2200" dirty="0" err="1">
                <a:solidFill>
                  <a:schemeClr val="accent2"/>
                </a:solidFill>
              </a:rPr>
              <a:t>undoped</a:t>
            </a:r>
            <a:r>
              <a:rPr lang="en-US" sz="2200" dirty="0">
                <a:solidFill>
                  <a:schemeClr val="accent2"/>
                </a:solidFill>
              </a:rPr>
              <a:t> insulator</a:t>
            </a:r>
            <a:endParaRPr lang="fr-FR" sz="2200" dirty="0">
              <a:solidFill>
                <a:schemeClr val="accent2"/>
              </a:solidFill>
            </a:endParaRPr>
          </a:p>
        </p:txBody>
      </p:sp>
      <p:sp>
        <p:nvSpPr>
          <p:cNvPr id="7" name="Espace réservé du numéro de diapositive 6"/>
          <p:cNvSpPr>
            <a:spLocks noGrp="1"/>
          </p:cNvSpPr>
          <p:nvPr>
            <p:ph type="sldNum" sz="quarter" idx="12"/>
          </p:nvPr>
        </p:nvSpPr>
        <p:spPr/>
        <p:txBody>
          <a:bodyPr/>
          <a:lstStyle/>
          <a:p>
            <a:pPr>
              <a:defRPr/>
            </a:pPr>
            <a:fld id="{28BA89FB-7008-4F5B-A56B-69DC45B566BF}" type="slidenum">
              <a:rPr lang="en-US" smtClean="0"/>
              <a:pPr>
                <a:defRPr/>
              </a:pPr>
              <a:t>15</a:t>
            </a:fld>
            <a:endParaRPr lang="en-US"/>
          </a:p>
        </p:txBody>
      </p:sp>
      <p:sp>
        <p:nvSpPr>
          <p:cNvPr id="8" name="Text Box 9"/>
          <p:cNvSpPr txBox="1">
            <a:spLocks noChangeArrowheads="1"/>
          </p:cNvSpPr>
          <p:nvPr/>
        </p:nvSpPr>
        <p:spPr bwMode="auto">
          <a:xfrm>
            <a:off x="0" y="44450"/>
            <a:ext cx="9144000" cy="833178"/>
          </a:xfrm>
          <a:prstGeom prst="rect">
            <a:avLst/>
          </a:prstGeom>
          <a:solidFill>
            <a:srgbClr val="FFFF99"/>
          </a:solidFill>
          <a:ln w="9525">
            <a:noFill/>
            <a:miter lim="800000"/>
            <a:headEnd/>
            <a:tailEnd/>
          </a:ln>
        </p:spPr>
        <p:txBody>
          <a:bodyPr lIns="90000" tIns="46800" rIns="90000" bIns="46800">
            <a:spAutoFit/>
          </a:bodyPr>
          <a:lstStyle/>
          <a:p>
            <a:r>
              <a:rPr lang="en-US" sz="2400" b="1" dirty="0" smtClean="0">
                <a:solidFill>
                  <a:srgbClr val="FF00FF"/>
                </a:solidFill>
              </a:rPr>
              <a:t>4. Gigantic </a:t>
            </a:r>
            <a:r>
              <a:rPr lang="en-US" sz="2400" b="1" dirty="0">
                <a:solidFill>
                  <a:srgbClr val="FF00FF"/>
                </a:solidFill>
              </a:rPr>
              <a:t>amplification of the gate </a:t>
            </a:r>
            <a:r>
              <a:rPr lang="en-US" sz="2400" b="1" dirty="0" smtClean="0">
                <a:solidFill>
                  <a:srgbClr val="FF00FF"/>
                </a:solidFill>
              </a:rPr>
              <a:t>voltage</a:t>
            </a:r>
            <a:r>
              <a:rPr lang="en-US" sz="2400" b="1" dirty="0">
                <a:solidFill>
                  <a:srgbClr val="FF00FF"/>
                </a:solidFill>
              </a:rPr>
              <a:t> </a:t>
            </a:r>
            <a:r>
              <a:rPr lang="en-US" sz="2400" b="1" dirty="0" smtClean="0">
                <a:solidFill>
                  <a:srgbClr val="FF00FF"/>
                </a:solidFill>
              </a:rPr>
              <a:t>in </a:t>
            </a:r>
            <a:r>
              <a:rPr lang="en-US" sz="2400" b="1" dirty="0">
                <a:solidFill>
                  <a:srgbClr val="FF00FF"/>
                </a:solidFill>
              </a:rPr>
              <a:t>the field effect by adding the ferroelectric layer.</a:t>
            </a:r>
            <a:endParaRPr lang="fr-FR" sz="2400" b="1" dirty="0">
              <a:solidFill>
                <a:srgbClr val="FF00FF"/>
              </a:solidFill>
            </a:endParaRPr>
          </a:p>
        </p:txBody>
      </p:sp>
      <p:pic>
        <p:nvPicPr>
          <p:cNvPr id="184321" name="Picture 1"/>
          <p:cNvPicPr>
            <a:picLocks noChangeAspect="1" noChangeArrowheads="1"/>
          </p:cNvPicPr>
          <p:nvPr/>
        </p:nvPicPr>
        <p:blipFill>
          <a:blip r:embed="rId2" cstate="print"/>
          <a:srcRect/>
          <a:stretch>
            <a:fillRect/>
          </a:stretch>
        </p:blipFill>
        <p:spPr bwMode="auto">
          <a:xfrm>
            <a:off x="251520" y="2124075"/>
            <a:ext cx="4251746" cy="2609850"/>
          </a:xfrm>
          <a:prstGeom prst="rect">
            <a:avLst/>
          </a:prstGeom>
          <a:noFill/>
          <a:ln w="9525">
            <a:noFill/>
            <a:miter lim="800000"/>
            <a:headEnd/>
            <a:tailEnd/>
          </a:ln>
        </p:spPr>
      </p:pic>
      <p:pic>
        <p:nvPicPr>
          <p:cNvPr id="184322" name="Picture 2"/>
          <p:cNvPicPr>
            <a:picLocks noChangeAspect="1" noChangeArrowheads="1"/>
          </p:cNvPicPr>
          <p:nvPr/>
        </p:nvPicPr>
        <p:blipFill>
          <a:blip r:embed="rId3" cstate="print"/>
          <a:srcRect/>
          <a:stretch>
            <a:fillRect/>
          </a:stretch>
        </p:blipFill>
        <p:spPr bwMode="auto">
          <a:xfrm>
            <a:off x="4832548" y="2114525"/>
            <a:ext cx="3771900" cy="3114675"/>
          </a:xfrm>
          <a:prstGeom prst="rect">
            <a:avLst/>
          </a:prstGeom>
          <a:noFill/>
          <a:ln w="9525">
            <a:noFill/>
            <a:miter lim="800000"/>
            <a:headEnd/>
            <a:tailEnd/>
          </a:ln>
        </p:spPr>
      </p:pic>
      <p:sp>
        <p:nvSpPr>
          <p:cNvPr id="10" name="ZoneTexte 9"/>
          <p:cNvSpPr txBox="1"/>
          <p:nvPr/>
        </p:nvSpPr>
        <p:spPr>
          <a:xfrm>
            <a:off x="323528" y="5085184"/>
            <a:ext cx="6304931" cy="707886"/>
          </a:xfrm>
          <a:prstGeom prst="rect">
            <a:avLst/>
          </a:prstGeom>
          <a:noFill/>
        </p:spPr>
        <p:txBody>
          <a:bodyPr wrap="none" rtlCol="0">
            <a:spAutoFit/>
          </a:bodyPr>
          <a:lstStyle/>
          <a:p>
            <a:r>
              <a:rPr lang="en-US" sz="2000" dirty="0" smtClean="0"/>
              <a:t>Ferroelectric gate – switching requires only a voltage pulse,</a:t>
            </a:r>
          </a:p>
          <a:p>
            <a:r>
              <a:rPr lang="en-US" sz="2000" dirty="0" smtClean="0"/>
              <a:t>Persistent reversible effect.</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0"/>
            <a:ext cx="8064896" cy="980728"/>
          </a:xfrm>
          <a:ln>
            <a:solidFill>
              <a:schemeClr val="accent2"/>
            </a:solidFill>
          </a:ln>
        </p:spPr>
        <p:txBody>
          <a:bodyPr/>
          <a:lstStyle/>
          <a:p>
            <a:pPr algn="l"/>
            <a:r>
              <a:rPr lang="fr-FR" sz="2200" dirty="0" smtClean="0"/>
              <a:t>Local switching of </a:t>
            </a:r>
            <a:r>
              <a:rPr lang="fr-FR" sz="2200" dirty="0" err="1" smtClean="0"/>
              <a:t>two</a:t>
            </a:r>
            <a:r>
              <a:rPr lang="fr-FR" sz="2200" dirty="0" smtClean="0"/>
              <a:t>-</a:t>
            </a:r>
            <a:r>
              <a:rPr lang="fr-FR" sz="2200" dirty="0" err="1" smtClean="0"/>
              <a:t>dimensional</a:t>
            </a:r>
            <a:r>
              <a:rPr lang="fr-FR" sz="2200" dirty="0" smtClean="0"/>
              <a:t> </a:t>
            </a:r>
            <a:r>
              <a:rPr lang="en-US" sz="2200" dirty="0" smtClean="0"/>
              <a:t>superconductivity using the ferroelectric field effect </a:t>
            </a:r>
            <a:r>
              <a:rPr lang="fr-FR" sz="2200" i="1" dirty="0" smtClean="0"/>
              <a:t> J.-M. </a:t>
            </a:r>
            <a:r>
              <a:rPr lang="fr-FR" sz="2200" i="1" dirty="0" err="1" smtClean="0"/>
              <a:t>Triscone</a:t>
            </a:r>
            <a:r>
              <a:rPr lang="fr-FR" sz="2200" i="1" dirty="0" smtClean="0"/>
              <a:t>, et al </a:t>
            </a:r>
            <a:r>
              <a:rPr lang="fr-FR" sz="2200" dirty="0" smtClean="0"/>
              <a:t>Nature </a:t>
            </a:r>
            <a:r>
              <a:rPr lang="fr-FR" sz="2200" b="1" dirty="0" smtClean="0"/>
              <a:t>441</a:t>
            </a:r>
            <a:r>
              <a:rPr lang="fr-FR" sz="2200" dirty="0" smtClean="0"/>
              <a:t> (2006) 195</a:t>
            </a:r>
            <a:endParaRPr lang="fr-FR" sz="2200" dirty="0"/>
          </a:p>
        </p:txBody>
      </p:sp>
      <p:pic>
        <p:nvPicPr>
          <p:cNvPr id="50178" name="Picture 2"/>
          <p:cNvPicPr>
            <a:picLocks noChangeAspect="1" noChangeArrowheads="1"/>
          </p:cNvPicPr>
          <p:nvPr/>
        </p:nvPicPr>
        <p:blipFill>
          <a:blip r:embed="rId2" cstate="print"/>
          <a:srcRect/>
          <a:stretch>
            <a:fillRect/>
          </a:stretch>
        </p:blipFill>
        <p:spPr bwMode="auto">
          <a:xfrm>
            <a:off x="179512" y="1404035"/>
            <a:ext cx="3312368" cy="4210050"/>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5076056" y="1268760"/>
            <a:ext cx="3096344" cy="4206145"/>
          </a:xfrm>
          <a:prstGeom prst="rect">
            <a:avLst/>
          </a:prstGeom>
          <a:noFill/>
          <a:ln w="9525">
            <a:noFill/>
            <a:miter lim="800000"/>
            <a:headEnd/>
            <a:tailEnd/>
          </a:ln>
        </p:spPr>
      </p:pic>
      <p:sp>
        <p:nvSpPr>
          <p:cNvPr id="7" name="ZoneTexte 6"/>
          <p:cNvSpPr txBox="1"/>
          <p:nvPr/>
        </p:nvSpPr>
        <p:spPr>
          <a:xfrm>
            <a:off x="0" y="5733256"/>
            <a:ext cx="8988678" cy="769441"/>
          </a:xfrm>
          <a:prstGeom prst="rect">
            <a:avLst/>
          </a:prstGeom>
          <a:noFill/>
        </p:spPr>
        <p:txBody>
          <a:bodyPr wrap="square" rtlCol="0">
            <a:spAutoFit/>
          </a:bodyPr>
          <a:lstStyle/>
          <a:p>
            <a:r>
              <a:rPr lang="en-US" sz="2200" dirty="0" smtClean="0"/>
              <a:t>The P+ state  - removing electrons from the </a:t>
            </a:r>
            <a:r>
              <a:rPr lang="en-US" sz="2200" dirty="0" err="1" smtClean="0"/>
              <a:t>Nb</a:t>
            </a:r>
            <a:r>
              <a:rPr lang="en-US" sz="2200" dirty="0" smtClean="0"/>
              <a:t>-STO layer. </a:t>
            </a:r>
          </a:p>
          <a:p>
            <a:r>
              <a:rPr lang="en-US" sz="2200" dirty="0" smtClean="0"/>
              <a:t>The P- state -  adding electrons to the </a:t>
            </a:r>
            <a:r>
              <a:rPr lang="en-US" sz="2200" dirty="0" err="1" smtClean="0"/>
              <a:t>Nb-STO</a:t>
            </a:r>
            <a:r>
              <a:rPr lang="en-US" sz="2200" dirty="0" smtClean="0"/>
              <a:t> layer (increasing the doping)</a:t>
            </a:r>
            <a:endParaRPr lang="fr-FR"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1C905F47-BAFA-4995-96C1-E20451D0C169}" type="slidenum">
              <a:rPr lang="en-US" smtClean="0"/>
              <a:pPr>
                <a:defRPr/>
              </a:pPr>
              <a:t>17</a:t>
            </a:fld>
            <a:endParaRPr lang="en-US" dirty="0"/>
          </a:p>
        </p:txBody>
      </p:sp>
      <p:pic>
        <p:nvPicPr>
          <p:cNvPr id="193538" name="Picture 2"/>
          <p:cNvPicPr>
            <a:picLocks noChangeAspect="1" noChangeArrowheads="1"/>
          </p:cNvPicPr>
          <p:nvPr/>
        </p:nvPicPr>
        <p:blipFill>
          <a:blip r:embed="rId2" cstate="print"/>
          <a:srcRect/>
          <a:stretch>
            <a:fillRect/>
          </a:stretch>
        </p:blipFill>
        <p:spPr bwMode="auto">
          <a:xfrm>
            <a:off x="6948264" y="620688"/>
            <a:ext cx="1872207" cy="1150752"/>
          </a:xfrm>
          <a:prstGeom prst="rect">
            <a:avLst/>
          </a:prstGeom>
          <a:noFill/>
          <a:ln w="9525">
            <a:noFill/>
            <a:miter lim="800000"/>
            <a:headEnd/>
            <a:tailEnd/>
          </a:ln>
        </p:spPr>
      </p:pic>
      <p:pic>
        <p:nvPicPr>
          <p:cNvPr id="193542" name="Picture 6"/>
          <p:cNvPicPr>
            <a:picLocks noChangeAspect="1" noChangeArrowheads="1"/>
          </p:cNvPicPr>
          <p:nvPr/>
        </p:nvPicPr>
        <p:blipFill>
          <a:blip r:embed="rId3" cstate="print"/>
          <a:srcRect/>
          <a:stretch>
            <a:fillRect/>
          </a:stretch>
        </p:blipFill>
        <p:spPr bwMode="auto">
          <a:xfrm>
            <a:off x="6732240" y="2132856"/>
            <a:ext cx="2153593" cy="1967568"/>
          </a:xfrm>
          <a:prstGeom prst="rect">
            <a:avLst/>
          </a:prstGeom>
          <a:noFill/>
          <a:ln w="9525">
            <a:noFill/>
            <a:miter lim="800000"/>
            <a:headEnd/>
            <a:tailEnd/>
          </a:ln>
        </p:spPr>
      </p:pic>
      <p:sp>
        <p:nvSpPr>
          <p:cNvPr id="17" name="ZoneTexte 16"/>
          <p:cNvSpPr txBox="1"/>
          <p:nvPr/>
        </p:nvSpPr>
        <p:spPr>
          <a:xfrm>
            <a:off x="107504" y="188640"/>
            <a:ext cx="8877238" cy="492443"/>
          </a:xfrm>
          <a:prstGeom prst="rect">
            <a:avLst/>
          </a:prstGeom>
          <a:solidFill>
            <a:srgbClr val="FFFF99"/>
          </a:solidFill>
        </p:spPr>
        <p:txBody>
          <a:bodyPr wrap="none" rtlCol="0">
            <a:spAutoFit/>
          </a:bodyPr>
          <a:lstStyle/>
          <a:p>
            <a:r>
              <a:rPr lang="en-US" b="1" i="1" dirty="0" smtClean="0">
                <a:solidFill>
                  <a:srgbClr val="FF00FF"/>
                </a:solidFill>
              </a:rPr>
              <a:t>Today: </a:t>
            </a:r>
            <a:r>
              <a:rPr lang="en-US" b="1" dirty="0" err="1" smtClean="0">
                <a:solidFill>
                  <a:srgbClr val="FF00FF"/>
                </a:solidFill>
              </a:rPr>
              <a:t>nanoscale</a:t>
            </a:r>
            <a:r>
              <a:rPr lang="en-US" b="1" dirty="0" smtClean="0">
                <a:solidFill>
                  <a:srgbClr val="FF00FF"/>
                </a:solidFill>
              </a:rPr>
              <a:t> manipulations </a:t>
            </a:r>
            <a:r>
              <a:rPr lang="en-US" dirty="0" smtClean="0"/>
              <a:t>(Villegas et al, Thales, France)</a:t>
            </a:r>
            <a:endParaRPr lang="en-US" dirty="0"/>
          </a:p>
        </p:txBody>
      </p:sp>
      <p:grpSp>
        <p:nvGrpSpPr>
          <p:cNvPr id="2" name="Groupe 14"/>
          <p:cNvGrpSpPr/>
          <p:nvPr/>
        </p:nvGrpSpPr>
        <p:grpSpPr>
          <a:xfrm>
            <a:off x="179512" y="836712"/>
            <a:ext cx="6336704" cy="3600400"/>
            <a:chOff x="1691680" y="2852936"/>
            <a:chExt cx="6336704" cy="3600400"/>
          </a:xfrm>
        </p:grpSpPr>
        <p:grpSp>
          <p:nvGrpSpPr>
            <p:cNvPr id="4" name="Groupe 11"/>
            <p:cNvGrpSpPr/>
            <p:nvPr/>
          </p:nvGrpSpPr>
          <p:grpSpPr>
            <a:xfrm>
              <a:off x="1907704" y="2852936"/>
              <a:ext cx="2584326" cy="792088"/>
              <a:chOff x="1417179" y="2276872"/>
              <a:chExt cx="3074851" cy="936104"/>
            </a:xfrm>
          </p:grpSpPr>
          <p:grpSp>
            <p:nvGrpSpPr>
              <p:cNvPr id="5" name="Groupe 9"/>
              <p:cNvGrpSpPr/>
              <p:nvPr/>
            </p:nvGrpSpPr>
            <p:grpSpPr>
              <a:xfrm>
                <a:off x="1417179" y="2348880"/>
                <a:ext cx="3074851" cy="864096"/>
                <a:chOff x="1417179" y="2348880"/>
                <a:chExt cx="3074851" cy="864096"/>
              </a:xfrm>
            </p:grpSpPr>
            <p:pic>
              <p:nvPicPr>
                <p:cNvPr id="193541" name="Picture 5"/>
                <p:cNvPicPr>
                  <a:picLocks noChangeAspect="1" noChangeArrowheads="1"/>
                </p:cNvPicPr>
                <p:nvPr/>
              </p:nvPicPr>
              <p:blipFill>
                <a:blip r:embed="rId4" cstate="print"/>
                <a:srcRect/>
                <a:stretch>
                  <a:fillRect/>
                </a:stretch>
              </p:blipFill>
              <p:spPr bwMode="auto">
                <a:xfrm>
                  <a:off x="1691680" y="2365251"/>
                  <a:ext cx="2800350" cy="847725"/>
                </a:xfrm>
                <a:prstGeom prst="rect">
                  <a:avLst/>
                </a:prstGeom>
                <a:noFill/>
                <a:ln w="9525">
                  <a:noFill/>
                  <a:miter lim="800000"/>
                  <a:headEnd/>
                  <a:tailEnd/>
                </a:ln>
              </p:spPr>
            </p:pic>
            <p:sp>
              <p:nvSpPr>
                <p:cNvPr id="9" name="Triangle isocèle 8"/>
                <p:cNvSpPr/>
                <p:nvPr/>
              </p:nvSpPr>
              <p:spPr bwMode="auto">
                <a:xfrm rot="19584140">
                  <a:off x="1417179" y="2348880"/>
                  <a:ext cx="792088" cy="288032"/>
                </a:xfrm>
                <a:prstGeom prst="triangle">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Times New Roman" pitchFamily="18" charset="0"/>
                  </a:endParaRPr>
                </a:p>
              </p:txBody>
            </p:sp>
          </p:grpSp>
          <p:sp>
            <p:nvSpPr>
              <p:cNvPr id="11" name="Rectangle 10"/>
              <p:cNvSpPr/>
              <p:nvPr/>
            </p:nvSpPr>
            <p:spPr bwMode="auto">
              <a:xfrm>
                <a:off x="1475656" y="2276872"/>
                <a:ext cx="792088"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Times New Roman" pitchFamily="18" charset="0"/>
                </a:endParaRPr>
              </a:p>
            </p:txBody>
          </p:sp>
        </p:grpSp>
        <p:grpSp>
          <p:nvGrpSpPr>
            <p:cNvPr id="6" name="Groupe 13"/>
            <p:cNvGrpSpPr/>
            <p:nvPr/>
          </p:nvGrpSpPr>
          <p:grpSpPr>
            <a:xfrm>
              <a:off x="1691680" y="3573016"/>
              <a:ext cx="6336704" cy="2880320"/>
              <a:chOff x="1166813" y="3068960"/>
              <a:chExt cx="6861571" cy="3384376"/>
            </a:xfrm>
          </p:grpSpPr>
          <p:pic>
            <p:nvPicPr>
              <p:cNvPr id="193540" name="Picture 4"/>
              <p:cNvPicPr>
                <a:picLocks noChangeAspect="1" noChangeArrowheads="1"/>
              </p:cNvPicPr>
              <p:nvPr/>
            </p:nvPicPr>
            <p:blipFill>
              <a:blip r:embed="rId5" cstate="print"/>
              <a:srcRect/>
              <a:stretch>
                <a:fillRect/>
              </a:stretch>
            </p:blipFill>
            <p:spPr bwMode="auto">
              <a:xfrm>
                <a:off x="1166813" y="3205311"/>
                <a:ext cx="6810375" cy="3248025"/>
              </a:xfrm>
              <a:prstGeom prst="rect">
                <a:avLst/>
              </a:prstGeom>
              <a:noFill/>
              <a:ln w="9525">
                <a:noFill/>
                <a:miter lim="800000"/>
                <a:headEnd/>
                <a:tailEnd/>
              </a:ln>
            </p:spPr>
          </p:pic>
          <p:sp>
            <p:nvSpPr>
              <p:cNvPr id="13" name="Rectangle 12"/>
              <p:cNvSpPr/>
              <p:nvPr/>
            </p:nvSpPr>
            <p:spPr bwMode="auto">
              <a:xfrm>
                <a:off x="7812360" y="3068960"/>
                <a:ext cx="216024" cy="3384376"/>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Times New Roman" pitchFamily="18" charset="0"/>
                </a:endParaRPr>
              </a:p>
            </p:txBody>
          </p:sp>
        </p:grpSp>
      </p:grpSp>
      <p:sp>
        <p:nvSpPr>
          <p:cNvPr id="22" name="ZoneTexte 21"/>
          <p:cNvSpPr txBox="1"/>
          <p:nvPr/>
        </p:nvSpPr>
        <p:spPr>
          <a:xfrm>
            <a:off x="683568" y="5517232"/>
            <a:ext cx="5040560" cy="892552"/>
          </a:xfrm>
          <a:prstGeom prst="rect">
            <a:avLst/>
          </a:prstGeom>
          <a:noFill/>
        </p:spPr>
        <p:txBody>
          <a:bodyPr wrap="square" rtlCol="0">
            <a:spAutoFit/>
          </a:bodyPr>
          <a:lstStyle/>
          <a:p>
            <a:r>
              <a:rPr lang="en-US" dirty="0" smtClean="0"/>
              <a:t>BiFeO</a:t>
            </a:r>
            <a:r>
              <a:rPr lang="en-US" baseline="-25000" dirty="0" smtClean="0"/>
              <a:t>3</a:t>
            </a:r>
            <a:r>
              <a:rPr lang="en-US" dirty="0" smtClean="0"/>
              <a:t> (BFO)     P</a:t>
            </a:r>
            <a:r>
              <a:rPr lang="en-US" dirty="0" smtClean="0">
                <a:sym typeface="Symbol"/>
              </a:rPr>
              <a:t>100</a:t>
            </a:r>
            <a:r>
              <a:rPr lang="el-GR" dirty="0" smtClean="0">
                <a:sym typeface="Symbol"/>
              </a:rPr>
              <a:t>μ</a:t>
            </a:r>
            <a:r>
              <a:rPr lang="en-US" dirty="0" smtClean="0"/>
              <a:t> C/cm</a:t>
            </a:r>
            <a:r>
              <a:rPr lang="en-US" baseline="30000" dirty="0" smtClean="0"/>
              <a:t>2</a:t>
            </a:r>
          </a:p>
          <a:p>
            <a:r>
              <a:rPr lang="en-US" dirty="0" smtClean="0"/>
              <a:t>YBa</a:t>
            </a:r>
            <a:r>
              <a:rPr lang="en-US" baseline="-25000" dirty="0" smtClean="0"/>
              <a:t>2</a:t>
            </a:r>
            <a:r>
              <a:rPr lang="en-US" dirty="0" smtClean="0"/>
              <a:t>Cu</a:t>
            </a:r>
            <a:r>
              <a:rPr lang="en-US" baseline="-25000" dirty="0" smtClean="0"/>
              <a:t>3</a:t>
            </a:r>
            <a:r>
              <a:rPr lang="en-US" dirty="0" smtClean="0"/>
              <a:t>O</a:t>
            </a:r>
            <a:r>
              <a:rPr lang="en-US" baseline="-25000" dirty="0" smtClean="0"/>
              <a:t>7-</a:t>
            </a:r>
            <a:r>
              <a:rPr lang="en-US" baseline="-25000" dirty="0" smtClean="0">
                <a:latin typeface="Symbol" pitchFamily="18" charset="2"/>
              </a:rPr>
              <a:t>d</a:t>
            </a:r>
            <a:r>
              <a:rPr lang="en-US" dirty="0" smtClean="0">
                <a:latin typeface="Symbol" pitchFamily="18" charset="2"/>
              </a:rPr>
              <a:t> </a:t>
            </a:r>
            <a:r>
              <a:rPr lang="en-US" dirty="0" smtClean="0"/>
              <a:t> (YBCO)  </a:t>
            </a:r>
            <a:r>
              <a:rPr lang="en-US" dirty="0" err="1" smtClean="0"/>
              <a:t>Tc</a:t>
            </a:r>
            <a:r>
              <a:rPr lang="en-US" dirty="0" smtClean="0"/>
              <a:t>=92 K</a:t>
            </a:r>
            <a:endParaRPr lang="en-US" dirty="0"/>
          </a:p>
        </p:txBody>
      </p:sp>
      <p:sp>
        <p:nvSpPr>
          <p:cNvPr id="16" name="ZoneTexte 15"/>
          <p:cNvSpPr txBox="1"/>
          <p:nvPr/>
        </p:nvSpPr>
        <p:spPr>
          <a:xfrm>
            <a:off x="6391474" y="4293096"/>
            <a:ext cx="2501006" cy="400110"/>
          </a:xfrm>
          <a:prstGeom prst="rect">
            <a:avLst/>
          </a:prstGeom>
          <a:noFill/>
        </p:spPr>
        <p:txBody>
          <a:bodyPr wrap="none" rtlCol="0">
            <a:spAutoFit/>
          </a:bodyPr>
          <a:lstStyle/>
          <a:p>
            <a:r>
              <a:rPr lang="en-US" sz="2000" dirty="0" smtClean="0"/>
              <a:t>Magnetic flux vortices</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cstate="print"/>
          <a:srcRect/>
          <a:stretch>
            <a:fillRect/>
          </a:stretch>
        </p:blipFill>
        <p:spPr bwMode="auto">
          <a:xfrm>
            <a:off x="323528" y="404664"/>
            <a:ext cx="1990725" cy="2162175"/>
          </a:xfrm>
          <a:prstGeom prst="rect">
            <a:avLst/>
          </a:prstGeom>
          <a:noFill/>
          <a:ln w="9525">
            <a:noFill/>
            <a:miter lim="800000"/>
            <a:headEnd/>
            <a:tailEnd/>
          </a:ln>
        </p:spPr>
      </p:pic>
      <p:pic>
        <p:nvPicPr>
          <p:cNvPr id="113667" name="Picture 3"/>
          <p:cNvPicPr>
            <a:picLocks noChangeAspect="1" noChangeArrowheads="1"/>
          </p:cNvPicPr>
          <p:nvPr/>
        </p:nvPicPr>
        <p:blipFill>
          <a:blip r:embed="rId3" cstate="print"/>
          <a:srcRect/>
          <a:stretch>
            <a:fillRect/>
          </a:stretch>
        </p:blipFill>
        <p:spPr bwMode="auto">
          <a:xfrm>
            <a:off x="3419872" y="44624"/>
            <a:ext cx="3024336" cy="2736304"/>
          </a:xfrm>
          <a:prstGeom prst="rect">
            <a:avLst/>
          </a:prstGeom>
          <a:noFill/>
          <a:ln w="9525">
            <a:noFill/>
            <a:miter lim="800000"/>
            <a:headEnd/>
            <a:tailEnd/>
          </a:ln>
        </p:spPr>
      </p:pic>
      <p:pic>
        <p:nvPicPr>
          <p:cNvPr id="113668" name="Picture 4"/>
          <p:cNvPicPr>
            <a:picLocks noChangeAspect="1" noChangeArrowheads="1"/>
          </p:cNvPicPr>
          <p:nvPr/>
        </p:nvPicPr>
        <p:blipFill>
          <a:blip r:embed="rId4" cstate="print"/>
          <a:srcRect/>
          <a:stretch>
            <a:fillRect/>
          </a:stretch>
        </p:blipFill>
        <p:spPr bwMode="auto">
          <a:xfrm>
            <a:off x="467544" y="2852936"/>
            <a:ext cx="1990725" cy="3267075"/>
          </a:xfrm>
          <a:prstGeom prst="rect">
            <a:avLst/>
          </a:prstGeom>
          <a:noFill/>
          <a:ln w="9525">
            <a:noFill/>
            <a:miter lim="800000"/>
            <a:headEnd/>
            <a:tailEnd/>
          </a:ln>
        </p:spPr>
      </p:pic>
      <p:pic>
        <p:nvPicPr>
          <p:cNvPr id="113669" name="Picture 5"/>
          <p:cNvPicPr>
            <a:picLocks noChangeAspect="1" noChangeArrowheads="1"/>
          </p:cNvPicPr>
          <p:nvPr/>
        </p:nvPicPr>
        <p:blipFill>
          <a:blip r:embed="rId5" cstate="print"/>
          <a:srcRect/>
          <a:stretch>
            <a:fillRect/>
          </a:stretch>
        </p:blipFill>
        <p:spPr bwMode="auto">
          <a:xfrm>
            <a:off x="3419872" y="2996952"/>
            <a:ext cx="4320480" cy="345638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431032" y="44624"/>
            <a:ext cx="8712968" cy="936104"/>
          </a:xfrm>
          <a:prstGeom prst="rect">
            <a:avLst/>
          </a:prstGeom>
          <a:solidFill>
            <a:srgbClr val="FFFF99"/>
          </a:solidFill>
          <a:ln>
            <a:solidFill>
              <a:schemeClr val="accent2"/>
            </a:solid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rgbClr val="FF00FF"/>
                </a:solidFill>
                <a:effectLst/>
                <a:uLnTx/>
                <a:uFillTx/>
                <a:latin typeface="+mj-lt"/>
                <a:ea typeface="+mj-ea"/>
                <a:cs typeface="+mj-cs"/>
              </a:rPr>
              <a:t> </a:t>
            </a:r>
            <a:r>
              <a:rPr kumimoji="0" lang="en-US" sz="2400" b="1" i="1" u="none" strike="noStrike" kern="0" cap="none" spc="0" normalizeH="0" baseline="0" noProof="0" dirty="0" err="1" smtClean="0">
                <a:ln>
                  <a:noFill/>
                </a:ln>
                <a:solidFill>
                  <a:srgbClr val="FF00FF"/>
                </a:solidFill>
                <a:effectLst/>
                <a:uLnTx/>
                <a:uFillTx/>
                <a:latin typeface="+mj-lt"/>
                <a:ea typeface="+mj-ea"/>
                <a:cs typeface="+mj-cs"/>
              </a:rPr>
              <a:t>Iterdisciplinary</a:t>
            </a:r>
            <a:r>
              <a:rPr kumimoji="0" lang="en-US" sz="2400" b="1" i="1" u="none" strike="noStrike" kern="0" cap="none" spc="0" normalizeH="0" baseline="0" noProof="0" dirty="0" smtClean="0">
                <a:ln>
                  <a:noFill/>
                </a:ln>
                <a:solidFill>
                  <a:srgbClr val="FF00FF"/>
                </a:solidFill>
                <a:effectLst/>
                <a:uLnTx/>
                <a:uFillTx/>
                <a:latin typeface="+mj-lt"/>
                <a:ea typeface="+mj-ea"/>
                <a:cs typeface="+mj-cs"/>
              </a:rPr>
              <a:t>: </a:t>
            </a:r>
            <a:r>
              <a:rPr kumimoji="0" lang="en-US" sz="2400" b="1" i="0" u="none" strike="noStrike" kern="0" cap="none" spc="0" normalizeH="0" baseline="0" noProof="0" dirty="0" smtClean="0">
                <a:ln>
                  <a:noFill/>
                </a:ln>
                <a:solidFill>
                  <a:srgbClr val="FF00FF"/>
                </a:solidFill>
                <a:effectLst/>
                <a:uLnTx/>
                <a:uFillTx/>
                <a:latin typeface="+mj-lt"/>
                <a:ea typeface="+mj-ea"/>
                <a:cs typeface="+mj-cs"/>
              </a:rPr>
              <a:t>gate dielectric </a:t>
            </a:r>
            <a:r>
              <a:rPr kumimoji="0" lang="en-US" sz="2400" b="1" i="1" u="none" strike="noStrike" kern="0" cap="none" spc="0" normalizeH="0" baseline="0" noProof="0" dirty="0" smtClean="0">
                <a:ln>
                  <a:noFill/>
                </a:ln>
                <a:solidFill>
                  <a:srgbClr val="FF00FF"/>
                </a:solidFill>
                <a:effectLst/>
                <a:uLnTx/>
                <a:uFillTx/>
                <a:latin typeface="+mj-lt"/>
                <a:ea typeface="+mj-ea"/>
                <a:cs typeface="+mj-cs"/>
              </a:rPr>
              <a:t>- </a:t>
            </a:r>
            <a:r>
              <a:rPr kumimoji="0" lang="en-US" sz="2400" b="1" i="0" u="none" strike="noStrike" kern="0" cap="none" spc="0" normalizeH="0" baseline="0" noProof="0" dirty="0" smtClean="0">
                <a:ln>
                  <a:noFill/>
                </a:ln>
                <a:solidFill>
                  <a:srgbClr val="FF00FF"/>
                </a:solidFill>
                <a:effectLst/>
                <a:uLnTx/>
                <a:uFillTx/>
                <a:latin typeface="+mj-lt"/>
                <a:ea typeface="+mj-ea"/>
                <a:cs typeface="+mj-cs"/>
              </a:rPr>
              <a:t>electrolytic </a:t>
            </a:r>
            <a:r>
              <a:rPr kumimoji="0" lang="en-US" sz="2400" b="1" i="0" u="none" strike="noStrike" kern="0" cap="none" spc="0" normalizeH="0" baseline="0" noProof="0" dirty="0" err="1" smtClean="0">
                <a:ln>
                  <a:noFill/>
                </a:ln>
                <a:solidFill>
                  <a:srgbClr val="FF00FF"/>
                </a:solidFill>
                <a:effectLst/>
                <a:uLnTx/>
                <a:uFillTx/>
                <a:latin typeface="+mj-lt"/>
                <a:ea typeface="+mj-ea"/>
                <a:cs typeface="+mj-cs"/>
              </a:rPr>
              <a:t>condensor</a:t>
            </a:r>
            <a:r>
              <a:rPr kumimoji="0" lang="en-US" sz="2400" b="1" i="0" u="none" strike="noStrike" kern="0" cap="none" spc="0" normalizeH="0" baseline="0" noProof="0" dirty="0" smtClean="0">
                <a:ln>
                  <a:noFill/>
                </a:ln>
                <a:solidFill>
                  <a:srgbClr val="FF00FF"/>
                </a:solidFill>
                <a:effectLst/>
                <a:uLnTx/>
                <a:uFillTx/>
                <a:latin typeface="+mj-lt"/>
                <a:ea typeface="+mj-ea"/>
                <a:cs typeface="+mj-cs"/>
              </a:rPr>
              <a:t> </a:t>
            </a:r>
            <a:br>
              <a:rPr kumimoji="0" lang="en-US" sz="2400" b="1" i="0" u="none" strike="noStrike" kern="0" cap="none" spc="0" normalizeH="0" baseline="0" noProof="0" dirty="0" smtClean="0">
                <a:ln>
                  <a:noFill/>
                </a:ln>
                <a:solidFill>
                  <a:srgbClr val="FF00FF"/>
                </a:solidFill>
                <a:effectLst/>
                <a:uLnTx/>
                <a:uFillTx/>
                <a:latin typeface="+mj-lt"/>
                <a:ea typeface="+mj-ea"/>
                <a:cs typeface="+mj-cs"/>
              </a:rPr>
            </a:br>
            <a:r>
              <a:rPr kumimoji="0" lang="en-US" sz="2400" b="1" i="0" u="none" strike="noStrike" kern="0" cap="none" spc="0" normalizeH="0" baseline="0" noProof="0" dirty="0" smtClean="0">
                <a:ln>
                  <a:noFill/>
                </a:ln>
                <a:solidFill>
                  <a:srgbClr val="FF00FF"/>
                </a:solidFill>
                <a:effectLst/>
                <a:uLnTx/>
                <a:uFillTx/>
                <a:latin typeface="+mj-lt"/>
                <a:ea typeface="+mj-ea"/>
                <a:cs typeface="+mj-cs"/>
              </a:rPr>
              <a:t>– from polymeric </a:t>
            </a:r>
            <a:r>
              <a:rPr kumimoji="0" lang="en-US" sz="2400" b="1" i="0" u="none" strike="noStrike" kern="0" cap="none" spc="0" normalizeH="0" baseline="0" noProof="0" dirty="0" err="1" smtClean="0">
                <a:ln>
                  <a:noFill/>
                </a:ln>
                <a:solidFill>
                  <a:srgbClr val="FF00FF"/>
                </a:solidFill>
                <a:effectLst/>
                <a:uLnTx/>
                <a:uFillTx/>
                <a:latin typeface="+mj-lt"/>
                <a:ea typeface="+mj-ea"/>
                <a:cs typeface="+mj-cs"/>
              </a:rPr>
              <a:t>FET</a:t>
            </a:r>
            <a:r>
              <a:rPr kumimoji="0" lang="en-US" sz="2400" b="1" i="0" u="none" strike="noStrike" kern="0" cap="none" spc="0" normalizeH="0" baseline="0" noProof="0" dirty="0" smtClean="0">
                <a:ln>
                  <a:noFill/>
                </a:ln>
                <a:solidFill>
                  <a:srgbClr val="FF00FF"/>
                </a:solidFill>
                <a:effectLst/>
                <a:uLnTx/>
                <a:uFillTx/>
                <a:latin typeface="+mj-lt"/>
                <a:ea typeface="+mj-ea"/>
                <a:cs typeface="+mj-cs"/>
              </a:rPr>
              <a:t> </a:t>
            </a:r>
            <a:r>
              <a:rPr kumimoji="0" lang="en-US" sz="2000" b="0" i="0" u="none" strike="noStrike" kern="0" cap="none" spc="0" normalizeH="0" baseline="0" noProof="0" dirty="0" smtClean="0">
                <a:ln>
                  <a:noFill/>
                </a:ln>
                <a:solidFill>
                  <a:schemeClr val="tx1"/>
                </a:solidFill>
                <a:effectLst/>
                <a:uLnTx/>
                <a:uFillTx/>
                <a:latin typeface="+mj-lt"/>
                <a:ea typeface="+mj-ea"/>
                <a:cs typeface="+mj-cs"/>
              </a:rPr>
              <a:t>(Invented for doping by/of conducting polymers)</a:t>
            </a:r>
            <a:endParaRPr kumimoji="0" lang="fr-FR" sz="2000" b="0" i="0" u="none" strike="noStrike" kern="0" cap="none" spc="0" normalizeH="0" baseline="0" noProof="0" dirty="0">
              <a:ln>
                <a:noFill/>
              </a:ln>
              <a:solidFill>
                <a:schemeClr val="tx1"/>
              </a:solidFill>
              <a:effectLst/>
              <a:uLnTx/>
              <a:uFillTx/>
              <a:latin typeface="+mj-lt"/>
              <a:ea typeface="+mj-ea"/>
              <a:cs typeface="+mj-cs"/>
            </a:endParaRPr>
          </a:p>
        </p:txBody>
      </p:sp>
      <p:pic>
        <p:nvPicPr>
          <p:cNvPr id="105473" name="Picture 1"/>
          <p:cNvPicPr>
            <a:picLocks noChangeAspect="1" noChangeArrowheads="1"/>
          </p:cNvPicPr>
          <p:nvPr/>
        </p:nvPicPr>
        <p:blipFill>
          <a:blip r:embed="rId2" cstate="print"/>
          <a:srcRect/>
          <a:stretch>
            <a:fillRect/>
          </a:stretch>
        </p:blipFill>
        <p:spPr bwMode="auto">
          <a:xfrm>
            <a:off x="251520" y="1628800"/>
            <a:ext cx="3590925" cy="2943225"/>
          </a:xfrm>
          <a:prstGeom prst="rect">
            <a:avLst/>
          </a:prstGeom>
          <a:noFill/>
          <a:ln w="9525">
            <a:noFill/>
            <a:miter lim="800000"/>
            <a:headEnd/>
            <a:tailEnd/>
          </a:ln>
        </p:spPr>
      </p:pic>
      <p:pic>
        <p:nvPicPr>
          <p:cNvPr id="105474" name="Picture 2"/>
          <p:cNvPicPr>
            <a:picLocks noChangeAspect="1" noChangeArrowheads="1"/>
          </p:cNvPicPr>
          <p:nvPr/>
        </p:nvPicPr>
        <p:blipFill>
          <a:blip r:embed="rId3" cstate="print"/>
          <a:srcRect/>
          <a:stretch>
            <a:fillRect/>
          </a:stretch>
        </p:blipFill>
        <p:spPr bwMode="auto">
          <a:xfrm>
            <a:off x="5057775" y="1196752"/>
            <a:ext cx="4086225" cy="45243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16632"/>
            <a:ext cx="8911799" cy="6093976"/>
          </a:xfrm>
          <a:prstGeom prst="rect">
            <a:avLst/>
          </a:prstGeom>
        </p:spPr>
        <p:txBody>
          <a:bodyPr wrap="none">
            <a:spAutoFit/>
          </a:bodyPr>
          <a:lstStyle/>
          <a:p>
            <a:r>
              <a:rPr lang="en-US" dirty="0" smtClean="0"/>
              <a:t>	</a:t>
            </a:r>
            <a:r>
              <a:rPr lang="en-US" b="1" dirty="0" smtClean="0"/>
              <a:t> Unrivaled glory of Bell Labs, from the mighty ATT</a:t>
            </a:r>
          </a:p>
          <a:p>
            <a:r>
              <a:rPr lang="en-US" dirty="0" smtClean="0"/>
              <a:t>Transistors, field-effect transistor (</a:t>
            </a:r>
            <a:r>
              <a:rPr lang="en-US" dirty="0" err="1" smtClean="0"/>
              <a:t>MOSFET</a:t>
            </a:r>
            <a:r>
              <a:rPr lang="en-US" dirty="0" smtClean="0"/>
              <a:t>);</a:t>
            </a:r>
          </a:p>
          <a:p>
            <a:r>
              <a:rPr lang="en-US" dirty="0" smtClean="0"/>
              <a:t>Zone melting for semiconductors; Molecular beam </a:t>
            </a:r>
            <a:r>
              <a:rPr lang="en-US" dirty="0" err="1" smtClean="0"/>
              <a:t>epitaxy</a:t>
            </a:r>
            <a:r>
              <a:rPr lang="en-US" dirty="0" smtClean="0"/>
              <a:t>;</a:t>
            </a:r>
            <a:endParaRPr lang="en-US" dirty="0" smtClean="0"/>
          </a:p>
          <a:p>
            <a:r>
              <a:rPr lang="en-US" dirty="0" err="1" smtClean="0"/>
              <a:t>CCD</a:t>
            </a:r>
            <a:r>
              <a:rPr lang="en-US" dirty="0" smtClean="0"/>
              <a:t>: charge-coupled device (digital cameras, Hubble</a:t>
            </a:r>
            <a:r>
              <a:rPr lang="en-US" dirty="0" smtClean="0"/>
              <a:t>);</a:t>
            </a:r>
          </a:p>
          <a:p>
            <a:r>
              <a:rPr lang="en-US" dirty="0" smtClean="0"/>
              <a:t>Lasers (gas, semiconducting, organic), quantum cascade </a:t>
            </a:r>
            <a:r>
              <a:rPr lang="en-US" dirty="0" err="1" smtClean="0"/>
              <a:t>IR</a:t>
            </a:r>
            <a:r>
              <a:rPr lang="en-US" dirty="0" smtClean="0"/>
              <a:t> laser;</a:t>
            </a:r>
          </a:p>
          <a:p>
            <a:r>
              <a:rPr lang="en-US" dirty="0" smtClean="0"/>
              <a:t>Laser cooling of atoms</a:t>
            </a:r>
            <a:r>
              <a:rPr lang="en-US" dirty="0" smtClean="0"/>
              <a:t>;</a:t>
            </a:r>
          </a:p>
          <a:p>
            <a:r>
              <a:rPr lang="en-US" dirty="0" smtClean="0"/>
              <a:t>Fractional quantum Hall effect</a:t>
            </a:r>
            <a:r>
              <a:rPr lang="en-US" dirty="0" smtClean="0"/>
              <a:t>;</a:t>
            </a:r>
            <a:endParaRPr lang="en-US" dirty="0" smtClean="0"/>
          </a:p>
          <a:p>
            <a:r>
              <a:rPr lang="en-US" dirty="0" smtClean="0"/>
              <a:t>Radio </a:t>
            </a:r>
            <a:r>
              <a:rPr lang="en-US" dirty="0" smtClean="0"/>
              <a:t>astronomy, background radiation from the Big Bang;</a:t>
            </a:r>
          </a:p>
          <a:p>
            <a:endParaRPr lang="en-US" dirty="0" smtClean="0"/>
          </a:p>
          <a:p>
            <a:r>
              <a:rPr lang="en-US" dirty="0" smtClean="0"/>
              <a:t>Information </a:t>
            </a:r>
            <a:r>
              <a:rPr lang="en-US" dirty="0" smtClean="0"/>
              <a:t>theory, codes for error detection and correction.</a:t>
            </a:r>
          </a:p>
          <a:p>
            <a:r>
              <a:rPr lang="en-US" dirty="0" smtClean="0"/>
              <a:t>Unix operating </a:t>
            </a:r>
            <a:r>
              <a:rPr lang="en-US" dirty="0" smtClean="0"/>
              <a:t>system, C, C++ programming languages;</a:t>
            </a:r>
          </a:p>
          <a:p>
            <a:r>
              <a:rPr lang="en-US" dirty="0" err="1" smtClean="0"/>
              <a:t>Shor</a:t>
            </a:r>
            <a:r>
              <a:rPr lang="en-US" dirty="0" smtClean="0"/>
              <a:t> </a:t>
            </a:r>
            <a:r>
              <a:rPr lang="en-US" dirty="0" smtClean="0"/>
              <a:t>quantum factorization algorithm,</a:t>
            </a:r>
          </a:p>
          <a:p>
            <a:r>
              <a:rPr lang="en-US" dirty="0" smtClean="0"/>
              <a:t>Digital </a:t>
            </a:r>
            <a:r>
              <a:rPr lang="en-US" dirty="0" smtClean="0"/>
              <a:t>cellular telephone technology, Fiber optic</a:t>
            </a:r>
          </a:p>
          <a:p>
            <a:r>
              <a:rPr lang="en-US" dirty="0" smtClean="0"/>
              <a:t>Theoretical physics (PW Anderson at the top)</a:t>
            </a:r>
          </a:p>
          <a:p>
            <a:r>
              <a:rPr lang="en-US" dirty="0" smtClean="0"/>
              <a:t>			</a:t>
            </a:r>
            <a:r>
              <a:rPr lang="en-US" dirty="0" smtClean="0">
                <a:solidFill>
                  <a:srgbClr val="FF0000"/>
                </a:solidFill>
              </a:rPr>
              <a:t>8 Nobel Prizes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cstate="print"/>
          <a:srcRect/>
          <a:stretch>
            <a:fillRect/>
          </a:stretch>
        </p:blipFill>
        <p:spPr bwMode="auto">
          <a:xfrm>
            <a:off x="683568" y="260648"/>
            <a:ext cx="7715250" cy="4362450"/>
          </a:xfrm>
          <a:prstGeom prst="rect">
            <a:avLst/>
          </a:prstGeom>
          <a:noFill/>
          <a:ln w="9525">
            <a:noFill/>
            <a:miter lim="800000"/>
            <a:headEnd/>
            <a:tailEnd/>
          </a:ln>
        </p:spPr>
      </p:pic>
      <p:sp>
        <p:nvSpPr>
          <p:cNvPr id="3" name="ZoneTexte 2"/>
          <p:cNvSpPr txBox="1"/>
          <p:nvPr/>
        </p:nvSpPr>
        <p:spPr>
          <a:xfrm>
            <a:off x="755576" y="4941168"/>
            <a:ext cx="5911105" cy="492443"/>
          </a:xfrm>
          <a:prstGeom prst="rect">
            <a:avLst/>
          </a:prstGeom>
          <a:noFill/>
        </p:spPr>
        <p:txBody>
          <a:bodyPr wrap="none" rtlCol="0">
            <a:spAutoFit/>
          </a:bodyPr>
          <a:lstStyle/>
          <a:p>
            <a:r>
              <a:rPr lang="en-US" dirty="0" smtClean="0"/>
              <a:t>Fig. taken from Y. </a:t>
            </a:r>
            <a:r>
              <a:rPr lang="en-US" dirty="0" err="1" smtClean="0"/>
              <a:t>Iwasa</a:t>
            </a:r>
            <a:r>
              <a:rPr lang="en-US" dirty="0" smtClean="0"/>
              <a:t> @ IMPACT-2016</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452813" y="2996952"/>
            <a:ext cx="2238375" cy="1143000"/>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2308473" y="1052736"/>
            <a:ext cx="2695575" cy="866775"/>
          </a:xfrm>
          <a:prstGeom prst="rect">
            <a:avLst/>
          </a:prstGeom>
          <a:noFill/>
          <a:ln w="9525">
            <a:noFill/>
            <a:miter lim="800000"/>
            <a:headEnd/>
            <a:tailEnd/>
          </a:ln>
        </p:spPr>
      </p:pic>
      <p:pic>
        <p:nvPicPr>
          <p:cNvPr id="4" name="Picture 4"/>
          <p:cNvPicPr>
            <a:picLocks noChangeAspect="1" noChangeArrowheads="1"/>
          </p:cNvPicPr>
          <p:nvPr/>
        </p:nvPicPr>
        <p:blipFill>
          <a:blip r:embed="rId4" cstate="print"/>
          <a:srcRect/>
          <a:stretch>
            <a:fillRect/>
          </a:stretch>
        </p:blipFill>
        <p:spPr bwMode="auto">
          <a:xfrm>
            <a:off x="5508104" y="980728"/>
            <a:ext cx="2181225" cy="1162050"/>
          </a:xfrm>
          <a:prstGeom prst="rect">
            <a:avLst/>
          </a:prstGeom>
          <a:noFill/>
          <a:ln w="9525">
            <a:noFill/>
            <a:miter lim="800000"/>
            <a:headEnd/>
            <a:tailEnd/>
          </a:ln>
        </p:spPr>
      </p:pic>
      <p:sp>
        <p:nvSpPr>
          <p:cNvPr id="5" name="Rectangle 4"/>
          <p:cNvSpPr/>
          <p:nvPr/>
        </p:nvSpPr>
        <p:spPr>
          <a:xfrm>
            <a:off x="251520" y="1124744"/>
            <a:ext cx="2016224" cy="492443"/>
          </a:xfrm>
          <a:prstGeom prst="rect">
            <a:avLst/>
          </a:prstGeom>
        </p:spPr>
        <p:txBody>
          <a:bodyPr wrap="square">
            <a:spAutoFit/>
          </a:bodyPr>
          <a:lstStyle/>
          <a:p>
            <a:r>
              <a:rPr lang="en-US" b="1" dirty="0" smtClean="0"/>
              <a:t>Ionic Liquid</a:t>
            </a:r>
            <a:endParaRPr lang="en-US" dirty="0"/>
          </a:p>
        </p:txBody>
      </p:sp>
      <p:sp>
        <p:nvSpPr>
          <p:cNvPr id="6" name="Rectangle 5"/>
          <p:cNvSpPr/>
          <p:nvPr/>
        </p:nvSpPr>
        <p:spPr>
          <a:xfrm>
            <a:off x="539552" y="2420888"/>
            <a:ext cx="8280920" cy="492443"/>
          </a:xfrm>
          <a:prstGeom prst="rect">
            <a:avLst/>
          </a:prstGeom>
        </p:spPr>
        <p:txBody>
          <a:bodyPr wrap="square">
            <a:spAutoFit/>
          </a:bodyPr>
          <a:lstStyle/>
          <a:p>
            <a:r>
              <a:rPr lang="en-US" dirty="0" smtClean="0"/>
              <a:t> polymer electrolyte, polyethylene oxide containing KClO4</a:t>
            </a:r>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2" cstate="print"/>
          <a:srcRect/>
          <a:stretch>
            <a:fillRect/>
          </a:stretch>
        </p:blipFill>
        <p:spPr bwMode="auto">
          <a:xfrm>
            <a:off x="467544" y="260648"/>
            <a:ext cx="4619625" cy="1314450"/>
          </a:xfrm>
          <a:prstGeom prst="rect">
            <a:avLst/>
          </a:prstGeom>
          <a:noFill/>
          <a:ln w="9525">
            <a:noFill/>
            <a:miter lim="800000"/>
            <a:headEnd/>
            <a:tailEnd/>
          </a:ln>
        </p:spPr>
      </p:pic>
      <p:pic>
        <p:nvPicPr>
          <p:cNvPr id="144387" name="Picture 3"/>
          <p:cNvPicPr>
            <a:picLocks noChangeAspect="1" noChangeArrowheads="1"/>
          </p:cNvPicPr>
          <p:nvPr/>
        </p:nvPicPr>
        <p:blipFill>
          <a:blip r:embed="rId3" cstate="print"/>
          <a:srcRect/>
          <a:stretch>
            <a:fillRect/>
          </a:stretch>
        </p:blipFill>
        <p:spPr bwMode="auto">
          <a:xfrm>
            <a:off x="179512" y="1412776"/>
            <a:ext cx="2503337" cy="216024"/>
          </a:xfrm>
          <a:prstGeom prst="rect">
            <a:avLst/>
          </a:prstGeom>
          <a:noFill/>
          <a:ln w="9525">
            <a:noFill/>
            <a:miter lim="800000"/>
            <a:headEnd/>
            <a:tailEnd/>
          </a:ln>
        </p:spPr>
      </p:pic>
      <p:pic>
        <p:nvPicPr>
          <p:cNvPr id="144388" name="Picture 4"/>
          <p:cNvPicPr>
            <a:picLocks noChangeAspect="1" noChangeArrowheads="1"/>
          </p:cNvPicPr>
          <p:nvPr/>
        </p:nvPicPr>
        <p:blipFill>
          <a:blip r:embed="rId4" cstate="print"/>
          <a:srcRect/>
          <a:stretch>
            <a:fillRect/>
          </a:stretch>
        </p:blipFill>
        <p:spPr bwMode="auto">
          <a:xfrm>
            <a:off x="611560" y="1936626"/>
            <a:ext cx="7667625" cy="1132334"/>
          </a:xfrm>
          <a:prstGeom prst="rect">
            <a:avLst/>
          </a:prstGeom>
          <a:noFill/>
          <a:ln w="9525">
            <a:noFill/>
            <a:miter lim="800000"/>
            <a:headEnd/>
            <a:tailEnd/>
          </a:ln>
        </p:spPr>
      </p:pic>
      <p:pic>
        <p:nvPicPr>
          <p:cNvPr id="144389" name="Picture 5"/>
          <p:cNvPicPr>
            <a:picLocks noChangeAspect="1" noChangeArrowheads="1"/>
          </p:cNvPicPr>
          <p:nvPr/>
        </p:nvPicPr>
        <p:blipFill>
          <a:blip r:embed="rId5" cstate="print"/>
          <a:srcRect/>
          <a:stretch>
            <a:fillRect/>
          </a:stretch>
        </p:blipFill>
        <p:spPr bwMode="auto">
          <a:xfrm>
            <a:off x="611560" y="3363838"/>
            <a:ext cx="3312368" cy="857250"/>
          </a:xfrm>
          <a:prstGeom prst="rect">
            <a:avLst/>
          </a:prstGeom>
          <a:noFill/>
          <a:ln w="9525">
            <a:noFill/>
            <a:miter lim="800000"/>
            <a:headEnd/>
            <a:tailEnd/>
          </a:ln>
        </p:spPr>
      </p:pic>
      <p:pic>
        <p:nvPicPr>
          <p:cNvPr id="144390" name="Picture 6"/>
          <p:cNvPicPr>
            <a:picLocks noChangeAspect="1" noChangeArrowheads="1"/>
          </p:cNvPicPr>
          <p:nvPr/>
        </p:nvPicPr>
        <p:blipFill>
          <a:blip r:embed="rId6" cstate="print"/>
          <a:srcRect/>
          <a:stretch>
            <a:fillRect/>
          </a:stretch>
        </p:blipFill>
        <p:spPr bwMode="auto">
          <a:xfrm>
            <a:off x="4139952" y="3363838"/>
            <a:ext cx="4791075" cy="828675"/>
          </a:xfrm>
          <a:prstGeom prst="rect">
            <a:avLst/>
          </a:prstGeom>
          <a:noFill/>
          <a:ln w="9525">
            <a:noFill/>
            <a:miter lim="800000"/>
            <a:headEnd/>
            <a:tailEnd/>
          </a:ln>
        </p:spPr>
      </p:pic>
      <p:pic>
        <p:nvPicPr>
          <p:cNvPr id="144391" name="Picture 7"/>
          <p:cNvPicPr>
            <a:picLocks noChangeAspect="1" noChangeArrowheads="1"/>
          </p:cNvPicPr>
          <p:nvPr/>
        </p:nvPicPr>
        <p:blipFill>
          <a:blip r:embed="rId7" cstate="print"/>
          <a:srcRect/>
          <a:stretch>
            <a:fillRect/>
          </a:stretch>
        </p:blipFill>
        <p:spPr bwMode="auto">
          <a:xfrm>
            <a:off x="827584" y="4365104"/>
            <a:ext cx="7648575" cy="792485"/>
          </a:xfrm>
          <a:prstGeom prst="rect">
            <a:avLst/>
          </a:prstGeom>
          <a:noFill/>
          <a:ln w="9525">
            <a:noFill/>
            <a:miter lim="800000"/>
            <a:headEnd/>
            <a:tailEnd/>
          </a:ln>
        </p:spPr>
      </p:pic>
      <p:pic>
        <p:nvPicPr>
          <p:cNvPr id="144392" name="Picture 8"/>
          <p:cNvPicPr>
            <a:picLocks noChangeAspect="1" noChangeArrowheads="1"/>
          </p:cNvPicPr>
          <p:nvPr/>
        </p:nvPicPr>
        <p:blipFill>
          <a:blip r:embed="rId8" cstate="print"/>
          <a:srcRect/>
          <a:stretch>
            <a:fillRect/>
          </a:stretch>
        </p:blipFill>
        <p:spPr bwMode="auto">
          <a:xfrm>
            <a:off x="6084168" y="0"/>
            <a:ext cx="2439739" cy="1626493"/>
          </a:xfrm>
          <a:prstGeom prst="rect">
            <a:avLst/>
          </a:prstGeom>
          <a:noFill/>
          <a:ln w="9525">
            <a:noFill/>
            <a:miter lim="800000"/>
            <a:headEnd/>
            <a:tailEnd/>
          </a:ln>
        </p:spPr>
      </p:pic>
      <p:pic>
        <p:nvPicPr>
          <p:cNvPr id="144393" name="Picture 9"/>
          <p:cNvPicPr>
            <a:picLocks noChangeAspect="1" noChangeArrowheads="1"/>
          </p:cNvPicPr>
          <p:nvPr/>
        </p:nvPicPr>
        <p:blipFill>
          <a:blip r:embed="rId9" cstate="print"/>
          <a:srcRect/>
          <a:stretch>
            <a:fillRect/>
          </a:stretch>
        </p:blipFill>
        <p:spPr bwMode="auto">
          <a:xfrm>
            <a:off x="683568" y="5445224"/>
            <a:ext cx="7686675" cy="609600"/>
          </a:xfrm>
          <a:prstGeom prst="rect">
            <a:avLst/>
          </a:prstGeom>
          <a:noFill/>
          <a:ln w="9525">
            <a:noFill/>
            <a:miter lim="800000"/>
            <a:headEnd/>
            <a:tailEnd/>
          </a:ln>
        </p:spPr>
      </p:pic>
      <p:pic>
        <p:nvPicPr>
          <p:cNvPr id="144394" name="Picture 10"/>
          <p:cNvPicPr>
            <a:picLocks noChangeAspect="1" noChangeArrowheads="1"/>
          </p:cNvPicPr>
          <p:nvPr/>
        </p:nvPicPr>
        <p:blipFill>
          <a:blip r:embed="rId10" cstate="print"/>
          <a:srcRect/>
          <a:stretch>
            <a:fillRect/>
          </a:stretch>
        </p:blipFill>
        <p:spPr bwMode="auto">
          <a:xfrm>
            <a:off x="755576" y="5373216"/>
            <a:ext cx="7600950" cy="1150615"/>
          </a:xfrm>
          <a:prstGeom prst="rect">
            <a:avLst/>
          </a:prstGeom>
          <a:noFill/>
          <a:ln w="9525">
            <a:noFill/>
            <a:miter lim="800000"/>
            <a:headEnd/>
            <a:tailEnd/>
          </a:ln>
        </p:spPr>
      </p:pic>
      <p:cxnSp>
        <p:nvCxnSpPr>
          <p:cNvPr id="12" name="Connecteur droit 11"/>
          <p:cNvCxnSpPr/>
          <p:nvPr/>
        </p:nvCxnSpPr>
        <p:spPr bwMode="auto">
          <a:xfrm>
            <a:off x="1475656" y="4941168"/>
            <a:ext cx="7056784" cy="0"/>
          </a:xfrm>
          <a:prstGeom prst="line">
            <a:avLst/>
          </a:prstGeom>
          <a:solidFill>
            <a:schemeClr val="bg1"/>
          </a:solidFill>
          <a:ln w="12700" cap="flat" cmpd="sng" algn="ctr">
            <a:solidFill>
              <a:srgbClr val="FF0000"/>
            </a:solidFill>
            <a:prstDash val="solid"/>
            <a:round/>
            <a:headEnd type="none" w="med" len="med"/>
            <a:tailEnd type="none" w="med" len="med"/>
          </a:ln>
          <a:effectLst/>
        </p:spPr>
      </p:cxnSp>
      <p:cxnSp>
        <p:nvCxnSpPr>
          <p:cNvPr id="13" name="Connecteur droit 12"/>
          <p:cNvCxnSpPr/>
          <p:nvPr/>
        </p:nvCxnSpPr>
        <p:spPr bwMode="auto">
          <a:xfrm>
            <a:off x="827584" y="5229200"/>
            <a:ext cx="7056784" cy="0"/>
          </a:xfrm>
          <a:prstGeom prst="line">
            <a:avLst/>
          </a:prstGeom>
          <a:solidFill>
            <a:schemeClr val="bg1"/>
          </a:solidFill>
          <a:ln w="12700" cap="flat" cmpd="sng" algn="ctr">
            <a:solidFill>
              <a:srgbClr val="FF0000"/>
            </a:solidFill>
            <a:prstDash val="solid"/>
            <a:round/>
            <a:headEnd type="none" w="med" len="med"/>
            <a:tailEnd type="none" w="med" len="med"/>
          </a:ln>
          <a:effectLst/>
        </p:spPr>
      </p:cxnSp>
      <p:cxnSp>
        <p:nvCxnSpPr>
          <p:cNvPr id="14" name="Connecteur droit 13"/>
          <p:cNvCxnSpPr/>
          <p:nvPr/>
        </p:nvCxnSpPr>
        <p:spPr bwMode="auto">
          <a:xfrm>
            <a:off x="827584" y="6525344"/>
            <a:ext cx="7488832" cy="0"/>
          </a:xfrm>
          <a:prstGeom prst="line">
            <a:avLst/>
          </a:prstGeom>
          <a:solidFill>
            <a:schemeClr val="bg1"/>
          </a:solidFill>
          <a:ln w="127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2" cstate="print"/>
          <a:srcRect/>
          <a:stretch>
            <a:fillRect/>
          </a:stretch>
        </p:blipFill>
        <p:spPr bwMode="auto">
          <a:xfrm>
            <a:off x="611560" y="1988840"/>
            <a:ext cx="6819900" cy="1130300"/>
          </a:xfrm>
          <a:prstGeom prst="rect">
            <a:avLst/>
          </a:prstGeom>
          <a:noFill/>
          <a:ln w="9525">
            <a:noFill/>
            <a:miter lim="800000"/>
            <a:headEnd/>
            <a:tailEnd/>
          </a:ln>
        </p:spPr>
      </p:pic>
      <p:sp>
        <p:nvSpPr>
          <p:cNvPr id="3" name="ZoneTexte 2"/>
          <p:cNvSpPr txBox="1"/>
          <p:nvPr/>
        </p:nvSpPr>
        <p:spPr>
          <a:xfrm>
            <a:off x="683568" y="3284984"/>
            <a:ext cx="6912768" cy="461665"/>
          </a:xfrm>
          <a:prstGeom prst="rect">
            <a:avLst/>
          </a:prstGeom>
          <a:noFill/>
        </p:spPr>
        <p:txBody>
          <a:bodyPr wrap="square" rtlCol="0">
            <a:spAutoFit/>
          </a:bodyPr>
          <a:lstStyle/>
          <a:p>
            <a:r>
              <a:rPr lang="en-US" sz="2400" dirty="0" smtClean="0">
                <a:solidFill>
                  <a:srgbClr val="FF0000"/>
                </a:solidFill>
              </a:rPr>
              <a:t>Physics journals at last</a:t>
            </a:r>
            <a:r>
              <a:rPr lang="en-US" sz="2400" dirty="0" smtClean="0"/>
              <a:t>: PNAS2006, + |</a:t>
            </a:r>
            <a:r>
              <a:rPr lang="en-US" sz="2400" dirty="0" err="1" smtClean="0"/>
              <a:t>NMAT</a:t>
            </a:r>
            <a:r>
              <a:rPr lang="en-US" sz="2400" dirty="0" smtClean="0"/>
              <a:t> 2009</a:t>
            </a:r>
          </a:p>
        </p:txBody>
      </p:sp>
      <p:sp>
        <p:nvSpPr>
          <p:cNvPr id="5" name="Rectangle 4"/>
          <p:cNvSpPr/>
          <p:nvPr/>
        </p:nvSpPr>
        <p:spPr>
          <a:xfrm>
            <a:off x="0" y="260648"/>
            <a:ext cx="9144000" cy="1200329"/>
          </a:xfrm>
          <a:prstGeom prst="rect">
            <a:avLst/>
          </a:prstGeom>
        </p:spPr>
        <p:txBody>
          <a:bodyPr wrap="square">
            <a:spAutoFit/>
          </a:bodyPr>
          <a:lstStyle/>
          <a:p>
            <a:r>
              <a:rPr lang="en-US" sz="2400" dirty="0" smtClean="0"/>
              <a:t>Polymer Electrolyte-Gated Organic Field-Effect Transistors </a:t>
            </a:r>
          </a:p>
          <a:p>
            <a:r>
              <a:rPr lang="de-DE" sz="2400" dirty="0" smtClean="0"/>
              <a:t>M. J. Panzer </a:t>
            </a:r>
            <a:r>
              <a:rPr lang="de-DE" sz="2400" dirty="0" err="1" smtClean="0"/>
              <a:t>and</a:t>
            </a:r>
            <a:r>
              <a:rPr lang="de-DE" sz="2400" dirty="0" smtClean="0"/>
              <a:t> C. D. </a:t>
            </a:r>
            <a:r>
              <a:rPr lang="de-DE" sz="2400" dirty="0" err="1" smtClean="0"/>
              <a:t>Frisbie</a:t>
            </a:r>
            <a:r>
              <a:rPr lang="de-DE" sz="2400" dirty="0" smtClean="0"/>
              <a:t>	</a:t>
            </a:r>
            <a:r>
              <a:rPr lang="en-US" sz="2400" i="1" dirty="0" smtClean="0"/>
              <a:t>Univ. of Minnesota mid-2000’s</a:t>
            </a:r>
          </a:p>
          <a:p>
            <a:r>
              <a:rPr lang="en-US" sz="2400" i="1" dirty="0" smtClean="0"/>
              <a:t>Still, the </a:t>
            </a:r>
            <a:r>
              <a:rPr lang="en-US" sz="2400" dirty="0" smtClean="0"/>
              <a:t>J. of American Chemical Society</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2411760" y="332656"/>
            <a:ext cx="5802679" cy="461665"/>
          </a:xfrm>
          <a:prstGeom prst="rect">
            <a:avLst/>
          </a:prstGeom>
        </p:spPr>
        <p:txBody>
          <a:bodyPr wrap="none">
            <a:spAutoFit/>
          </a:bodyPr>
          <a:lstStyle/>
          <a:p>
            <a:r>
              <a:rPr lang="en-US" sz="2400" dirty="0" smtClean="0"/>
              <a:t>J. T. </a:t>
            </a:r>
            <a:r>
              <a:rPr lang="en-US" sz="2400" dirty="0" err="1" smtClean="0"/>
              <a:t>Ye</a:t>
            </a:r>
            <a:r>
              <a:rPr lang="en-US" sz="2400" dirty="0" smtClean="0"/>
              <a:t>, Y. </a:t>
            </a:r>
            <a:r>
              <a:rPr lang="en-US" sz="2400" dirty="0" err="1" smtClean="0"/>
              <a:t>Tokura</a:t>
            </a:r>
            <a:r>
              <a:rPr lang="en-US" sz="2400" dirty="0" smtClean="0"/>
              <a:t>, and Y. </a:t>
            </a:r>
            <a:r>
              <a:rPr lang="en-US" sz="2400" dirty="0" err="1" smtClean="0"/>
              <a:t>Iwasa</a:t>
            </a:r>
            <a:r>
              <a:rPr lang="en-US" sz="2400" dirty="0" smtClean="0"/>
              <a:t>;  </a:t>
            </a:r>
            <a:r>
              <a:rPr lang="en-US" sz="2400" i="1" dirty="0" smtClean="0"/>
              <a:t>U. of Tokyo</a:t>
            </a:r>
            <a:endParaRPr lang="en-US" sz="2400" i="1" dirty="0"/>
          </a:p>
        </p:txBody>
      </p:sp>
      <p:pic>
        <p:nvPicPr>
          <p:cNvPr id="110594" name="Picture 2"/>
          <p:cNvPicPr>
            <a:picLocks noChangeAspect="1" noChangeArrowheads="1"/>
          </p:cNvPicPr>
          <p:nvPr/>
        </p:nvPicPr>
        <p:blipFill>
          <a:blip r:embed="rId2" cstate="print"/>
          <a:srcRect/>
          <a:stretch>
            <a:fillRect/>
          </a:stretch>
        </p:blipFill>
        <p:spPr bwMode="auto">
          <a:xfrm>
            <a:off x="857250" y="1202010"/>
            <a:ext cx="7429500" cy="5467350"/>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504" y="1508591"/>
            <a:ext cx="8856984" cy="1200329"/>
          </a:xfrm>
          <a:prstGeom prst="rect">
            <a:avLst/>
          </a:prstGeom>
        </p:spPr>
        <p:txBody>
          <a:bodyPr wrap="square">
            <a:spAutoFit/>
          </a:bodyPr>
          <a:lstStyle/>
          <a:p>
            <a:r>
              <a:rPr lang="en-US" sz="2400" dirty="0" smtClean="0"/>
              <a:t>pristine SrTiO</a:t>
            </a:r>
            <a:r>
              <a:rPr lang="en-US" sz="2400" baseline="-25000" dirty="0" smtClean="0"/>
              <a:t>3</a:t>
            </a:r>
            <a:r>
              <a:rPr lang="en-US" sz="2400" dirty="0" smtClean="0"/>
              <a:t>  as </a:t>
            </a:r>
            <a:r>
              <a:rPr lang="fr-FR" sz="2400" dirty="0" smtClean="0"/>
              <a:t>chanel, </a:t>
            </a:r>
            <a:r>
              <a:rPr lang="en-US" sz="2400" dirty="0" smtClean="0"/>
              <a:t>liquid – solid electrolyte – as gate dielectric</a:t>
            </a:r>
          </a:p>
          <a:p>
            <a:r>
              <a:rPr lang="en-US" sz="2400" dirty="0" err="1" smtClean="0"/>
              <a:t>Cations</a:t>
            </a:r>
            <a:r>
              <a:rPr lang="en-US" sz="2400" dirty="0" smtClean="0"/>
              <a:t> (K+) in the electrolyte are solvated by polyethylene oxide molecules and are </a:t>
            </a:r>
            <a:r>
              <a:rPr lang="en-US" sz="2400" dirty="0" err="1" smtClean="0"/>
              <a:t>electrostatically</a:t>
            </a:r>
            <a:r>
              <a:rPr lang="en-US" sz="2400" dirty="0" smtClean="0"/>
              <a:t> adsorbed on the SrTiO</a:t>
            </a:r>
            <a:r>
              <a:rPr lang="en-US" sz="2400" baseline="-25000" dirty="0" smtClean="0"/>
              <a:t>3</a:t>
            </a:r>
            <a:endParaRPr lang="fr-FR" sz="2000" baseline="-25000" dirty="0"/>
          </a:p>
        </p:txBody>
      </p:sp>
      <p:sp>
        <p:nvSpPr>
          <p:cNvPr id="11" name="ZoneTexte 10"/>
          <p:cNvSpPr txBox="1"/>
          <p:nvPr/>
        </p:nvSpPr>
        <p:spPr>
          <a:xfrm>
            <a:off x="216024" y="6197242"/>
            <a:ext cx="7596336" cy="400110"/>
          </a:xfrm>
          <a:prstGeom prst="rect">
            <a:avLst/>
          </a:prstGeom>
          <a:noFill/>
          <a:ln>
            <a:solidFill>
              <a:srgbClr val="FF00FF"/>
            </a:solidFill>
          </a:ln>
        </p:spPr>
        <p:txBody>
          <a:bodyPr wrap="square" rtlCol="0">
            <a:spAutoFit/>
          </a:bodyPr>
          <a:lstStyle/>
          <a:p>
            <a:r>
              <a:rPr lang="en-US" sz="2000" dirty="0" smtClean="0">
                <a:solidFill>
                  <a:schemeClr val="accent2"/>
                </a:solidFill>
              </a:rPr>
              <a:t>V</a:t>
            </a:r>
            <a:r>
              <a:rPr lang="en-US" sz="2000" baseline="-25000" dirty="0" smtClean="0">
                <a:solidFill>
                  <a:schemeClr val="accent2"/>
                </a:solidFill>
              </a:rPr>
              <a:t>G</a:t>
            </a:r>
            <a:r>
              <a:rPr lang="en-US" sz="2000" dirty="0" smtClean="0">
                <a:solidFill>
                  <a:schemeClr val="accent2"/>
                </a:solidFill>
              </a:rPr>
              <a:t> = 3.5 V, n</a:t>
            </a:r>
            <a:r>
              <a:rPr lang="en-US" sz="2000" baseline="-25000" dirty="0" smtClean="0">
                <a:solidFill>
                  <a:schemeClr val="accent2"/>
                </a:solidFill>
              </a:rPr>
              <a:t>2D</a:t>
            </a:r>
            <a:r>
              <a:rPr lang="en-US" sz="2000" dirty="0" smtClean="0">
                <a:solidFill>
                  <a:schemeClr val="accent2"/>
                </a:solidFill>
              </a:rPr>
              <a:t> &gt; 10</a:t>
            </a:r>
            <a:r>
              <a:rPr lang="en-US" sz="2000" baseline="30000" dirty="0" smtClean="0">
                <a:solidFill>
                  <a:schemeClr val="accent2"/>
                </a:solidFill>
              </a:rPr>
              <a:t>14</a:t>
            </a:r>
            <a:r>
              <a:rPr lang="en-US" sz="2000" dirty="0" smtClean="0">
                <a:solidFill>
                  <a:schemeClr val="accent2"/>
                </a:solidFill>
              </a:rPr>
              <a:t> cm</a:t>
            </a:r>
            <a:r>
              <a:rPr lang="en-US" sz="2000" baseline="30000" dirty="0" smtClean="0">
                <a:solidFill>
                  <a:schemeClr val="accent2"/>
                </a:solidFill>
              </a:rPr>
              <a:t>−2</a:t>
            </a:r>
            <a:r>
              <a:rPr lang="en-US" sz="2000" i="1" dirty="0" smtClean="0"/>
              <a:t>, cf. </a:t>
            </a:r>
            <a:r>
              <a:rPr lang="en-US" sz="2000" dirty="0" smtClean="0"/>
              <a:t>FIT record  </a:t>
            </a:r>
            <a:r>
              <a:rPr lang="en-US" sz="2000" dirty="0" smtClean="0">
                <a:solidFill>
                  <a:schemeClr val="accent2"/>
                </a:solidFill>
              </a:rPr>
              <a:t>n</a:t>
            </a:r>
            <a:r>
              <a:rPr lang="en-US" sz="2000" baseline="-25000" dirty="0" smtClean="0">
                <a:solidFill>
                  <a:schemeClr val="accent2"/>
                </a:solidFill>
              </a:rPr>
              <a:t>2D</a:t>
            </a:r>
            <a:r>
              <a:rPr lang="en-US" sz="2000" dirty="0" smtClean="0">
                <a:solidFill>
                  <a:schemeClr val="accent2"/>
                </a:solidFill>
              </a:rPr>
              <a:t> ~ 1×10</a:t>
            </a:r>
            <a:r>
              <a:rPr lang="en-US" sz="2000" baseline="30000" dirty="0" smtClean="0">
                <a:solidFill>
                  <a:schemeClr val="accent2"/>
                </a:solidFill>
              </a:rPr>
              <a:t>13</a:t>
            </a:r>
            <a:r>
              <a:rPr lang="en-US" sz="2000" dirty="0" smtClean="0">
                <a:solidFill>
                  <a:schemeClr val="accent2"/>
                </a:solidFill>
              </a:rPr>
              <a:t>cm</a:t>
            </a:r>
            <a:r>
              <a:rPr lang="en-US" sz="2000" baseline="30000" dirty="0" smtClean="0">
                <a:solidFill>
                  <a:schemeClr val="accent2"/>
                </a:solidFill>
              </a:rPr>
              <a:t>−2</a:t>
            </a:r>
            <a:r>
              <a:rPr lang="en-US" sz="2000" i="1" dirty="0" smtClean="0"/>
              <a:t> </a:t>
            </a:r>
            <a:endParaRPr lang="fr-FR" sz="2000" dirty="0"/>
          </a:p>
        </p:txBody>
      </p:sp>
      <p:sp>
        <p:nvSpPr>
          <p:cNvPr id="9" name="Espace réservé du numéro de diapositive 8"/>
          <p:cNvSpPr>
            <a:spLocks noGrp="1"/>
          </p:cNvSpPr>
          <p:nvPr>
            <p:ph type="sldNum" sz="quarter" idx="12"/>
          </p:nvPr>
        </p:nvSpPr>
        <p:spPr/>
        <p:txBody>
          <a:bodyPr/>
          <a:lstStyle/>
          <a:p>
            <a:pPr>
              <a:defRPr/>
            </a:pPr>
            <a:fld id="{28BA89FB-7008-4F5B-A56B-69DC45B566BF}" type="slidenum">
              <a:rPr lang="en-US" smtClean="0"/>
              <a:pPr>
                <a:defRPr/>
              </a:pPr>
              <a:t>25</a:t>
            </a:fld>
            <a:endParaRPr lang="en-US" dirty="0"/>
          </a:p>
        </p:txBody>
      </p:sp>
      <p:sp>
        <p:nvSpPr>
          <p:cNvPr id="10" name="Rectangle 9"/>
          <p:cNvSpPr/>
          <p:nvPr/>
        </p:nvSpPr>
        <p:spPr>
          <a:xfrm>
            <a:off x="683568" y="188640"/>
            <a:ext cx="7488832" cy="1015663"/>
          </a:xfrm>
          <a:prstGeom prst="rect">
            <a:avLst/>
          </a:prstGeom>
        </p:spPr>
        <p:txBody>
          <a:bodyPr wrap="square">
            <a:spAutoFit/>
          </a:bodyPr>
          <a:lstStyle/>
          <a:p>
            <a:r>
              <a:rPr lang="en-US" sz="2000" b="1" dirty="0" smtClean="0"/>
              <a:t>Electric-field-induced superconductivity in an insulator</a:t>
            </a:r>
            <a:r>
              <a:rPr lang="en-US" sz="2000" dirty="0" smtClean="0"/>
              <a:t/>
            </a:r>
            <a:br>
              <a:rPr lang="en-US" sz="2000" dirty="0" smtClean="0"/>
            </a:br>
            <a:r>
              <a:rPr lang="en-US" sz="2000" i="1" dirty="0" smtClean="0"/>
              <a:t> </a:t>
            </a:r>
            <a:r>
              <a:rPr lang="en-US" sz="2000" i="1" dirty="0" err="1" smtClean="0"/>
              <a:t>Iwasa</a:t>
            </a:r>
            <a:r>
              <a:rPr lang="en-US" sz="2000" i="1" dirty="0" smtClean="0"/>
              <a:t> group (Sendai) </a:t>
            </a:r>
            <a:r>
              <a:rPr lang="en-US" sz="2000" dirty="0" smtClean="0"/>
              <a:t>Nature Materials </a:t>
            </a:r>
            <a:r>
              <a:rPr lang="en-US" sz="2000" b="1" dirty="0" smtClean="0"/>
              <a:t>7</a:t>
            </a:r>
            <a:r>
              <a:rPr lang="en-US" sz="2000" dirty="0" smtClean="0"/>
              <a:t> (2008)  855; </a:t>
            </a:r>
            <a:r>
              <a:rPr lang="en-US" sz="2000" b="1" dirty="0" smtClean="0"/>
              <a:t>9</a:t>
            </a:r>
            <a:r>
              <a:rPr lang="en-US" sz="2000" dirty="0" smtClean="0"/>
              <a:t>, 125 (2010). </a:t>
            </a:r>
            <a:br>
              <a:rPr lang="en-US" sz="2000" dirty="0" smtClean="0"/>
            </a:br>
            <a:r>
              <a:rPr lang="en-US" sz="2000" i="1" dirty="0" smtClean="0"/>
              <a:t> R.H. Friend group (Cambridge UK): Adv. Mater. </a:t>
            </a:r>
            <a:r>
              <a:rPr lang="en-US" sz="2000" b="1" i="1" dirty="0" smtClean="0"/>
              <a:t>22</a:t>
            </a:r>
            <a:r>
              <a:rPr lang="en-US" sz="2000" i="1" dirty="0" smtClean="0"/>
              <a:t>, 2529 (2010). </a:t>
            </a:r>
            <a:endParaRPr lang="en-US" sz="2000" dirty="0"/>
          </a:p>
        </p:txBody>
      </p:sp>
      <p:pic>
        <p:nvPicPr>
          <p:cNvPr id="101377" name="Picture 1"/>
          <p:cNvPicPr>
            <a:picLocks noChangeAspect="1" noChangeArrowheads="1"/>
          </p:cNvPicPr>
          <p:nvPr/>
        </p:nvPicPr>
        <p:blipFill>
          <a:blip r:embed="rId2" cstate="print"/>
          <a:srcRect/>
          <a:stretch>
            <a:fillRect/>
          </a:stretch>
        </p:blipFill>
        <p:spPr bwMode="auto">
          <a:xfrm>
            <a:off x="35496" y="2708920"/>
            <a:ext cx="3781425" cy="3280420"/>
          </a:xfrm>
          <a:prstGeom prst="rect">
            <a:avLst/>
          </a:prstGeom>
          <a:noFill/>
          <a:ln w="9525">
            <a:noFill/>
            <a:miter lim="800000"/>
            <a:headEnd/>
            <a:tailEnd/>
          </a:ln>
        </p:spPr>
      </p:pic>
      <p:pic>
        <p:nvPicPr>
          <p:cNvPr id="101378" name="Picture 2"/>
          <p:cNvPicPr>
            <a:picLocks noChangeAspect="1" noChangeArrowheads="1"/>
          </p:cNvPicPr>
          <p:nvPr/>
        </p:nvPicPr>
        <p:blipFill>
          <a:blip r:embed="rId3" cstate="print"/>
          <a:srcRect/>
          <a:stretch>
            <a:fillRect/>
          </a:stretch>
        </p:blipFill>
        <p:spPr bwMode="auto">
          <a:xfrm>
            <a:off x="4355976" y="2348880"/>
            <a:ext cx="4788024"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1C905F47-BAFA-4995-96C1-E20451D0C169}" type="slidenum">
              <a:rPr lang="en-US" smtClean="0"/>
              <a:pPr>
                <a:defRPr/>
              </a:pPr>
              <a:t>26</a:t>
            </a:fld>
            <a:endParaRPr lang="en-US"/>
          </a:p>
        </p:txBody>
      </p:sp>
      <p:grpSp>
        <p:nvGrpSpPr>
          <p:cNvPr id="2" name="Groupe 8"/>
          <p:cNvGrpSpPr/>
          <p:nvPr/>
        </p:nvGrpSpPr>
        <p:grpSpPr>
          <a:xfrm>
            <a:off x="89502" y="908720"/>
            <a:ext cx="8836925" cy="4968552"/>
            <a:chOff x="89502" y="908720"/>
            <a:chExt cx="8836925" cy="4968552"/>
          </a:xfrm>
        </p:grpSpPr>
        <p:pic>
          <p:nvPicPr>
            <p:cNvPr id="191491" name="Picture 3"/>
            <p:cNvPicPr>
              <a:picLocks noChangeAspect="1" noChangeArrowheads="1"/>
            </p:cNvPicPr>
            <p:nvPr/>
          </p:nvPicPr>
          <p:blipFill>
            <a:blip r:embed="rId2" cstate="print"/>
            <a:srcRect/>
            <a:stretch>
              <a:fillRect/>
            </a:stretch>
          </p:blipFill>
          <p:spPr bwMode="auto">
            <a:xfrm>
              <a:off x="89502" y="908720"/>
              <a:ext cx="8836925" cy="4968552"/>
            </a:xfrm>
            <a:prstGeom prst="rect">
              <a:avLst/>
            </a:prstGeom>
            <a:noFill/>
            <a:ln w="9525">
              <a:noFill/>
              <a:miter lim="800000"/>
              <a:headEnd/>
              <a:tailEnd/>
            </a:ln>
          </p:spPr>
        </p:pic>
        <p:sp>
          <p:nvSpPr>
            <p:cNvPr id="8" name="Rectangle 7"/>
            <p:cNvSpPr/>
            <p:nvPr/>
          </p:nvSpPr>
          <p:spPr bwMode="auto">
            <a:xfrm>
              <a:off x="395536" y="5229200"/>
              <a:ext cx="1008112" cy="504056"/>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smtClean="0">
                <a:ln>
                  <a:noFill/>
                </a:ln>
                <a:solidFill>
                  <a:schemeClr val="tx1"/>
                </a:solidFill>
                <a:effectLst/>
                <a:latin typeface="Times New Roman" pitchFamily="18" charset="0"/>
              </a:endParaRPr>
            </a:p>
          </p:txBody>
        </p:sp>
      </p:grpSp>
      <p:sp>
        <p:nvSpPr>
          <p:cNvPr id="10" name="ZoneTexte 9"/>
          <p:cNvSpPr txBox="1"/>
          <p:nvPr/>
        </p:nvSpPr>
        <p:spPr>
          <a:xfrm>
            <a:off x="539552" y="116632"/>
            <a:ext cx="7163692" cy="492443"/>
          </a:xfrm>
          <a:prstGeom prst="rect">
            <a:avLst/>
          </a:prstGeom>
          <a:solidFill>
            <a:srgbClr val="FFFF00"/>
          </a:solidFill>
        </p:spPr>
        <p:txBody>
          <a:bodyPr wrap="none" rtlCol="0">
            <a:spAutoFit/>
          </a:bodyPr>
          <a:lstStyle/>
          <a:p>
            <a:r>
              <a:rPr lang="en-US" dirty="0" smtClean="0">
                <a:solidFill>
                  <a:srgbClr val="FF00FF"/>
                </a:solidFill>
              </a:rPr>
              <a:t>A new superconductor KTaO</a:t>
            </a:r>
            <a:r>
              <a:rPr lang="en-US" baseline="-25000" dirty="0" smtClean="0">
                <a:solidFill>
                  <a:srgbClr val="FF00FF"/>
                </a:solidFill>
              </a:rPr>
              <a:t>3</a:t>
            </a:r>
            <a:r>
              <a:rPr lang="en-US" dirty="0" smtClean="0">
                <a:solidFill>
                  <a:srgbClr val="FF00FF"/>
                </a:solidFill>
              </a:rPr>
              <a:t> created by field effect</a:t>
            </a:r>
            <a:endParaRPr lang="en-US" dirty="0">
              <a:solidFill>
                <a:srgbClr val="FF00FF"/>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2" cstate="print"/>
          <a:srcRect/>
          <a:stretch>
            <a:fillRect/>
          </a:stretch>
        </p:blipFill>
        <p:spPr bwMode="auto">
          <a:xfrm>
            <a:off x="1331640" y="1700808"/>
            <a:ext cx="2727643" cy="3140199"/>
          </a:xfrm>
          <a:prstGeom prst="rect">
            <a:avLst/>
          </a:prstGeom>
          <a:noFill/>
          <a:ln w="9525">
            <a:noFill/>
            <a:miter lim="800000"/>
            <a:headEnd/>
            <a:tailEnd/>
          </a:ln>
        </p:spPr>
      </p:pic>
      <p:sp>
        <p:nvSpPr>
          <p:cNvPr id="5" name="ZoneTexte 4"/>
          <p:cNvSpPr txBox="1"/>
          <p:nvPr/>
        </p:nvSpPr>
        <p:spPr>
          <a:xfrm>
            <a:off x="4355976" y="2492896"/>
            <a:ext cx="4192173" cy="492443"/>
          </a:xfrm>
          <a:prstGeom prst="rect">
            <a:avLst/>
          </a:prstGeom>
          <a:noFill/>
        </p:spPr>
        <p:txBody>
          <a:bodyPr wrap="none" rtlCol="0">
            <a:spAutoFit/>
          </a:bodyPr>
          <a:lstStyle/>
          <a:p>
            <a:r>
              <a:rPr lang="en-US" dirty="0" err="1" smtClean="0"/>
              <a:t>MBE</a:t>
            </a:r>
            <a:r>
              <a:rPr lang="en-US" dirty="0" smtClean="0"/>
              <a:t> molecular beam </a:t>
            </a:r>
            <a:r>
              <a:rPr lang="en-US" dirty="0" err="1" smtClean="0"/>
              <a:t>epitaxy</a:t>
            </a:r>
            <a:endParaRPr lang="en-US" dirty="0"/>
          </a:p>
        </p:txBody>
      </p:sp>
      <p:sp>
        <p:nvSpPr>
          <p:cNvPr id="6" name="ZoneTexte 5"/>
          <p:cNvSpPr txBox="1"/>
          <p:nvPr/>
        </p:nvSpPr>
        <p:spPr>
          <a:xfrm>
            <a:off x="395536" y="5085184"/>
            <a:ext cx="7901907" cy="1200329"/>
          </a:xfrm>
          <a:prstGeom prst="rect">
            <a:avLst/>
          </a:prstGeom>
          <a:noFill/>
        </p:spPr>
        <p:txBody>
          <a:bodyPr wrap="none" rtlCol="0">
            <a:spAutoFit/>
          </a:bodyPr>
          <a:lstStyle/>
          <a:p>
            <a:r>
              <a:rPr lang="en-US" sz="2400" dirty="0" smtClean="0"/>
              <a:t>LaTiO3 layers (bright lines) of varying thickness separated by </a:t>
            </a:r>
          </a:p>
          <a:p>
            <a:r>
              <a:rPr lang="en-US" sz="2400" dirty="0" smtClean="0"/>
              <a:t>varying thicknesses layers of SrTiO3 (darker regions).</a:t>
            </a:r>
          </a:p>
          <a:p>
            <a:r>
              <a:rPr lang="en-US" sz="2400" dirty="0" smtClean="0"/>
              <a:t>Upper panel: magnified view of the 51 region</a:t>
            </a:r>
            <a:endParaRPr lang="en-US" sz="2400" dirty="0"/>
          </a:p>
        </p:txBody>
      </p:sp>
      <p:sp>
        <p:nvSpPr>
          <p:cNvPr id="7" name="ZoneTexte 6"/>
          <p:cNvSpPr txBox="1"/>
          <p:nvPr/>
        </p:nvSpPr>
        <p:spPr>
          <a:xfrm>
            <a:off x="683568" y="260648"/>
            <a:ext cx="7895110" cy="492443"/>
          </a:xfrm>
          <a:prstGeom prst="rect">
            <a:avLst/>
          </a:prstGeom>
          <a:noFill/>
        </p:spPr>
        <p:txBody>
          <a:bodyPr wrap="none" rtlCol="0">
            <a:spAutoFit/>
          </a:bodyPr>
          <a:lstStyle/>
          <a:p>
            <a:r>
              <a:rPr lang="en-US" b="1" dirty="0" smtClean="0"/>
              <a:t>Strategy 6</a:t>
            </a:r>
            <a:r>
              <a:rPr lang="en-US" dirty="0" smtClean="0"/>
              <a:t>: hybrid of 4 and 5 - Electrolyte upon the MBE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568952" cy="864096"/>
          </a:xfrm>
          <a:ln>
            <a:solidFill>
              <a:schemeClr val="accent2"/>
            </a:solidFill>
          </a:ln>
        </p:spPr>
        <p:txBody>
          <a:bodyPr/>
          <a:lstStyle/>
          <a:p>
            <a:pPr algn="l"/>
            <a:r>
              <a:rPr lang="fr-FR" sz="2400" dirty="0" err="1" smtClean="0"/>
              <a:t>Superconductor</a:t>
            </a:r>
            <a:r>
              <a:rPr lang="fr-FR" sz="2400" dirty="0" smtClean="0"/>
              <a:t>–</a:t>
            </a:r>
            <a:r>
              <a:rPr lang="fr-FR" sz="2400" dirty="0" err="1" smtClean="0"/>
              <a:t>insulator</a:t>
            </a:r>
            <a:r>
              <a:rPr lang="fr-FR" sz="2400" dirty="0" smtClean="0"/>
              <a:t> transition in La</a:t>
            </a:r>
            <a:r>
              <a:rPr lang="fr-FR" sz="2400" baseline="-25000" dirty="0" smtClean="0"/>
              <a:t>2-x</a:t>
            </a:r>
            <a:r>
              <a:rPr lang="fr-FR" sz="2400" dirty="0" smtClean="0"/>
              <a:t>Sr</a:t>
            </a:r>
            <a:r>
              <a:rPr lang="fr-FR" sz="2400" baseline="-25000" dirty="0" smtClean="0"/>
              <a:t>x</a:t>
            </a:r>
            <a:r>
              <a:rPr lang="fr-FR" sz="2400" dirty="0" smtClean="0"/>
              <a:t>CuO</a:t>
            </a:r>
            <a:r>
              <a:rPr lang="fr-FR" sz="2400" baseline="-25000" dirty="0" smtClean="0"/>
              <a:t>4</a:t>
            </a:r>
            <a:r>
              <a:rPr lang="fr-FR" sz="2400" dirty="0" smtClean="0"/>
              <a:t> </a:t>
            </a:r>
            <a:r>
              <a:rPr lang="fr-FR" sz="2400" dirty="0" err="1" smtClean="0"/>
              <a:t>at</a:t>
            </a:r>
            <a:r>
              <a:rPr lang="fr-FR" sz="2400" dirty="0" smtClean="0"/>
              <a:t> the pair quantum </a:t>
            </a:r>
            <a:r>
              <a:rPr lang="fr-FR" sz="2400" dirty="0" err="1" smtClean="0"/>
              <a:t>resistance</a:t>
            </a:r>
            <a:r>
              <a:rPr lang="fr-FR" sz="2400" dirty="0" smtClean="0"/>
              <a:t>,      </a:t>
            </a:r>
            <a:r>
              <a:rPr lang="fr-FR" sz="2000" dirty="0" smtClean="0"/>
              <a:t>Nature, </a:t>
            </a:r>
            <a:r>
              <a:rPr lang="fr-FR" sz="2000" b="1" dirty="0" smtClean="0"/>
              <a:t>472</a:t>
            </a:r>
            <a:r>
              <a:rPr lang="fr-FR" sz="2000" dirty="0" smtClean="0"/>
              <a:t> (2011) 458 </a:t>
            </a:r>
            <a:r>
              <a:rPr lang="fr-FR" sz="2000" i="1" dirty="0" err="1" smtClean="0"/>
              <a:t>I.Bozovic</a:t>
            </a:r>
            <a:r>
              <a:rPr lang="fr-FR" sz="2000" i="1" dirty="0" smtClean="0"/>
              <a:t> group</a:t>
            </a:r>
            <a:endParaRPr lang="fr-FR" sz="2000" i="1" dirty="0"/>
          </a:p>
        </p:txBody>
      </p:sp>
      <p:sp>
        <p:nvSpPr>
          <p:cNvPr id="3" name="ZoneTexte 2"/>
          <p:cNvSpPr txBox="1"/>
          <p:nvPr/>
        </p:nvSpPr>
        <p:spPr>
          <a:xfrm>
            <a:off x="251520" y="1260629"/>
            <a:ext cx="8208912" cy="800219"/>
          </a:xfrm>
          <a:prstGeom prst="rect">
            <a:avLst/>
          </a:prstGeom>
          <a:noFill/>
        </p:spPr>
        <p:txBody>
          <a:bodyPr wrap="square" rtlCol="0">
            <a:spAutoFit/>
          </a:bodyPr>
          <a:lstStyle/>
          <a:p>
            <a:r>
              <a:rPr lang="en-US" sz="2000" dirty="0" smtClean="0"/>
              <a:t>synthesis of epitaxial films of La</a:t>
            </a:r>
            <a:r>
              <a:rPr lang="en-US" sz="2000" baseline="-25000" dirty="0" smtClean="0"/>
              <a:t>2-x</a:t>
            </a:r>
            <a:r>
              <a:rPr lang="en-US" sz="2000" dirty="0" smtClean="0"/>
              <a:t>Sr</a:t>
            </a:r>
            <a:r>
              <a:rPr lang="en-US" sz="2000" baseline="-25000" dirty="0" smtClean="0"/>
              <a:t>x</a:t>
            </a:r>
            <a:r>
              <a:rPr lang="en-US" sz="2000" dirty="0" smtClean="0"/>
              <a:t>CuO</a:t>
            </a:r>
            <a:r>
              <a:rPr lang="en-US" sz="2000" baseline="-25000" dirty="0" smtClean="0"/>
              <a:t>4 </a:t>
            </a:r>
            <a:r>
              <a:rPr lang="en-US" sz="2000" dirty="0" smtClean="0"/>
              <a:t> (x=0.06 – 0.20)  1, 1.5, 2 unit cell thick, and fabrication of double-layer transistors</a:t>
            </a:r>
            <a:r>
              <a:rPr lang="en-US" dirty="0" smtClean="0"/>
              <a:t> </a:t>
            </a:r>
            <a:r>
              <a:rPr lang="en-US" sz="2000" dirty="0" smtClean="0"/>
              <a:t>(</a:t>
            </a:r>
            <a:r>
              <a:rPr lang="en-US" sz="2000" dirty="0" err="1" smtClean="0"/>
              <a:t>NaF+polyethylene</a:t>
            </a:r>
            <a:r>
              <a:rPr lang="en-US" sz="2000" dirty="0" smtClean="0"/>
              <a:t> </a:t>
            </a:r>
            <a:r>
              <a:rPr lang="en-US" sz="2000" dirty="0" err="1" smtClean="0"/>
              <a:t>glicole</a:t>
            </a:r>
            <a:r>
              <a:rPr lang="en-US" sz="2000" dirty="0" smtClean="0"/>
              <a:t>)</a:t>
            </a:r>
            <a:endParaRPr lang="fr-FR" sz="2000" dirty="0"/>
          </a:p>
        </p:txBody>
      </p:sp>
      <p:sp>
        <p:nvSpPr>
          <p:cNvPr id="6" name="Text Box 14"/>
          <p:cNvSpPr txBox="1">
            <a:spLocks noChangeArrowheads="1"/>
          </p:cNvSpPr>
          <p:nvPr/>
        </p:nvSpPr>
        <p:spPr bwMode="auto">
          <a:xfrm>
            <a:off x="377825" y="5979368"/>
            <a:ext cx="8407400" cy="762000"/>
          </a:xfrm>
          <a:prstGeom prst="rect">
            <a:avLst/>
          </a:prstGeom>
          <a:noFill/>
          <a:ln w="9525">
            <a:noFill/>
            <a:miter lim="800000"/>
            <a:headEnd/>
            <a:tailEnd/>
          </a:ln>
        </p:spPr>
        <p:txBody>
          <a:bodyPr wrap="none" lIns="90000" tIns="46800" rIns="90000" bIns="46800">
            <a:spAutoFit/>
          </a:bodyPr>
          <a:lstStyle/>
          <a:p>
            <a:r>
              <a:rPr lang="en-US" sz="2200" dirty="0">
                <a:solidFill>
                  <a:srgbClr val="FF5050"/>
                </a:solidFill>
              </a:rPr>
              <a:t>Achieved: switching off of the superconductivity in a pre-doped material.</a:t>
            </a:r>
          </a:p>
          <a:p>
            <a:r>
              <a:rPr lang="en-US" sz="2200" dirty="0">
                <a:solidFill>
                  <a:schemeClr val="accent2"/>
                </a:solidFill>
              </a:rPr>
              <a:t>Still necessary: turn the SC on from the pristine </a:t>
            </a:r>
            <a:r>
              <a:rPr lang="en-US" sz="2200" dirty="0" err="1">
                <a:solidFill>
                  <a:schemeClr val="accent2"/>
                </a:solidFill>
              </a:rPr>
              <a:t>undoped</a:t>
            </a:r>
            <a:r>
              <a:rPr lang="en-US" sz="2200" dirty="0">
                <a:solidFill>
                  <a:schemeClr val="accent2"/>
                </a:solidFill>
              </a:rPr>
              <a:t> insulator</a:t>
            </a:r>
            <a:endParaRPr lang="fr-FR" sz="2200" dirty="0">
              <a:solidFill>
                <a:schemeClr val="accent2"/>
              </a:solidFill>
            </a:endParaRPr>
          </a:p>
        </p:txBody>
      </p:sp>
      <p:sp>
        <p:nvSpPr>
          <p:cNvPr id="7" name="ZoneTexte 6"/>
          <p:cNvSpPr txBox="1"/>
          <p:nvPr/>
        </p:nvSpPr>
        <p:spPr>
          <a:xfrm>
            <a:off x="251520" y="5301208"/>
            <a:ext cx="8640960" cy="400110"/>
          </a:xfrm>
          <a:prstGeom prst="rect">
            <a:avLst/>
          </a:prstGeom>
          <a:noFill/>
        </p:spPr>
        <p:txBody>
          <a:bodyPr wrap="square" rtlCol="0">
            <a:spAutoFit/>
          </a:bodyPr>
          <a:lstStyle/>
          <a:p>
            <a:r>
              <a:rPr lang="en-US" sz="2000" dirty="0" smtClean="0"/>
              <a:t>At low concentration SC disappears via Bose glass phase without pair breaking </a:t>
            </a:r>
            <a:endParaRPr lang="en-US" sz="2000" dirty="0"/>
          </a:p>
        </p:txBody>
      </p:sp>
      <p:pic>
        <p:nvPicPr>
          <p:cNvPr id="61443" name="Picture 3"/>
          <p:cNvPicPr>
            <a:picLocks noChangeAspect="1" noChangeArrowheads="1"/>
          </p:cNvPicPr>
          <p:nvPr/>
        </p:nvPicPr>
        <p:blipFill>
          <a:blip r:embed="rId2" cstate="print"/>
          <a:srcRect/>
          <a:stretch>
            <a:fillRect/>
          </a:stretch>
        </p:blipFill>
        <p:spPr bwMode="auto">
          <a:xfrm>
            <a:off x="5921963" y="2308810"/>
            <a:ext cx="3186541" cy="2606427"/>
          </a:xfrm>
          <a:prstGeom prst="rect">
            <a:avLst/>
          </a:prstGeom>
          <a:noFill/>
          <a:ln w="9525">
            <a:noFill/>
            <a:miter lim="800000"/>
            <a:headEnd/>
            <a:tailEnd/>
          </a:ln>
        </p:spPr>
      </p:pic>
      <p:pic>
        <p:nvPicPr>
          <p:cNvPr id="61444" name="Picture 4"/>
          <p:cNvPicPr>
            <a:picLocks noChangeAspect="1" noChangeArrowheads="1"/>
          </p:cNvPicPr>
          <p:nvPr/>
        </p:nvPicPr>
        <p:blipFill>
          <a:blip r:embed="rId3" cstate="print"/>
          <a:srcRect/>
          <a:stretch>
            <a:fillRect/>
          </a:stretch>
        </p:blipFill>
        <p:spPr bwMode="auto">
          <a:xfrm>
            <a:off x="2123728" y="2380818"/>
            <a:ext cx="3798058" cy="2640707"/>
          </a:xfrm>
          <a:prstGeom prst="rect">
            <a:avLst/>
          </a:prstGeom>
          <a:noFill/>
          <a:ln w="9525">
            <a:noFill/>
            <a:miter lim="800000"/>
            <a:headEnd/>
            <a:tailEnd/>
          </a:ln>
        </p:spPr>
      </p:pic>
      <p:pic>
        <p:nvPicPr>
          <p:cNvPr id="61445" name="Picture 5"/>
          <p:cNvPicPr>
            <a:picLocks noChangeAspect="1" noChangeArrowheads="1"/>
          </p:cNvPicPr>
          <p:nvPr/>
        </p:nvPicPr>
        <p:blipFill>
          <a:blip r:embed="rId4" cstate="print"/>
          <a:srcRect/>
          <a:stretch>
            <a:fillRect/>
          </a:stretch>
        </p:blipFill>
        <p:spPr bwMode="auto">
          <a:xfrm>
            <a:off x="179512" y="2978768"/>
            <a:ext cx="1885181" cy="1404135"/>
          </a:xfrm>
          <a:prstGeom prst="rect">
            <a:avLst/>
          </a:prstGeom>
          <a:noFill/>
          <a:ln w="9525">
            <a:noFill/>
            <a:miter lim="800000"/>
            <a:headEnd/>
            <a:tailEnd/>
          </a:ln>
        </p:spPr>
      </p:pic>
      <p:sp>
        <p:nvSpPr>
          <p:cNvPr id="13" name="ZoneTexte 12"/>
          <p:cNvSpPr txBox="1"/>
          <p:nvPr/>
        </p:nvSpPr>
        <p:spPr>
          <a:xfrm>
            <a:off x="6588224" y="2636912"/>
            <a:ext cx="2101857" cy="369332"/>
          </a:xfrm>
          <a:prstGeom prst="rect">
            <a:avLst/>
          </a:prstGeom>
          <a:noFill/>
        </p:spPr>
        <p:txBody>
          <a:bodyPr wrap="none" rtlCol="0">
            <a:spAutoFit/>
          </a:bodyPr>
          <a:lstStyle/>
          <a:p>
            <a:r>
              <a:rPr lang="fr-FR" sz="1800" dirty="0" smtClean="0"/>
              <a:t>Optimal doping 0.15</a:t>
            </a:r>
            <a:endParaRPr lang="fr-FR" sz="18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457200" y="1988840"/>
            <a:ext cx="6635080" cy="3726160"/>
            <a:chOff x="576" y="432"/>
            <a:chExt cx="4512" cy="3168"/>
          </a:xfrm>
        </p:grpSpPr>
        <p:graphicFrame>
          <p:nvGraphicFramePr>
            <p:cNvPr id="181266" name="Object 18"/>
            <p:cNvGraphicFramePr>
              <a:graphicFrameLocks/>
            </p:cNvGraphicFramePr>
            <p:nvPr/>
          </p:nvGraphicFramePr>
          <p:xfrm>
            <a:off x="576" y="432"/>
            <a:ext cx="4512" cy="3024"/>
          </p:xfrm>
          <a:graphic>
            <a:graphicData uri="http://schemas.openxmlformats.org/presentationml/2006/ole">
              <p:oleObj spid="_x0000_s97282" name="Bitmap Image" r:id="rId4" imgW="7552381" imgH="5106113" progId="PBrush">
                <p:embed/>
              </p:oleObj>
            </a:graphicData>
          </a:graphic>
        </p:graphicFrame>
        <p:grpSp>
          <p:nvGrpSpPr>
            <p:cNvPr id="3" name="Group 24"/>
            <p:cNvGrpSpPr>
              <a:grpSpLocks/>
            </p:cNvGrpSpPr>
            <p:nvPr/>
          </p:nvGrpSpPr>
          <p:grpSpPr bwMode="auto">
            <a:xfrm>
              <a:off x="1776" y="2688"/>
              <a:ext cx="2707" cy="912"/>
              <a:chOff x="1776" y="2688"/>
              <a:chExt cx="2707" cy="912"/>
            </a:xfrm>
          </p:grpSpPr>
          <p:sp>
            <p:nvSpPr>
              <p:cNvPr id="181258" name="Line 10"/>
              <p:cNvSpPr>
                <a:spLocks noChangeShapeType="1"/>
              </p:cNvSpPr>
              <p:nvPr/>
            </p:nvSpPr>
            <p:spPr bwMode="auto">
              <a:xfrm flipH="1">
                <a:off x="2861" y="3504"/>
                <a:ext cx="691" cy="1"/>
              </a:xfrm>
              <a:prstGeom prst="line">
                <a:avLst/>
              </a:prstGeom>
              <a:noFill/>
              <a:ln w="38100" cmpd="dbl">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181259" name="Line 11"/>
              <p:cNvSpPr>
                <a:spLocks noChangeShapeType="1"/>
              </p:cNvSpPr>
              <p:nvPr/>
            </p:nvSpPr>
            <p:spPr bwMode="auto">
              <a:xfrm flipH="1">
                <a:off x="1776" y="3504"/>
                <a:ext cx="1152" cy="1"/>
              </a:xfrm>
              <a:prstGeom prst="line">
                <a:avLst/>
              </a:prstGeom>
              <a:noFill/>
              <a:ln w="38100" cmpd="dbl">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181260" name="Line 12"/>
              <p:cNvSpPr>
                <a:spLocks noChangeShapeType="1"/>
              </p:cNvSpPr>
              <p:nvPr/>
            </p:nvSpPr>
            <p:spPr bwMode="auto">
              <a:xfrm>
                <a:off x="3744" y="3504"/>
                <a:ext cx="739" cy="0"/>
              </a:xfrm>
              <a:prstGeom prst="line">
                <a:avLst/>
              </a:prstGeom>
              <a:noFill/>
              <a:ln w="38100" cmpd="dbl">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endParaRPr lang="en-US"/>
              </a:p>
            </p:txBody>
          </p:sp>
          <p:sp>
            <p:nvSpPr>
              <p:cNvPr id="181257" name="Line 9"/>
              <p:cNvSpPr>
                <a:spLocks noChangeShapeType="1"/>
              </p:cNvSpPr>
              <p:nvPr/>
            </p:nvSpPr>
            <p:spPr bwMode="auto">
              <a:xfrm flipV="1">
                <a:off x="3648" y="2688"/>
                <a:ext cx="0" cy="912"/>
              </a:xfrm>
              <a:prstGeom prst="line">
                <a:avLst/>
              </a:prstGeom>
              <a:noFill/>
              <a:ln w="38100" cmpd="dbl">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endParaRPr lang="en-US"/>
              </a:p>
            </p:txBody>
          </p:sp>
        </p:grpSp>
      </p:grpSp>
      <p:sp>
        <p:nvSpPr>
          <p:cNvPr id="12" name="ZoneTexte 11"/>
          <p:cNvSpPr txBox="1"/>
          <p:nvPr/>
        </p:nvSpPr>
        <p:spPr>
          <a:xfrm>
            <a:off x="0" y="5791200"/>
            <a:ext cx="8218275" cy="1015663"/>
          </a:xfrm>
          <a:prstGeom prst="rect">
            <a:avLst/>
          </a:prstGeom>
          <a:noFill/>
        </p:spPr>
        <p:txBody>
          <a:bodyPr wrap="none" rtlCol="0">
            <a:spAutoFit/>
          </a:bodyPr>
          <a:lstStyle/>
          <a:p>
            <a:r>
              <a:rPr lang="en-US" sz="2000" dirty="0" smtClean="0"/>
              <a:t>The goals are to deplete carriers and to traverse the  transition to the insulator, </a:t>
            </a:r>
          </a:p>
          <a:p>
            <a:r>
              <a:rPr lang="en-US" sz="2000" dirty="0" smtClean="0"/>
              <a:t>to add carriers to cross over the top of the dome and to deplete carriers </a:t>
            </a:r>
          </a:p>
          <a:p>
            <a:r>
              <a:rPr lang="en-US" sz="2000" dirty="0" smtClean="0"/>
              <a:t>for the crossover from the insulator to the electron doped regime.</a:t>
            </a:r>
          </a:p>
        </p:txBody>
      </p:sp>
      <p:pic>
        <p:nvPicPr>
          <p:cNvPr id="11" name="Picture 3"/>
          <p:cNvPicPr>
            <a:picLocks noChangeAspect="1" noChangeArrowheads="1"/>
          </p:cNvPicPr>
          <p:nvPr/>
        </p:nvPicPr>
        <p:blipFill>
          <a:blip r:embed="rId5" cstate="print"/>
          <a:srcRect/>
          <a:stretch>
            <a:fillRect/>
          </a:stretch>
        </p:blipFill>
        <p:spPr bwMode="auto">
          <a:xfrm>
            <a:off x="179512" y="116632"/>
            <a:ext cx="4844175" cy="720080"/>
          </a:xfrm>
          <a:prstGeom prst="rect">
            <a:avLst/>
          </a:prstGeom>
          <a:solidFill>
            <a:srgbClr val="FFFF99"/>
          </a:solidFill>
          <a:ln w="9525">
            <a:noFill/>
            <a:miter lim="800000"/>
            <a:headEnd/>
            <a:tailEnd/>
          </a:ln>
        </p:spPr>
      </p:pic>
      <p:pic>
        <p:nvPicPr>
          <p:cNvPr id="13" name="Picture 4"/>
          <p:cNvPicPr>
            <a:picLocks noChangeAspect="1" noChangeArrowheads="1"/>
          </p:cNvPicPr>
          <p:nvPr/>
        </p:nvPicPr>
        <p:blipFill>
          <a:blip r:embed="rId6" cstate="print"/>
          <a:srcRect/>
          <a:stretch>
            <a:fillRect/>
          </a:stretch>
        </p:blipFill>
        <p:spPr bwMode="auto">
          <a:xfrm>
            <a:off x="5178633" y="116632"/>
            <a:ext cx="3713847" cy="792088"/>
          </a:xfrm>
          <a:prstGeom prst="rect">
            <a:avLst/>
          </a:prstGeom>
          <a:noFill/>
          <a:ln w="9525">
            <a:noFill/>
            <a:miter lim="800000"/>
            <a:headEnd/>
            <a:tailEnd/>
          </a:ln>
        </p:spPr>
      </p:pic>
    </p:spTree>
    <p:extLst>
      <p:ext uri="{BB962C8B-B14F-4D97-AF65-F5344CB8AC3E}">
        <p14:creationId xmlns:p14="http://schemas.microsoft.com/office/powerpoint/2010/main" xmlns="" val="497712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7" name="Picture 3"/>
          <p:cNvPicPr>
            <a:picLocks noChangeAspect="1" noChangeArrowheads="1"/>
          </p:cNvPicPr>
          <p:nvPr/>
        </p:nvPicPr>
        <p:blipFill>
          <a:blip r:embed="rId2" cstate="print"/>
          <a:srcRect/>
          <a:stretch>
            <a:fillRect/>
          </a:stretch>
        </p:blipFill>
        <p:spPr bwMode="auto">
          <a:xfrm>
            <a:off x="107504" y="44624"/>
            <a:ext cx="1543050" cy="2162175"/>
          </a:xfrm>
          <a:prstGeom prst="rect">
            <a:avLst/>
          </a:prstGeom>
          <a:noFill/>
          <a:ln w="9525">
            <a:noFill/>
            <a:miter lim="800000"/>
            <a:headEnd/>
            <a:tailEnd/>
          </a:ln>
        </p:spPr>
      </p:pic>
      <p:sp>
        <p:nvSpPr>
          <p:cNvPr id="8" name="Rectangle 7"/>
          <p:cNvSpPr/>
          <p:nvPr/>
        </p:nvSpPr>
        <p:spPr>
          <a:xfrm>
            <a:off x="2718048" y="192122"/>
            <a:ext cx="5886400" cy="892552"/>
          </a:xfrm>
          <a:prstGeom prst="rect">
            <a:avLst/>
          </a:prstGeom>
        </p:spPr>
        <p:txBody>
          <a:bodyPr wrap="square">
            <a:spAutoFit/>
          </a:bodyPr>
          <a:lstStyle/>
          <a:p>
            <a:r>
              <a:rPr lang="en-US" b="1" dirty="0" smtClean="0"/>
              <a:t>John Bardeen </a:t>
            </a:r>
          </a:p>
          <a:p>
            <a:r>
              <a:rPr lang="en-US" b="1" dirty="0" smtClean="0"/>
              <a:t>Nobel Prizes in Physics 1956 and 1972</a:t>
            </a:r>
            <a:endParaRPr lang="en-US" b="1" dirty="0"/>
          </a:p>
        </p:txBody>
      </p:sp>
      <p:pic>
        <p:nvPicPr>
          <p:cNvPr id="98309" name="Picture 5" descr="C:\Users\Nata\N-files\Conferences\Natal-2011\FESC\transistor.jpg"/>
          <p:cNvPicPr>
            <a:picLocks noChangeAspect="1" noChangeArrowheads="1"/>
          </p:cNvPicPr>
          <p:nvPr/>
        </p:nvPicPr>
        <p:blipFill>
          <a:blip r:embed="rId3" cstate="print"/>
          <a:srcRect/>
          <a:stretch>
            <a:fillRect/>
          </a:stretch>
        </p:blipFill>
        <p:spPr bwMode="auto">
          <a:xfrm>
            <a:off x="683568" y="3028890"/>
            <a:ext cx="3238500" cy="2428875"/>
          </a:xfrm>
          <a:prstGeom prst="rect">
            <a:avLst/>
          </a:prstGeom>
          <a:noFill/>
        </p:spPr>
      </p:pic>
      <p:sp>
        <p:nvSpPr>
          <p:cNvPr id="5" name="ZoneTexte 4"/>
          <p:cNvSpPr txBox="1"/>
          <p:nvPr/>
        </p:nvSpPr>
        <p:spPr>
          <a:xfrm>
            <a:off x="4211960" y="1196752"/>
            <a:ext cx="4680520" cy="1446550"/>
          </a:xfrm>
          <a:prstGeom prst="rect">
            <a:avLst/>
          </a:prstGeom>
          <a:noFill/>
        </p:spPr>
        <p:txBody>
          <a:bodyPr wrap="square" rtlCol="0">
            <a:spAutoFit/>
          </a:bodyPr>
          <a:lstStyle/>
          <a:p>
            <a:r>
              <a:rPr lang="en-US" sz="2200" dirty="0" smtClean="0"/>
              <a:t>The personal synergy of inventions </a:t>
            </a:r>
          </a:p>
          <a:p>
            <a:r>
              <a:rPr lang="en-US" sz="2200" dirty="0" smtClean="0"/>
              <a:t>in semi- and superconductivity; </a:t>
            </a:r>
          </a:p>
          <a:p>
            <a:r>
              <a:rPr lang="en-US" sz="2200" dirty="0" smtClean="0"/>
              <a:t>now it is materialized through experimental achievements of 2000’.</a:t>
            </a:r>
          </a:p>
        </p:txBody>
      </p:sp>
      <p:sp>
        <p:nvSpPr>
          <p:cNvPr id="14" name="Espace réservé du numéro de diapositive 13"/>
          <p:cNvSpPr>
            <a:spLocks noGrp="1"/>
          </p:cNvSpPr>
          <p:nvPr>
            <p:ph type="sldNum" sz="quarter" idx="12"/>
          </p:nvPr>
        </p:nvSpPr>
        <p:spPr/>
        <p:txBody>
          <a:bodyPr/>
          <a:lstStyle/>
          <a:p>
            <a:pPr>
              <a:defRPr/>
            </a:pPr>
            <a:fld id="{28BA89FB-7008-4F5B-A56B-69DC45B566BF}" type="slidenum">
              <a:rPr lang="en-US" smtClean="0"/>
              <a:pPr>
                <a:defRPr/>
              </a:pPr>
              <a:t>3</a:t>
            </a:fld>
            <a:endParaRPr lang="en-US" dirty="0"/>
          </a:p>
        </p:txBody>
      </p:sp>
      <p:pic>
        <p:nvPicPr>
          <p:cNvPr id="79873" name="Picture 1"/>
          <p:cNvPicPr>
            <a:picLocks noChangeAspect="1" noChangeArrowheads="1"/>
          </p:cNvPicPr>
          <p:nvPr/>
        </p:nvPicPr>
        <p:blipFill>
          <a:blip r:embed="rId4" cstate="print">
            <a:lum bright="-4000" contrast="12000"/>
          </a:blip>
          <a:srcRect/>
          <a:stretch>
            <a:fillRect/>
          </a:stretch>
        </p:blipFill>
        <p:spPr bwMode="auto">
          <a:xfrm>
            <a:off x="4252546" y="2924944"/>
            <a:ext cx="4556170" cy="2664296"/>
          </a:xfrm>
          <a:prstGeom prst="rect">
            <a:avLst/>
          </a:prstGeom>
          <a:noFill/>
          <a:ln w="9525">
            <a:noFill/>
            <a:miter lim="800000"/>
            <a:headEnd/>
            <a:tailEnd/>
          </a:ln>
        </p:spPr>
      </p:pic>
      <p:sp>
        <p:nvSpPr>
          <p:cNvPr id="9" name="ZoneTexte 8"/>
          <p:cNvSpPr txBox="1"/>
          <p:nvPr/>
        </p:nvSpPr>
        <p:spPr>
          <a:xfrm>
            <a:off x="0" y="5549170"/>
            <a:ext cx="3443571" cy="400110"/>
          </a:xfrm>
          <a:prstGeom prst="rect">
            <a:avLst/>
          </a:prstGeom>
          <a:noFill/>
        </p:spPr>
        <p:txBody>
          <a:bodyPr wrap="none" rtlCol="0">
            <a:spAutoFit/>
          </a:bodyPr>
          <a:lstStyle/>
          <a:p>
            <a:r>
              <a:rPr lang="en-US" sz="2000" dirty="0" smtClean="0"/>
              <a:t>Bardeen, Shockley and Brattain</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28BA89FB-7008-4F5B-A56B-69DC45B566BF}" type="slidenum">
              <a:rPr lang="en-US" smtClean="0"/>
              <a:pPr>
                <a:defRPr/>
              </a:pPr>
              <a:t>30</a:t>
            </a:fld>
            <a:endParaRPr lang="en-US"/>
          </a:p>
        </p:txBody>
      </p:sp>
      <p:pic>
        <p:nvPicPr>
          <p:cNvPr id="104450" name="Picture 2"/>
          <p:cNvPicPr>
            <a:picLocks noChangeAspect="1" noChangeArrowheads="1"/>
          </p:cNvPicPr>
          <p:nvPr/>
        </p:nvPicPr>
        <p:blipFill>
          <a:blip r:embed="rId2" cstate="print"/>
          <a:srcRect/>
          <a:stretch>
            <a:fillRect/>
          </a:stretch>
        </p:blipFill>
        <p:spPr bwMode="auto">
          <a:xfrm>
            <a:off x="179512" y="1055308"/>
            <a:ext cx="7992888" cy="5614052"/>
          </a:xfrm>
          <a:prstGeom prst="rect">
            <a:avLst/>
          </a:prstGeom>
          <a:noFill/>
          <a:ln w="9525">
            <a:noFill/>
            <a:miter lim="800000"/>
            <a:headEnd/>
            <a:tailEnd/>
          </a:ln>
        </p:spPr>
      </p:pic>
      <p:sp>
        <p:nvSpPr>
          <p:cNvPr id="8" name="ZoneTexte 7"/>
          <p:cNvSpPr txBox="1"/>
          <p:nvPr/>
        </p:nvSpPr>
        <p:spPr>
          <a:xfrm>
            <a:off x="323528" y="404664"/>
            <a:ext cx="1781963" cy="400110"/>
          </a:xfrm>
          <a:prstGeom prst="rect">
            <a:avLst/>
          </a:prstGeom>
          <a:noFill/>
        </p:spPr>
        <p:txBody>
          <a:bodyPr wrap="none" rtlCol="0">
            <a:spAutoFit/>
          </a:bodyPr>
          <a:lstStyle/>
          <a:p>
            <a:r>
              <a:rPr lang="en-US" sz="2000" b="1" dirty="0" smtClean="0">
                <a:latin typeface="+mj-lt"/>
              </a:rPr>
              <a:t>IMPACT-2012</a:t>
            </a:r>
            <a:endParaRPr lang="en-US" sz="2000" b="1" dirty="0">
              <a:latin typeface="+mj-lt"/>
            </a:endParaRPr>
          </a:p>
        </p:txBody>
      </p:sp>
      <p:pic>
        <p:nvPicPr>
          <p:cNvPr id="104453" name="Picture 5"/>
          <p:cNvPicPr>
            <a:picLocks noChangeAspect="1" noChangeArrowheads="1"/>
          </p:cNvPicPr>
          <p:nvPr/>
        </p:nvPicPr>
        <p:blipFill>
          <a:blip r:embed="rId3" cstate="print"/>
          <a:srcRect/>
          <a:stretch>
            <a:fillRect/>
          </a:stretch>
        </p:blipFill>
        <p:spPr bwMode="auto">
          <a:xfrm>
            <a:off x="2369765" y="404664"/>
            <a:ext cx="6162675"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ChangeArrowheads="1"/>
          </p:cNvSpPr>
          <p:nvPr/>
        </p:nvSpPr>
        <p:spPr bwMode="auto">
          <a:xfrm>
            <a:off x="2209800" y="116632"/>
            <a:ext cx="4267200" cy="461665"/>
          </a:xfrm>
          <a:prstGeom prst="rect">
            <a:avLst/>
          </a:prstGeom>
          <a:noFill/>
          <a:ln w="38100" cmpd="dbl">
            <a:solidFill>
              <a:srgbClr val="FF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lgn="ctr">
              <a:spcBef>
                <a:spcPct val="0"/>
              </a:spcBef>
              <a:defRPr/>
            </a:pPr>
            <a:r>
              <a:rPr lang="en-US" altLang="zh-CN" sz="2400" dirty="0" smtClean="0">
                <a:latin typeface="Times New Roman" charset="0"/>
                <a:ea typeface="宋体" charset="0"/>
                <a:cs typeface="宋体" charset="0"/>
              </a:rPr>
              <a:t>Further </a:t>
            </a:r>
            <a:r>
              <a:rPr lang="en-US" altLang="zh-CN" sz="2400" dirty="0">
                <a:latin typeface="Times New Roman" charset="0"/>
                <a:ea typeface="宋体" charset="0"/>
                <a:cs typeface="宋体" charset="0"/>
              </a:rPr>
              <a:t>depletion of holes</a:t>
            </a:r>
          </a:p>
        </p:txBody>
      </p:sp>
      <p:grpSp>
        <p:nvGrpSpPr>
          <p:cNvPr id="2" name="Group 35"/>
          <p:cNvGrpSpPr>
            <a:grpSpLocks/>
          </p:cNvGrpSpPr>
          <p:nvPr/>
        </p:nvGrpSpPr>
        <p:grpSpPr bwMode="auto">
          <a:xfrm>
            <a:off x="179104" y="620688"/>
            <a:ext cx="3769105" cy="2771775"/>
            <a:chOff x="3567" y="910"/>
            <a:chExt cx="1961" cy="1746"/>
          </a:xfrm>
        </p:grpSpPr>
        <p:grpSp>
          <p:nvGrpSpPr>
            <p:cNvPr id="3" name="Group 23"/>
            <p:cNvGrpSpPr>
              <a:grpSpLocks/>
            </p:cNvGrpSpPr>
            <p:nvPr/>
          </p:nvGrpSpPr>
          <p:grpSpPr bwMode="auto">
            <a:xfrm>
              <a:off x="3567" y="910"/>
              <a:ext cx="1803" cy="1746"/>
              <a:chOff x="3573" y="1054"/>
              <a:chExt cx="1803" cy="1746"/>
            </a:xfrm>
          </p:grpSpPr>
          <p:graphicFrame>
            <p:nvGraphicFramePr>
              <p:cNvPr id="37904" name="Object 9"/>
              <p:cNvGraphicFramePr>
                <a:graphicFrameLocks noChangeAspect="1"/>
              </p:cNvGraphicFramePr>
              <p:nvPr/>
            </p:nvGraphicFramePr>
            <p:xfrm>
              <a:off x="3573" y="1054"/>
              <a:ext cx="1722" cy="1746"/>
            </p:xfrm>
            <a:graphic>
              <a:graphicData uri="http://schemas.openxmlformats.org/presentationml/2006/ole">
                <p:oleObj spid="_x0000_s99330" name="Bitmap Image" r:id="rId3" imgW="2734057" imgH="2771429" progId="PBrush">
                  <p:embed/>
                </p:oleObj>
              </a:graphicData>
            </a:graphic>
          </p:graphicFrame>
          <p:sp>
            <p:nvSpPr>
              <p:cNvPr id="138247" name="Line 7"/>
              <p:cNvSpPr>
                <a:spLocks noChangeShapeType="1"/>
              </p:cNvSpPr>
              <p:nvPr/>
            </p:nvSpPr>
            <p:spPr bwMode="auto">
              <a:xfrm flipH="1" flipV="1">
                <a:off x="4032" y="2736"/>
                <a:ext cx="624" cy="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endParaRPr lang="en-US"/>
              </a:p>
            </p:txBody>
          </p:sp>
          <p:sp>
            <p:nvSpPr>
              <p:cNvPr id="138258" name="Line 18"/>
              <p:cNvSpPr>
                <a:spLocks noChangeShapeType="1"/>
              </p:cNvSpPr>
              <p:nvPr/>
            </p:nvSpPr>
            <p:spPr bwMode="auto">
              <a:xfrm flipH="1">
                <a:off x="4704" y="2736"/>
                <a:ext cx="672"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endParaRPr lang="en-US"/>
              </a:p>
            </p:txBody>
          </p:sp>
        </p:grpSp>
        <p:grpSp>
          <p:nvGrpSpPr>
            <p:cNvPr id="4" name="Group 34"/>
            <p:cNvGrpSpPr>
              <a:grpSpLocks/>
            </p:cNvGrpSpPr>
            <p:nvPr/>
          </p:nvGrpSpPr>
          <p:grpSpPr bwMode="auto">
            <a:xfrm>
              <a:off x="4691" y="1182"/>
              <a:ext cx="837" cy="563"/>
              <a:chOff x="4691" y="1182"/>
              <a:chExt cx="837" cy="563"/>
            </a:xfrm>
          </p:grpSpPr>
          <p:sp>
            <p:nvSpPr>
              <p:cNvPr id="138265" name="Line 25"/>
              <p:cNvSpPr>
                <a:spLocks noChangeShapeType="1"/>
              </p:cNvSpPr>
              <p:nvPr/>
            </p:nvSpPr>
            <p:spPr bwMode="auto">
              <a:xfrm>
                <a:off x="5328" y="1409"/>
                <a:ext cx="0" cy="336"/>
              </a:xfrm>
              <a:prstGeom prst="line">
                <a:avLst/>
              </a:prstGeom>
              <a:noFill/>
              <a:ln w="127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endParaRPr lang="en-US"/>
              </a:p>
            </p:txBody>
          </p:sp>
          <p:sp>
            <p:nvSpPr>
              <p:cNvPr id="138266" name="Line 26"/>
              <p:cNvSpPr>
                <a:spLocks noChangeShapeType="1"/>
              </p:cNvSpPr>
              <p:nvPr/>
            </p:nvSpPr>
            <p:spPr bwMode="auto">
              <a:xfrm>
                <a:off x="4752" y="1409"/>
                <a:ext cx="0" cy="336"/>
              </a:xfrm>
              <a:prstGeom prst="line">
                <a:avLst/>
              </a:prstGeom>
              <a:noFill/>
              <a:ln w="127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endParaRPr lang="en-US"/>
              </a:p>
            </p:txBody>
          </p:sp>
          <p:sp>
            <p:nvSpPr>
              <p:cNvPr id="138273" name="Rectangle 33"/>
              <p:cNvSpPr>
                <a:spLocks noChangeArrowheads="1"/>
              </p:cNvSpPr>
              <p:nvPr/>
            </p:nvSpPr>
            <p:spPr bwMode="auto">
              <a:xfrm>
                <a:off x="4691" y="1182"/>
                <a:ext cx="837" cy="231"/>
              </a:xfrm>
              <a:prstGeom prst="rect">
                <a:avLst/>
              </a:prstGeom>
              <a:solidFill>
                <a:schemeClr val="accent1"/>
              </a:solidFill>
              <a:ln>
                <a:noFill/>
              </a:ln>
              <a:effectLst/>
              <a:extLst>
                <a:ext uri="{91240B29-F687-4f45-9708-019B960494DF}">
                  <a14:hiddenLine xmlns:a14="http://schemas.microsoft.com/office/drawing/2010/main" xmlns="" w="38100" cmpd="dbl">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r>
                  <a:rPr lang="en-US" altLang="zh-CN" sz="1800" b="0" dirty="0">
                    <a:solidFill>
                      <a:schemeClr val="tx1"/>
                    </a:solidFill>
                    <a:latin typeface="Times New Roman" charset="0"/>
                    <a:ea typeface="黑体" charset="0"/>
                    <a:cs typeface="黑体" charset="0"/>
                  </a:rPr>
                  <a:t>1.52V      0</a:t>
                </a:r>
              </a:p>
            </p:txBody>
          </p:sp>
        </p:grpSp>
      </p:grpSp>
      <p:grpSp>
        <p:nvGrpSpPr>
          <p:cNvPr id="12" name="Group 24"/>
          <p:cNvGrpSpPr>
            <a:grpSpLocks/>
          </p:cNvGrpSpPr>
          <p:nvPr/>
        </p:nvGrpSpPr>
        <p:grpSpPr bwMode="auto">
          <a:xfrm>
            <a:off x="6506542" y="692696"/>
            <a:ext cx="2529954" cy="2743200"/>
            <a:chOff x="3918" y="1224"/>
            <a:chExt cx="1004" cy="1728"/>
          </a:xfrm>
        </p:grpSpPr>
        <p:graphicFrame>
          <p:nvGraphicFramePr>
            <p:cNvPr id="13" name="Object 21"/>
            <p:cNvGraphicFramePr>
              <a:graphicFrameLocks noChangeAspect="1"/>
            </p:cNvGraphicFramePr>
            <p:nvPr/>
          </p:nvGraphicFramePr>
          <p:xfrm>
            <a:off x="3918" y="1224"/>
            <a:ext cx="1004" cy="1728"/>
          </p:xfrm>
          <a:graphic>
            <a:graphicData uri="http://schemas.openxmlformats.org/presentationml/2006/ole">
              <p:oleObj spid="_x0000_s99331" name="Bitmap Image" r:id="rId4" imgW="2812024" imgH="3322608" progId="PBrush">
                <p:embed/>
              </p:oleObj>
            </a:graphicData>
          </a:graphic>
        </p:graphicFrame>
        <p:sp>
          <p:nvSpPr>
            <p:cNvPr id="14" name="AutoShape 22"/>
            <p:cNvSpPr>
              <a:spLocks noChangeArrowheads="1"/>
            </p:cNvSpPr>
            <p:nvPr/>
          </p:nvSpPr>
          <p:spPr bwMode="auto">
            <a:xfrm>
              <a:off x="4032" y="2688"/>
              <a:ext cx="624" cy="144"/>
            </a:xfrm>
            <a:prstGeom prst="leftArrow">
              <a:avLst>
                <a:gd name="adj1" fmla="val 50000"/>
                <a:gd name="adj2" fmla="val 108333"/>
              </a:avLst>
            </a:prstGeom>
            <a:solidFill>
              <a:srgbClr val="FF0000"/>
            </a:solidFill>
            <a:ln w="76200">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spAutoFit/>
            </a:bodyPr>
            <a:lstStyle/>
            <a:p>
              <a:pPr>
                <a:defRPr/>
              </a:pPr>
              <a:endParaRPr lang="en-US"/>
            </a:p>
          </p:txBody>
        </p:sp>
      </p:grpSp>
      <p:graphicFrame>
        <p:nvGraphicFramePr>
          <p:cNvPr id="99332" name="Object 4"/>
          <p:cNvGraphicFramePr>
            <a:graphicFrameLocks noChangeAspect="1"/>
          </p:cNvGraphicFramePr>
          <p:nvPr/>
        </p:nvGraphicFramePr>
        <p:xfrm>
          <a:off x="1907704" y="3573016"/>
          <a:ext cx="4876800" cy="2991818"/>
        </p:xfrm>
        <a:graphic>
          <a:graphicData uri="http://schemas.openxmlformats.org/presentationml/2006/ole">
            <p:oleObj spid="_x0000_s99332" name="Graph" r:id="rId5" imgW="3332074" imgH="2780995" progId="">
              <p:embed/>
            </p:oleObj>
          </a:graphicData>
        </a:graphic>
      </p:graphicFrame>
    </p:spTree>
    <p:extLst>
      <p:ext uri="{BB962C8B-B14F-4D97-AF65-F5344CB8AC3E}">
        <p14:creationId xmlns:p14="http://schemas.microsoft.com/office/powerpoint/2010/main" xmlns="" val="3170878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1772816"/>
            <a:ext cx="7414017" cy="584775"/>
          </a:xfrm>
          <a:prstGeom prst="rect">
            <a:avLst/>
          </a:prstGeom>
          <a:noFill/>
        </p:spPr>
        <p:txBody>
          <a:bodyPr wrap="none" rtlCol="0">
            <a:spAutoFit/>
          </a:bodyPr>
          <a:lstStyle/>
          <a:p>
            <a:r>
              <a:rPr lang="en-US" sz="3200" dirty="0" smtClean="0"/>
              <a:t>Explorations of the semi-super-conductivity</a:t>
            </a:r>
            <a:endParaRPr lang="en-US"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cstate="print"/>
          <a:srcRect/>
          <a:stretch>
            <a:fillRect/>
          </a:stretch>
        </p:blipFill>
        <p:spPr bwMode="auto">
          <a:xfrm>
            <a:off x="395536" y="116632"/>
            <a:ext cx="7134225" cy="2190750"/>
          </a:xfrm>
          <a:prstGeom prst="rect">
            <a:avLst/>
          </a:prstGeom>
          <a:noFill/>
          <a:ln w="9525">
            <a:noFill/>
            <a:miter lim="800000"/>
            <a:headEnd/>
            <a:tailEnd/>
          </a:ln>
        </p:spPr>
      </p:pic>
      <p:pic>
        <p:nvPicPr>
          <p:cNvPr id="103428" name="Picture 4"/>
          <p:cNvPicPr>
            <a:picLocks noChangeAspect="1" noChangeArrowheads="1"/>
          </p:cNvPicPr>
          <p:nvPr/>
        </p:nvPicPr>
        <p:blipFill>
          <a:blip r:embed="rId3" cstate="print"/>
          <a:srcRect/>
          <a:stretch>
            <a:fillRect/>
          </a:stretch>
        </p:blipFill>
        <p:spPr bwMode="auto">
          <a:xfrm>
            <a:off x="899592" y="2546573"/>
            <a:ext cx="3543300" cy="3114675"/>
          </a:xfrm>
          <a:prstGeom prst="rect">
            <a:avLst/>
          </a:prstGeom>
          <a:noFill/>
          <a:ln w="9525">
            <a:noFill/>
            <a:miter lim="800000"/>
            <a:headEnd/>
            <a:tailEnd/>
          </a:ln>
        </p:spPr>
      </p:pic>
      <p:pic>
        <p:nvPicPr>
          <p:cNvPr id="103429" name="Picture 5"/>
          <p:cNvPicPr>
            <a:picLocks noChangeAspect="1" noChangeArrowheads="1"/>
          </p:cNvPicPr>
          <p:nvPr/>
        </p:nvPicPr>
        <p:blipFill>
          <a:blip r:embed="rId4" cstate="print"/>
          <a:srcRect/>
          <a:stretch>
            <a:fillRect/>
          </a:stretch>
        </p:blipFill>
        <p:spPr bwMode="auto">
          <a:xfrm>
            <a:off x="5504631" y="1916832"/>
            <a:ext cx="3171825" cy="3990975"/>
          </a:xfrm>
          <a:prstGeom prst="rect">
            <a:avLst/>
          </a:prstGeom>
          <a:noFill/>
          <a:ln w="9525">
            <a:noFill/>
            <a:miter lim="800000"/>
            <a:headEnd/>
            <a:tailEnd/>
          </a:ln>
        </p:spPr>
      </p:pic>
      <p:sp>
        <p:nvSpPr>
          <p:cNvPr id="5" name="Rectangle 4"/>
          <p:cNvSpPr/>
          <p:nvPr/>
        </p:nvSpPr>
        <p:spPr>
          <a:xfrm>
            <a:off x="-36512" y="5961474"/>
            <a:ext cx="9073008" cy="707886"/>
          </a:xfrm>
          <a:prstGeom prst="rect">
            <a:avLst/>
          </a:prstGeom>
        </p:spPr>
        <p:txBody>
          <a:bodyPr wrap="square">
            <a:spAutoFit/>
          </a:bodyPr>
          <a:lstStyle/>
          <a:p>
            <a:r>
              <a:rPr lang="en-US" sz="2000" i="1" dirty="0" smtClean="0"/>
              <a:t>Recall  J. </a:t>
            </a:r>
            <a:r>
              <a:rPr lang="en-US" sz="2000" i="1" dirty="0" err="1" smtClean="0"/>
              <a:t>Mannhart</a:t>
            </a:r>
            <a:r>
              <a:rPr lang="en-US" sz="2000" i="1" dirty="0" smtClean="0"/>
              <a:t> and A. </a:t>
            </a:r>
            <a:r>
              <a:rPr lang="en-US" sz="2000" i="1" dirty="0" err="1" smtClean="0"/>
              <a:t>Baratoff</a:t>
            </a:r>
            <a:r>
              <a:rPr lang="en-US" sz="2000" dirty="0" smtClean="0"/>
              <a:t>,  "Superconducting p-n junctions" 1993	Possibility to explore existence of both n- and p- doped </a:t>
            </a:r>
            <a:r>
              <a:rPr lang="en-US" sz="2000" dirty="0" err="1" smtClean="0"/>
              <a:t>cuprates</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cstate="print"/>
          <a:srcRect/>
          <a:stretch>
            <a:fillRect/>
          </a:stretch>
        </p:blipFill>
        <p:spPr bwMode="auto">
          <a:xfrm>
            <a:off x="33338" y="285750"/>
            <a:ext cx="9077325" cy="6286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cstate="print"/>
          <a:srcRect/>
          <a:stretch>
            <a:fillRect/>
          </a:stretch>
        </p:blipFill>
        <p:spPr bwMode="auto">
          <a:xfrm>
            <a:off x="66675" y="0"/>
            <a:ext cx="9077325" cy="6286500"/>
          </a:xfrm>
          <a:prstGeom prst="rect">
            <a:avLst/>
          </a:prstGeom>
          <a:noFill/>
          <a:ln w="9525">
            <a:noFill/>
            <a:miter lim="800000"/>
            <a:headEnd/>
            <a:tailEnd/>
          </a:ln>
        </p:spPr>
      </p:pic>
      <p:sp>
        <p:nvSpPr>
          <p:cNvPr id="3" name="ZoneTexte 2"/>
          <p:cNvSpPr txBox="1"/>
          <p:nvPr/>
        </p:nvSpPr>
        <p:spPr>
          <a:xfrm>
            <a:off x="755576" y="6165304"/>
            <a:ext cx="3115725" cy="492443"/>
          </a:xfrm>
          <a:prstGeom prst="rect">
            <a:avLst/>
          </a:prstGeom>
          <a:noFill/>
        </p:spPr>
        <p:txBody>
          <a:bodyPr wrap="none" rtlCol="0">
            <a:spAutoFit/>
          </a:bodyPr>
          <a:lstStyle/>
          <a:p>
            <a:r>
              <a:rPr lang="en-US" dirty="0" smtClean="0"/>
              <a:t>Sapporo Univ., Japan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cstate="print"/>
          <a:srcRect/>
          <a:stretch>
            <a:fillRect/>
          </a:stretch>
        </p:blipFill>
        <p:spPr bwMode="auto">
          <a:xfrm>
            <a:off x="1619672" y="476672"/>
            <a:ext cx="3528392" cy="2638425"/>
          </a:xfrm>
          <a:prstGeom prst="rect">
            <a:avLst/>
          </a:prstGeom>
          <a:noFill/>
          <a:ln w="9525">
            <a:noFill/>
            <a:miter lim="800000"/>
            <a:headEnd/>
            <a:tailEnd/>
          </a:ln>
        </p:spPr>
      </p:pic>
      <p:pic>
        <p:nvPicPr>
          <p:cNvPr id="102403" name="Picture 3"/>
          <p:cNvPicPr>
            <a:picLocks noChangeAspect="1" noChangeArrowheads="1"/>
          </p:cNvPicPr>
          <p:nvPr/>
        </p:nvPicPr>
        <p:blipFill>
          <a:blip r:embed="rId3" cstate="print"/>
          <a:srcRect/>
          <a:stretch>
            <a:fillRect/>
          </a:stretch>
        </p:blipFill>
        <p:spPr bwMode="auto">
          <a:xfrm>
            <a:off x="755576" y="3212976"/>
            <a:ext cx="5695178" cy="288032"/>
          </a:xfrm>
          <a:prstGeom prst="rect">
            <a:avLst/>
          </a:prstGeom>
          <a:noFill/>
          <a:ln w="9525">
            <a:noFill/>
            <a:miter lim="800000"/>
            <a:headEnd/>
            <a:tailEnd/>
          </a:ln>
        </p:spPr>
      </p:pic>
      <p:sp>
        <p:nvSpPr>
          <p:cNvPr id="4" name="ZoneTexte 3"/>
          <p:cNvSpPr txBox="1"/>
          <p:nvPr/>
        </p:nvSpPr>
        <p:spPr>
          <a:xfrm>
            <a:off x="755576" y="3861048"/>
            <a:ext cx="6490238" cy="1231106"/>
          </a:xfrm>
          <a:prstGeom prst="rect">
            <a:avLst/>
          </a:prstGeom>
          <a:noFill/>
        </p:spPr>
        <p:txBody>
          <a:bodyPr wrap="none" rtlCol="0">
            <a:spAutoFit/>
          </a:bodyPr>
          <a:lstStyle/>
          <a:p>
            <a:r>
              <a:rPr lang="en-US" sz="2400" dirty="0" smtClean="0"/>
              <a:t>Additional, or even the main, reason for attention:</a:t>
            </a:r>
          </a:p>
          <a:p>
            <a:r>
              <a:rPr lang="en-US" sz="2400" dirty="0" smtClean="0"/>
              <a:t>Two-photon channel of cooper pairs recombination</a:t>
            </a:r>
          </a:p>
          <a:p>
            <a:r>
              <a:rPr lang="en-US" sz="2400" dirty="0" smtClean="0"/>
              <a:t>And these photons are entangled!</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51720" y="1916832"/>
            <a:ext cx="3138231" cy="892552"/>
          </a:xfrm>
          <a:prstGeom prst="rect">
            <a:avLst/>
          </a:prstGeom>
          <a:noFill/>
        </p:spPr>
        <p:txBody>
          <a:bodyPr wrap="none" rtlCol="0">
            <a:spAutoFit/>
          </a:bodyPr>
          <a:lstStyle/>
          <a:p>
            <a:r>
              <a:rPr lang="en-US" dirty="0" smtClean="0"/>
              <a:t>Auxiliary Material:</a:t>
            </a:r>
          </a:p>
          <a:p>
            <a:r>
              <a:rPr lang="en-US" dirty="0" smtClean="0"/>
              <a:t>A bit of the old theory</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4400" y="914400"/>
            <a:ext cx="2133600" cy="609600"/>
          </a:xfrm>
          <a:solidFill>
            <a:srgbClr val="FFFF99"/>
          </a:solidFill>
          <a:ln>
            <a:solidFill>
              <a:schemeClr val="accent2"/>
            </a:solidFill>
          </a:ln>
        </p:spPr>
        <p:txBody>
          <a:bodyPr/>
          <a:lstStyle/>
          <a:p>
            <a:r>
              <a:rPr lang="en-US" sz="3200" smtClean="0">
                <a:solidFill>
                  <a:srgbClr val="FF00FF"/>
                </a:solidFill>
              </a:rPr>
              <a:t>Doped</a:t>
            </a:r>
            <a:endParaRPr lang="en-US" smtClean="0"/>
          </a:p>
        </p:txBody>
      </p:sp>
      <p:sp>
        <p:nvSpPr>
          <p:cNvPr id="15363" name="Rectangle 3"/>
          <p:cNvSpPr>
            <a:spLocks noGrp="1" noChangeArrowheads="1"/>
          </p:cNvSpPr>
          <p:nvPr>
            <p:ph type="body" sz="half" idx="1"/>
          </p:nvPr>
        </p:nvSpPr>
        <p:spPr>
          <a:xfrm>
            <a:off x="228600" y="1524000"/>
            <a:ext cx="4343400" cy="5029200"/>
          </a:xfrm>
          <a:ln>
            <a:solidFill>
              <a:schemeClr val="accent2"/>
            </a:solidFill>
          </a:ln>
        </p:spPr>
        <p:txBody>
          <a:bodyPr/>
          <a:lstStyle/>
          <a:p>
            <a:r>
              <a:rPr lang="en-US" sz="2600" dirty="0" err="1" smtClean="0"/>
              <a:t>Bipolarons</a:t>
            </a:r>
            <a:r>
              <a:rPr lang="en-US" sz="2600" dirty="0" smtClean="0"/>
              <a:t>:</a:t>
            </a:r>
          </a:p>
          <a:p>
            <a:pPr>
              <a:buFontTx/>
              <a:buNone/>
            </a:pPr>
            <a:r>
              <a:rPr lang="en-US" sz="2600" dirty="0" smtClean="0"/>
              <a:t>    volume concentration depends on the doping level</a:t>
            </a:r>
          </a:p>
          <a:p>
            <a:pPr>
              <a:buFontTx/>
              <a:buNone/>
            </a:pPr>
            <a:r>
              <a:rPr lang="en-US" sz="2600" b="1" dirty="0" smtClean="0"/>
              <a:t>But:</a:t>
            </a:r>
          </a:p>
          <a:p>
            <a:r>
              <a:rPr lang="en-US" sz="2600" dirty="0" err="1" smtClean="0"/>
              <a:t>dopant</a:t>
            </a:r>
            <a:r>
              <a:rPr lang="en-US" sz="2600" dirty="0" smtClean="0"/>
              <a:t> induced disorder </a:t>
            </a:r>
            <a:r>
              <a:rPr lang="en-US" sz="2600" dirty="0" err="1" smtClean="0"/>
              <a:t>supresses</a:t>
            </a:r>
            <a:r>
              <a:rPr lang="en-US" sz="2600" dirty="0" smtClean="0"/>
              <a:t> the possibility Bose condensation also in homogeneous material</a:t>
            </a:r>
          </a:p>
          <a:p>
            <a:pPr>
              <a:buFontTx/>
              <a:buNone/>
            </a:pPr>
            <a:r>
              <a:rPr lang="en-US" sz="2600" dirty="0" smtClean="0"/>
              <a:t>   </a:t>
            </a:r>
          </a:p>
          <a:p>
            <a:pPr>
              <a:buFontTx/>
              <a:buNone/>
            </a:pPr>
            <a:r>
              <a:rPr lang="en-US" sz="2600" dirty="0" smtClean="0"/>
              <a:t> </a:t>
            </a:r>
            <a:r>
              <a:rPr lang="en-US" sz="2600" b="1" dirty="0" smtClean="0">
                <a:solidFill>
                  <a:srgbClr val="FF5050"/>
                </a:solidFill>
              </a:rPr>
              <a:t>A</a:t>
            </a:r>
            <a:r>
              <a:rPr lang="en-US" sz="2600" b="1" dirty="0" smtClean="0">
                <a:solidFill>
                  <a:srgbClr val="FF5050"/>
                </a:solidFill>
              </a:rPr>
              <a:t> </a:t>
            </a:r>
            <a:r>
              <a:rPr lang="en-US" sz="2600" b="1" dirty="0" smtClean="0">
                <a:solidFill>
                  <a:srgbClr val="FF5050"/>
                </a:solidFill>
              </a:rPr>
              <a:t>chance for </a:t>
            </a:r>
            <a:r>
              <a:rPr lang="en-US" sz="2600" b="1" dirty="0" smtClean="0">
                <a:solidFill>
                  <a:srgbClr val="FF5050"/>
                </a:solidFill>
              </a:rPr>
              <a:t>Bose condensation</a:t>
            </a:r>
            <a:endParaRPr lang="en-US" sz="2600" b="1" dirty="0" smtClean="0">
              <a:solidFill>
                <a:srgbClr val="FF5050"/>
              </a:solidFill>
            </a:endParaRPr>
          </a:p>
          <a:p>
            <a:pPr>
              <a:buFontTx/>
              <a:buNone/>
            </a:pPr>
            <a:endParaRPr lang="en-US" dirty="0" smtClean="0"/>
          </a:p>
        </p:txBody>
      </p:sp>
      <p:sp>
        <p:nvSpPr>
          <p:cNvPr id="15364" name="Rectangle 4"/>
          <p:cNvSpPr>
            <a:spLocks noGrp="1" noChangeArrowheads="1"/>
          </p:cNvSpPr>
          <p:nvPr>
            <p:ph type="body" sz="half" idx="2"/>
          </p:nvPr>
        </p:nvSpPr>
        <p:spPr>
          <a:xfrm>
            <a:off x="4800600" y="1524000"/>
            <a:ext cx="4343400" cy="5029200"/>
          </a:xfrm>
          <a:ln>
            <a:solidFill>
              <a:schemeClr val="accent2"/>
            </a:solidFill>
          </a:ln>
        </p:spPr>
        <p:txBody>
          <a:bodyPr/>
          <a:lstStyle/>
          <a:p>
            <a:pPr>
              <a:lnSpc>
                <a:spcPct val="90000"/>
              </a:lnSpc>
            </a:pPr>
            <a:r>
              <a:rPr lang="en-US" sz="2600" dirty="0" err="1" smtClean="0"/>
              <a:t>FET</a:t>
            </a:r>
            <a:r>
              <a:rPr lang="en-US" sz="2600" dirty="0" smtClean="0"/>
              <a:t> </a:t>
            </a:r>
          </a:p>
          <a:p>
            <a:pPr>
              <a:lnSpc>
                <a:spcPct val="90000"/>
              </a:lnSpc>
              <a:buFontTx/>
              <a:buNone/>
            </a:pPr>
            <a:r>
              <a:rPr lang="en-US" sz="2600" dirty="0" err="1" smtClean="0"/>
              <a:t>MOSFET</a:t>
            </a:r>
            <a:r>
              <a:rPr lang="en-US" sz="2600" dirty="0" smtClean="0"/>
              <a:t> junction  allows to introduce charge, hence to create </a:t>
            </a:r>
            <a:r>
              <a:rPr lang="en-US" sz="2600" dirty="0" err="1" smtClean="0"/>
              <a:t>bipolarons</a:t>
            </a:r>
            <a:r>
              <a:rPr lang="en-US" sz="2600" dirty="0" smtClean="0"/>
              <a:t> on the junction surface</a:t>
            </a:r>
          </a:p>
          <a:p>
            <a:pPr>
              <a:lnSpc>
                <a:spcPct val="90000"/>
              </a:lnSpc>
              <a:buFontTx/>
              <a:buNone/>
            </a:pPr>
            <a:r>
              <a:rPr lang="en-US" sz="2600" b="1" dirty="0" smtClean="0"/>
              <a:t>Advantages:</a:t>
            </a:r>
          </a:p>
          <a:p>
            <a:pPr>
              <a:lnSpc>
                <a:spcPct val="90000"/>
              </a:lnSpc>
            </a:pPr>
            <a:r>
              <a:rPr lang="en-US" sz="2600" dirty="0" smtClean="0"/>
              <a:t> no additional disorder</a:t>
            </a:r>
          </a:p>
          <a:p>
            <a:pPr>
              <a:lnSpc>
                <a:spcPct val="90000"/>
              </a:lnSpc>
              <a:buFontTx/>
              <a:buNone/>
            </a:pPr>
            <a:r>
              <a:rPr lang="en-US" sz="2600" b="1" dirty="0" smtClean="0"/>
              <a:t>Problems:</a:t>
            </a:r>
          </a:p>
          <a:p>
            <a:pPr>
              <a:lnSpc>
                <a:spcPct val="90000"/>
              </a:lnSpc>
            </a:pPr>
            <a:r>
              <a:rPr lang="en-US" sz="2600" dirty="0" smtClean="0"/>
              <a:t>Wigner crystallization</a:t>
            </a:r>
          </a:p>
          <a:p>
            <a:pPr>
              <a:lnSpc>
                <a:spcPct val="90000"/>
              </a:lnSpc>
            </a:pPr>
            <a:r>
              <a:rPr lang="en-US" sz="2600" dirty="0" smtClean="0"/>
              <a:t>dipole formation</a:t>
            </a:r>
          </a:p>
          <a:p>
            <a:pPr>
              <a:lnSpc>
                <a:spcPct val="90000"/>
              </a:lnSpc>
            </a:pPr>
            <a:r>
              <a:rPr lang="en-US" sz="2600" dirty="0" smtClean="0"/>
              <a:t>High electric field</a:t>
            </a:r>
          </a:p>
          <a:p>
            <a:pPr>
              <a:lnSpc>
                <a:spcPct val="90000"/>
              </a:lnSpc>
              <a:buFontTx/>
              <a:buNone/>
            </a:pPr>
            <a:r>
              <a:rPr lang="en-US" sz="2600" dirty="0" smtClean="0"/>
              <a:t>    </a:t>
            </a:r>
            <a:endParaRPr lang="en-US" sz="2400" dirty="0" smtClean="0"/>
          </a:p>
        </p:txBody>
      </p:sp>
      <p:sp>
        <p:nvSpPr>
          <p:cNvPr id="15365" name="Text Box 5"/>
          <p:cNvSpPr txBox="1">
            <a:spLocks noChangeArrowheads="1"/>
          </p:cNvSpPr>
          <p:nvPr/>
        </p:nvSpPr>
        <p:spPr bwMode="auto">
          <a:xfrm>
            <a:off x="6172200" y="935038"/>
            <a:ext cx="1684338" cy="588962"/>
          </a:xfrm>
          <a:prstGeom prst="rect">
            <a:avLst/>
          </a:prstGeom>
          <a:solidFill>
            <a:srgbClr val="FFFF99"/>
          </a:solidFill>
          <a:ln w="9525">
            <a:solidFill>
              <a:schemeClr val="accent2"/>
            </a:solidFill>
            <a:miter lim="800000"/>
            <a:headEnd/>
            <a:tailEnd/>
          </a:ln>
        </p:spPr>
        <p:txBody>
          <a:bodyPr wrap="none">
            <a:spAutoFit/>
          </a:bodyPr>
          <a:lstStyle/>
          <a:p>
            <a:r>
              <a:rPr lang="en-US" sz="3200">
                <a:solidFill>
                  <a:srgbClr val="FF00FF"/>
                </a:solidFill>
              </a:rPr>
              <a:t>Undoped</a:t>
            </a:r>
            <a:endParaRPr lang="en-US" sz="2400"/>
          </a:p>
        </p:txBody>
      </p:sp>
      <p:sp>
        <p:nvSpPr>
          <p:cNvPr id="15366" name="Text Box 6"/>
          <p:cNvSpPr txBox="1">
            <a:spLocks noChangeArrowheads="1"/>
          </p:cNvSpPr>
          <p:nvPr/>
        </p:nvSpPr>
        <p:spPr bwMode="auto">
          <a:xfrm>
            <a:off x="3581400" y="304800"/>
            <a:ext cx="1981200" cy="646331"/>
          </a:xfrm>
          <a:prstGeom prst="rect">
            <a:avLst/>
          </a:prstGeom>
          <a:solidFill>
            <a:srgbClr val="FFFF99"/>
          </a:solidFill>
          <a:ln w="9525">
            <a:solidFill>
              <a:schemeClr val="accent2"/>
            </a:solidFill>
            <a:miter lim="800000"/>
            <a:headEnd/>
            <a:tailEnd/>
          </a:ln>
        </p:spPr>
        <p:txBody>
          <a:bodyPr>
            <a:spAutoFit/>
          </a:bodyPr>
          <a:lstStyle/>
          <a:p>
            <a:pPr>
              <a:spcBef>
                <a:spcPct val="50000"/>
              </a:spcBef>
            </a:pPr>
            <a:r>
              <a:rPr lang="en-US" sz="3600" dirty="0" smtClean="0">
                <a:solidFill>
                  <a:srgbClr val="FF00FF"/>
                </a:solidFill>
              </a:rPr>
              <a:t>Polymers</a:t>
            </a:r>
            <a:endParaRPr lang="en-US" sz="2400" dirty="0">
              <a:solidFill>
                <a:srgbClr val="FF00FF"/>
              </a:solidFill>
            </a:endParaRPr>
          </a:p>
        </p:txBody>
      </p:sp>
      <p:sp>
        <p:nvSpPr>
          <p:cNvPr id="15367" name="Line 7"/>
          <p:cNvSpPr>
            <a:spLocks noChangeShapeType="1"/>
          </p:cNvSpPr>
          <p:nvPr/>
        </p:nvSpPr>
        <p:spPr bwMode="auto">
          <a:xfrm flipH="1">
            <a:off x="2971800" y="990600"/>
            <a:ext cx="1600200" cy="381000"/>
          </a:xfrm>
          <a:prstGeom prst="line">
            <a:avLst/>
          </a:prstGeom>
          <a:noFill/>
          <a:ln w="19050">
            <a:solidFill>
              <a:schemeClr val="accent2"/>
            </a:solidFill>
            <a:round/>
            <a:headEnd/>
            <a:tailEnd type="triangle" w="med" len="med"/>
          </a:ln>
        </p:spPr>
        <p:txBody>
          <a:bodyPr wrap="none" anchor="ctr"/>
          <a:lstStyle/>
          <a:p>
            <a:endParaRPr lang="fr-FR"/>
          </a:p>
        </p:txBody>
      </p:sp>
      <p:sp>
        <p:nvSpPr>
          <p:cNvPr id="15368" name="Line 8"/>
          <p:cNvSpPr>
            <a:spLocks noChangeShapeType="1"/>
          </p:cNvSpPr>
          <p:nvPr/>
        </p:nvSpPr>
        <p:spPr bwMode="auto">
          <a:xfrm>
            <a:off x="4495800" y="990600"/>
            <a:ext cx="1676400" cy="381000"/>
          </a:xfrm>
          <a:prstGeom prst="line">
            <a:avLst/>
          </a:prstGeom>
          <a:noFill/>
          <a:ln w="19050">
            <a:solidFill>
              <a:schemeClr val="accent2"/>
            </a:solidFill>
            <a:round/>
            <a:headEnd/>
            <a:tailEnd type="triangle" w="med" len="med"/>
          </a:ln>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64200"/>
            <a:ext cx="9144000" cy="1571842"/>
          </a:xfrm>
          <a:solidFill>
            <a:schemeClr val="bg1"/>
          </a:solidFill>
          <a:ln cap="flat">
            <a:solidFill>
              <a:schemeClr val="accent2"/>
            </a:solidFill>
          </a:ln>
        </p:spPr>
        <p:txBody>
          <a:bodyPr wrap="square" lIns="90000" tIns="46800" rIns="90000" bIns="46800">
            <a:spAutoFit/>
          </a:bodyPr>
          <a:lstStyle/>
          <a:p>
            <a:pPr marL="457200" lvl="0" indent="-457200"/>
            <a:r>
              <a:rPr lang="en-US" sz="2400" dirty="0" smtClean="0">
                <a:solidFill>
                  <a:srgbClr val="FF00FF"/>
                </a:solidFill>
              </a:rPr>
              <a:t>Superconductivity from the Bose-condensation </a:t>
            </a:r>
            <a:br>
              <a:rPr lang="en-US" sz="2400" dirty="0" smtClean="0">
                <a:solidFill>
                  <a:srgbClr val="FF00FF"/>
                </a:solidFill>
              </a:rPr>
            </a:br>
            <a:r>
              <a:rPr lang="en-US" sz="2400" dirty="0" smtClean="0">
                <a:solidFill>
                  <a:srgbClr val="FF00FF"/>
                </a:solidFill>
              </a:rPr>
              <a:t>of bipolarons or of prefabricated Cooper pairs </a:t>
            </a:r>
            <a:br>
              <a:rPr lang="en-US" sz="2400" dirty="0" smtClean="0">
                <a:solidFill>
                  <a:srgbClr val="FF00FF"/>
                </a:solidFill>
              </a:rPr>
            </a:br>
            <a:r>
              <a:rPr lang="en-US" sz="2400" dirty="0" smtClean="0">
                <a:solidFill>
                  <a:srgbClr val="FF00FF"/>
                </a:solidFill>
              </a:rPr>
              <a:t>at the junction surface:</a:t>
            </a:r>
            <a:r>
              <a:rPr lang="en-US" sz="2800" dirty="0" smtClean="0">
                <a:solidFill>
                  <a:srgbClr val="FF00FF"/>
                </a:solidFill>
              </a:rPr>
              <a:t/>
            </a:r>
            <a:br>
              <a:rPr lang="en-US" sz="2800" dirty="0" smtClean="0">
                <a:solidFill>
                  <a:srgbClr val="FF00FF"/>
                </a:solidFill>
              </a:rPr>
            </a:br>
            <a:r>
              <a:rPr lang="en-US" sz="2200" i="1" kern="1200" dirty="0" smtClean="0">
                <a:solidFill>
                  <a:srgbClr val="7030A0"/>
                </a:solidFill>
                <a:latin typeface="Times New Roman" pitchFamily="18" charset="0"/>
                <a:ea typeface="+mn-ea"/>
                <a:cs typeface="+mn-cs"/>
              </a:rPr>
              <a:t>after </a:t>
            </a:r>
            <a:r>
              <a:rPr lang="en-US" sz="2200" i="1" kern="1200" dirty="0" err="1" smtClean="0">
                <a:solidFill>
                  <a:srgbClr val="7030A0"/>
                </a:solidFill>
                <a:latin typeface="Times New Roman" pitchFamily="18" charset="0"/>
                <a:ea typeface="+mn-ea"/>
                <a:cs typeface="+mn-cs"/>
              </a:rPr>
              <a:t>S.B.</a:t>
            </a:r>
            <a:r>
              <a:rPr lang="en-US" sz="2200" i="1" kern="1200" dirty="0" smtClean="0">
                <a:solidFill>
                  <a:srgbClr val="7030A0"/>
                </a:solidFill>
                <a:latin typeface="Times New Roman" pitchFamily="18" charset="0"/>
                <a:ea typeface="+mn-ea"/>
                <a:cs typeface="+mn-cs"/>
              </a:rPr>
              <a:t> </a:t>
            </a:r>
            <a:r>
              <a:rPr lang="en-US" sz="2200" i="1" kern="1200" dirty="0" err="1" smtClean="0">
                <a:solidFill>
                  <a:srgbClr val="7030A0"/>
                </a:solidFill>
                <a:latin typeface="Times New Roman" pitchFamily="18" charset="0"/>
                <a:ea typeface="+mn-ea"/>
                <a:cs typeface="+mn-cs"/>
              </a:rPr>
              <a:t>N.K.</a:t>
            </a:r>
            <a:r>
              <a:rPr lang="en-US" sz="2200" i="1" kern="1200" dirty="0" smtClean="0">
                <a:solidFill>
                  <a:srgbClr val="7030A0"/>
                </a:solidFill>
                <a:latin typeface="Times New Roman" pitchFamily="18" charset="0"/>
                <a:ea typeface="+mn-ea"/>
                <a:cs typeface="+mn-cs"/>
              </a:rPr>
              <a:t> and V. Yakovenko </a:t>
            </a:r>
            <a:r>
              <a:rPr lang="en-US" sz="2400" i="1" kern="1200" dirty="0" smtClean="0">
                <a:solidFill>
                  <a:srgbClr val="7030A0"/>
                </a:solidFill>
                <a:latin typeface="Times New Roman" pitchFamily="18" charset="0"/>
                <a:ea typeface="+mn-ea"/>
                <a:cs typeface="+mn-cs"/>
              </a:rPr>
              <a:t>, Solid State Commun. 1985</a:t>
            </a:r>
            <a:endParaRPr lang="en-US" sz="4000" i="1" dirty="0" smtClean="0"/>
          </a:p>
        </p:txBody>
      </p:sp>
      <p:sp>
        <p:nvSpPr>
          <p:cNvPr id="16387" name="Text Box 3"/>
          <p:cNvSpPr txBox="1">
            <a:spLocks noChangeArrowheads="1"/>
          </p:cNvSpPr>
          <p:nvPr/>
        </p:nvSpPr>
        <p:spPr bwMode="auto">
          <a:xfrm>
            <a:off x="0" y="1916113"/>
            <a:ext cx="9144000" cy="4848225"/>
          </a:xfrm>
          <a:prstGeom prst="rect">
            <a:avLst/>
          </a:prstGeom>
          <a:noFill/>
          <a:ln w="9525">
            <a:solidFill>
              <a:schemeClr val="accent2"/>
            </a:solidFill>
            <a:miter lim="800000"/>
            <a:headEnd/>
            <a:tailEnd/>
          </a:ln>
        </p:spPr>
        <p:txBody>
          <a:bodyPr>
            <a:spAutoFit/>
          </a:bodyPr>
          <a:lstStyle/>
          <a:p>
            <a:pPr>
              <a:spcBef>
                <a:spcPct val="50000"/>
              </a:spcBef>
            </a:pPr>
            <a:r>
              <a:rPr lang="en-US" sz="2400" dirty="0"/>
              <a:t>Some theory problems to be solved:</a:t>
            </a:r>
          </a:p>
          <a:p>
            <a:pPr>
              <a:spcBef>
                <a:spcPct val="50000"/>
              </a:spcBef>
              <a:buFontTx/>
              <a:buChar char="•"/>
            </a:pPr>
            <a:r>
              <a:rPr lang="en-US" sz="2400" dirty="0"/>
              <a:t>In </a:t>
            </a:r>
            <a:r>
              <a:rPr lang="en-US" sz="2400" dirty="0" smtClean="0"/>
              <a:t>“conventional” </a:t>
            </a:r>
            <a:r>
              <a:rPr lang="en-US" sz="2400" dirty="0"/>
              <a:t>Bose condensation the number of particle is fixed. </a:t>
            </a:r>
            <a:br>
              <a:rPr lang="en-US" sz="2400" dirty="0"/>
            </a:br>
            <a:r>
              <a:rPr lang="en-US" sz="2400" dirty="0"/>
              <a:t>In FET the electrochemical potential is monitored by </a:t>
            </a:r>
            <a:br>
              <a:rPr lang="en-US" sz="2400" dirty="0"/>
            </a:br>
            <a:r>
              <a:rPr lang="en-US" sz="2400" dirty="0"/>
              <a:t>external electric </a:t>
            </a:r>
            <a:r>
              <a:rPr lang="en-US" sz="2400" dirty="0" smtClean="0"/>
              <a:t>field – no ideal BEC.</a:t>
            </a:r>
            <a:endParaRPr lang="en-US" sz="2400" dirty="0"/>
          </a:p>
          <a:p>
            <a:pPr>
              <a:spcBef>
                <a:spcPct val="50000"/>
              </a:spcBef>
              <a:buFontTx/>
              <a:buChar char="•"/>
            </a:pPr>
            <a:r>
              <a:rPr lang="en-US" sz="2400" dirty="0"/>
              <a:t>2D ideal gas: Condensation  is  not allowed in any sense</a:t>
            </a:r>
          </a:p>
          <a:p>
            <a:pPr>
              <a:spcBef>
                <a:spcPct val="50000"/>
              </a:spcBef>
              <a:buFontTx/>
              <a:buChar char="•"/>
            </a:pPr>
            <a:r>
              <a:rPr lang="en-US" sz="2400" dirty="0"/>
              <a:t> 2D non ideal gas: Bose condensation is possible in a sense of </a:t>
            </a:r>
            <a:r>
              <a:rPr lang="en-US" sz="2400" dirty="0" err="1"/>
              <a:t>Beresinski-Kosterlitz-Touless</a:t>
            </a:r>
            <a:endParaRPr lang="en-US" sz="2400" dirty="0"/>
          </a:p>
          <a:p>
            <a:pPr>
              <a:spcBef>
                <a:spcPct val="50000"/>
              </a:spcBef>
            </a:pPr>
            <a:r>
              <a:rPr lang="en-US" sz="2400" b="1" i="1" dirty="0" smtClean="0"/>
              <a:t>Specific questions</a:t>
            </a:r>
            <a:r>
              <a:rPr lang="en-US" sz="2400" b="1" i="1" dirty="0"/>
              <a:t>:</a:t>
            </a:r>
          </a:p>
          <a:p>
            <a:pPr>
              <a:spcBef>
                <a:spcPct val="50000"/>
              </a:spcBef>
              <a:buFontTx/>
              <a:buChar char="•"/>
            </a:pPr>
            <a:r>
              <a:rPr lang="en-US" sz="2400" dirty="0"/>
              <a:t> effects of Coulomb forces  </a:t>
            </a:r>
          </a:p>
          <a:p>
            <a:pPr>
              <a:spcBef>
                <a:spcPct val="50000"/>
              </a:spcBef>
              <a:buFontTx/>
              <a:buChar char="•"/>
            </a:pPr>
            <a:r>
              <a:rPr lang="en-US" sz="2400" dirty="0"/>
              <a:t> values of the required electric field</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000548"/>
          </a:xfrm>
          <a:prstGeom prst="rect">
            <a:avLst/>
          </a:prstGeom>
        </p:spPr>
        <p:txBody>
          <a:bodyPr wrap="square">
            <a:spAutoFit/>
          </a:bodyPr>
          <a:lstStyle/>
          <a:p>
            <a:r>
              <a:rPr lang="en-US" dirty="0" smtClean="0">
                <a:latin typeface="Arial" pitchFamily="34" charset="0"/>
                <a:cs typeface="Arial" pitchFamily="34" charset="0"/>
              </a:rPr>
              <a:t>Bell Labs </a:t>
            </a:r>
            <a:r>
              <a:rPr lang="en-US" dirty="0" smtClean="0">
                <a:latin typeface="Arial" pitchFamily="34" charset="0"/>
                <a:cs typeface="Arial" pitchFamily="34" charset="0"/>
                <a:sym typeface="Wingdings" pitchFamily="2" charset="2"/>
              </a:rPr>
              <a:t>within </a:t>
            </a:r>
            <a:r>
              <a:rPr lang="en-US" dirty="0" smtClean="0">
                <a:latin typeface="Arial" pitchFamily="34" charset="0"/>
                <a:cs typeface="Arial" pitchFamily="34" charset="0"/>
              </a:rPr>
              <a:t>Lucent Technologies: struggling the decline. </a:t>
            </a:r>
            <a:br>
              <a:rPr lang="en-US" dirty="0" smtClean="0">
                <a:latin typeface="Arial" pitchFamily="34" charset="0"/>
                <a:cs typeface="Arial" pitchFamily="34" charset="0"/>
              </a:rPr>
            </a:br>
            <a:r>
              <a:rPr lang="en-US" dirty="0" smtClean="0">
                <a:latin typeface="Arial" pitchFamily="34" charset="0"/>
                <a:cs typeface="Arial" pitchFamily="34" charset="0"/>
              </a:rPr>
              <a:t>	</a:t>
            </a:r>
            <a:r>
              <a:rPr lang="en-US" i="1" dirty="0" smtClean="0">
                <a:latin typeface="Arial" pitchFamily="34" charset="0"/>
                <a:cs typeface="Arial" pitchFamily="34" charset="0"/>
              </a:rPr>
              <a:t>Jan </a:t>
            </a:r>
            <a:r>
              <a:rPr lang="en-US" i="1" dirty="0" err="1" smtClean="0">
                <a:latin typeface="Arial" pitchFamily="34" charset="0"/>
                <a:cs typeface="Arial" pitchFamily="34" charset="0"/>
              </a:rPr>
              <a:t>Hendrik</a:t>
            </a:r>
            <a:r>
              <a:rPr lang="en-US" i="1" dirty="0" smtClean="0">
                <a:latin typeface="Arial" pitchFamily="34" charset="0"/>
                <a:cs typeface="Arial" pitchFamily="34" charset="0"/>
              </a:rPr>
              <a:t> </a:t>
            </a:r>
            <a:r>
              <a:rPr lang="en-US" i="1" dirty="0" err="1" smtClean="0">
                <a:latin typeface="Arial" pitchFamily="34" charset="0"/>
                <a:cs typeface="Arial" pitchFamily="34" charset="0"/>
              </a:rPr>
              <a:t>Schön</a:t>
            </a:r>
            <a:r>
              <a:rPr lang="en-US" i="1" dirty="0" smtClean="0">
                <a:latin typeface="Arial" pitchFamily="34" charset="0"/>
                <a:cs typeface="Arial" pitchFamily="34" charset="0"/>
              </a:rPr>
              <a:t> affair 2000-2003</a:t>
            </a:r>
          </a:p>
          <a:p>
            <a:r>
              <a:rPr lang="en-US" sz="2400" dirty="0" smtClean="0">
                <a:solidFill>
                  <a:srgbClr val="0070C0"/>
                </a:solidFill>
                <a:latin typeface="Arial" pitchFamily="34" charset="0"/>
                <a:cs typeface="Arial" pitchFamily="34" charset="0"/>
              </a:rPr>
              <a:t>Claims for possessing an “alchemical gold”: </a:t>
            </a:r>
            <a:endParaRPr lang="en-US" sz="2400" dirty="0" smtClean="0">
              <a:solidFill>
                <a:srgbClr val="0070C0"/>
              </a:solidFill>
              <a:latin typeface="Arial" pitchFamily="34" charset="0"/>
              <a:cs typeface="Arial" pitchFamily="34" charset="0"/>
            </a:endParaRPr>
          </a:p>
          <a:p>
            <a:r>
              <a:rPr lang="en-US" sz="2400" dirty="0" smtClean="0">
                <a:solidFill>
                  <a:srgbClr val="0070C0"/>
                </a:solidFill>
                <a:latin typeface="Arial" pitchFamily="34" charset="0"/>
                <a:cs typeface="Arial" pitchFamily="34" charset="0"/>
              </a:rPr>
              <a:t>the “philosopher stone” </a:t>
            </a:r>
            <a:r>
              <a:rPr lang="en-US" sz="2400" dirty="0" smtClean="0">
                <a:solidFill>
                  <a:srgbClr val="0070C0"/>
                </a:solidFill>
                <a:latin typeface="Arial" pitchFamily="34" charset="0"/>
                <a:cs typeface="Arial" pitchFamily="34" charset="0"/>
              </a:rPr>
              <a:t>transforming any material to any electronic state by means of </a:t>
            </a:r>
            <a:r>
              <a:rPr lang="en-US" sz="2400" dirty="0" smtClean="0">
                <a:solidFill>
                  <a:srgbClr val="0070C0"/>
                </a:solidFill>
                <a:latin typeface="Arial" pitchFamily="34" charset="0"/>
                <a:cs typeface="Arial" pitchFamily="34" charset="0"/>
              </a:rPr>
              <a:t>the </a:t>
            </a:r>
            <a:r>
              <a:rPr lang="en-US" sz="2400" dirty="0" smtClean="0">
                <a:solidFill>
                  <a:srgbClr val="0070C0"/>
                </a:solidFill>
                <a:latin typeface="Arial" pitchFamily="34" charset="0"/>
                <a:cs typeface="Arial" pitchFamily="34" charset="0"/>
              </a:rPr>
              <a:t>Field-Effect = Electrostatic Doping</a:t>
            </a:r>
            <a:endParaRPr lang="en-US" sz="2400" dirty="0">
              <a:solidFill>
                <a:srgbClr val="0070C0"/>
              </a:solidFill>
              <a:latin typeface="Arial" pitchFamily="34" charset="0"/>
              <a:cs typeface="Arial" pitchFamily="34" charset="0"/>
            </a:endParaRPr>
          </a:p>
        </p:txBody>
      </p:sp>
      <p:sp>
        <p:nvSpPr>
          <p:cNvPr id="5" name="Rectangle 4"/>
          <p:cNvSpPr/>
          <p:nvPr/>
        </p:nvSpPr>
        <p:spPr>
          <a:xfrm>
            <a:off x="0" y="2182212"/>
            <a:ext cx="9144000" cy="3416320"/>
          </a:xfrm>
          <a:prstGeom prst="rect">
            <a:avLst/>
          </a:prstGeom>
        </p:spPr>
        <p:txBody>
          <a:bodyPr wrap="square">
            <a:spAutoFit/>
          </a:bodyPr>
          <a:lstStyle/>
          <a:p>
            <a:r>
              <a:rPr lang="en-US" sz="2400" i="1" dirty="0" smtClean="0">
                <a:latin typeface="Arial" pitchFamily="34" charset="0"/>
                <a:cs typeface="Arial" pitchFamily="34" charset="0"/>
              </a:rPr>
              <a:t>	Publications in Science alone:</a:t>
            </a:r>
          </a:p>
          <a:p>
            <a:r>
              <a:rPr lang="en-US" sz="2400" i="1" dirty="0" smtClean="0">
                <a:latin typeface="Arial" pitchFamily="34" charset="0"/>
                <a:cs typeface="Arial" pitchFamily="34" charset="0"/>
              </a:rPr>
              <a:t>"</a:t>
            </a:r>
            <a:r>
              <a:rPr lang="en-US" sz="2400" i="1" dirty="0" err="1" smtClean="0">
                <a:latin typeface="Arial" pitchFamily="34" charset="0"/>
                <a:cs typeface="Arial" pitchFamily="34" charset="0"/>
              </a:rPr>
              <a:t>Ambipolar</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Pentacene</a:t>
            </a:r>
            <a:r>
              <a:rPr lang="en-US" sz="2400" i="1" dirty="0" smtClean="0">
                <a:latin typeface="Arial" pitchFamily="34" charset="0"/>
                <a:cs typeface="Arial" pitchFamily="34" charset="0"/>
              </a:rPr>
              <a:t> Field-Effect Transistors and Inverters”</a:t>
            </a:r>
            <a:endParaRPr lang="en-US" sz="2400" dirty="0" smtClean="0">
              <a:latin typeface="Arial" pitchFamily="34" charset="0"/>
              <a:cs typeface="Arial" pitchFamily="34" charset="0"/>
            </a:endParaRPr>
          </a:p>
          <a:p>
            <a:r>
              <a:rPr lang="en-US" sz="2400" i="1" dirty="0" smtClean="0">
                <a:latin typeface="Arial" pitchFamily="34" charset="0"/>
                <a:cs typeface="Arial" pitchFamily="34" charset="0"/>
              </a:rPr>
              <a:t>"A Superconducting Field-Effect Switch". </a:t>
            </a:r>
            <a:endParaRPr lang="en-US" sz="2400" dirty="0" smtClean="0">
              <a:latin typeface="Arial" pitchFamily="34" charset="0"/>
              <a:cs typeface="Arial" pitchFamily="34" charset="0"/>
            </a:endParaRPr>
          </a:p>
          <a:p>
            <a:r>
              <a:rPr lang="en-US" sz="2400" i="1" dirty="0" smtClean="0">
                <a:latin typeface="Arial" pitchFamily="34" charset="0"/>
                <a:cs typeface="Arial" pitchFamily="34" charset="0"/>
              </a:rPr>
              <a:t>"Fractional Quantum Hall Effect in Organic  Semiconductors”</a:t>
            </a:r>
          </a:p>
          <a:p>
            <a:r>
              <a:rPr lang="en-US" sz="2400" i="1" dirty="0" smtClean="0">
                <a:latin typeface="Arial" pitchFamily="34" charset="0"/>
                <a:cs typeface="Arial" pitchFamily="34" charset="0"/>
              </a:rPr>
              <a:t>"An Organic Solid State Injection Laser". </a:t>
            </a:r>
            <a:endParaRPr lang="en-US" sz="2400" dirty="0" smtClean="0">
              <a:latin typeface="Arial" pitchFamily="34" charset="0"/>
              <a:cs typeface="Arial" pitchFamily="34" charset="0"/>
            </a:endParaRPr>
          </a:p>
          <a:p>
            <a:r>
              <a:rPr lang="en-US" sz="2400" i="1" dirty="0" smtClean="0">
                <a:latin typeface="Arial" pitchFamily="34" charset="0"/>
                <a:cs typeface="Arial" pitchFamily="34" charset="0"/>
              </a:rPr>
              <a:t>"A Light-Emitting Field-Effect Transistor". </a:t>
            </a:r>
            <a:endParaRPr lang="en-US" sz="2400" dirty="0" smtClean="0">
              <a:latin typeface="Arial" pitchFamily="34" charset="0"/>
              <a:cs typeface="Arial" pitchFamily="34" charset="0"/>
            </a:endParaRPr>
          </a:p>
          <a:p>
            <a:r>
              <a:rPr lang="en-US" sz="2400" i="1" dirty="0" smtClean="0">
                <a:latin typeface="Arial" pitchFamily="34" charset="0"/>
                <a:cs typeface="Arial" pitchFamily="34" charset="0"/>
              </a:rPr>
              <a:t>"Josephson Junctions with Tunable Weak Links”</a:t>
            </a:r>
            <a:endParaRPr lang="en-US" sz="2400" dirty="0" smtClean="0">
              <a:latin typeface="Arial" pitchFamily="34" charset="0"/>
              <a:cs typeface="Arial" pitchFamily="34" charset="0"/>
            </a:endParaRPr>
          </a:p>
          <a:p>
            <a:r>
              <a:rPr lang="en-US" sz="2400" i="1" dirty="0" smtClean="0">
                <a:latin typeface="Arial" pitchFamily="34" charset="0"/>
                <a:cs typeface="Arial" pitchFamily="34" charset="0"/>
              </a:rPr>
              <a:t>"High-Temperature Superconductivity in Lattice-Expanded C60". </a:t>
            </a:r>
            <a:endParaRPr lang="en-US" sz="2400" dirty="0" smtClean="0">
              <a:latin typeface="Arial" pitchFamily="34" charset="0"/>
              <a:cs typeface="Arial" pitchFamily="34" charset="0"/>
            </a:endParaRPr>
          </a:p>
          <a:p>
            <a:r>
              <a:rPr lang="en-US" sz="2400" i="1" dirty="0" smtClean="0">
                <a:latin typeface="Arial" pitchFamily="34" charset="0"/>
                <a:cs typeface="Arial" pitchFamily="34" charset="0"/>
              </a:rPr>
              <a:t>"Field-Effect Modulation of the Conductance of Single Molecules". </a:t>
            </a:r>
            <a:endParaRPr lang="en-US" sz="2400" dirty="0">
              <a:latin typeface="Arial" pitchFamily="34" charset="0"/>
              <a:cs typeface="Arial" pitchFamily="34" charset="0"/>
            </a:endParaRPr>
          </a:p>
        </p:txBody>
      </p:sp>
      <p:sp>
        <p:nvSpPr>
          <p:cNvPr id="6" name="ZoneTexte 5"/>
          <p:cNvSpPr txBox="1"/>
          <p:nvPr/>
        </p:nvSpPr>
        <p:spPr>
          <a:xfrm>
            <a:off x="323528" y="5733256"/>
            <a:ext cx="7920880" cy="830997"/>
          </a:xfrm>
          <a:prstGeom prst="rect">
            <a:avLst/>
          </a:prstGeom>
          <a:noFill/>
        </p:spPr>
        <p:txBody>
          <a:bodyPr wrap="square" rtlCol="0">
            <a:spAutoFit/>
          </a:bodyPr>
          <a:lstStyle/>
          <a:p>
            <a:r>
              <a:rPr lang="en-US" sz="2400" dirty="0" smtClean="0">
                <a:solidFill>
                  <a:srgbClr val="C00000"/>
                </a:solidFill>
                <a:latin typeface="Arial" pitchFamily="34" charset="0"/>
                <a:cs typeface="Arial" pitchFamily="34" charset="0"/>
              </a:rPr>
              <a:t>Science withdrew these eight papers written by </a:t>
            </a:r>
            <a:r>
              <a:rPr lang="en-US" sz="2400" dirty="0" err="1" smtClean="0">
                <a:solidFill>
                  <a:srgbClr val="C00000"/>
                </a:solidFill>
                <a:latin typeface="Arial" pitchFamily="34" charset="0"/>
                <a:cs typeface="Arial" pitchFamily="34" charset="0"/>
              </a:rPr>
              <a:t>Schön</a:t>
            </a:r>
            <a:r>
              <a:rPr lang="en-US" sz="2400" dirty="0" smtClean="0">
                <a:solidFill>
                  <a:srgbClr val="C00000"/>
                </a:solidFill>
                <a:latin typeface="Arial" pitchFamily="34" charset="0"/>
                <a:cs typeface="Arial" pitchFamily="34" charset="0"/>
              </a:rPr>
              <a:t/>
            </a:r>
            <a:br>
              <a:rPr lang="en-US" sz="2400" dirty="0" smtClean="0">
                <a:solidFill>
                  <a:srgbClr val="C00000"/>
                </a:solidFill>
                <a:latin typeface="Arial" pitchFamily="34" charset="0"/>
                <a:cs typeface="Arial" pitchFamily="34" charset="0"/>
              </a:rPr>
            </a:br>
            <a:r>
              <a:rPr lang="en-US" sz="2400" dirty="0" smtClean="0">
                <a:solidFill>
                  <a:srgbClr val="C00000"/>
                </a:solidFill>
                <a:latin typeface="Arial" pitchFamily="34" charset="0"/>
                <a:cs typeface="Arial" pitchFamily="34" charset="0"/>
              </a:rPr>
              <a:t>with senior coauthors + as many from other top journals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numéro de diapositive 5"/>
          <p:cNvSpPr>
            <a:spLocks noGrp="1"/>
          </p:cNvSpPr>
          <p:nvPr>
            <p:ph type="sldNum" sz="quarter" idx="12"/>
          </p:nvPr>
        </p:nvSpPr>
        <p:spPr/>
        <p:txBody>
          <a:bodyPr/>
          <a:lstStyle/>
          <a:p>
            <a:fld id="{50CC1EBE-3418-42C3-B000-2E14BD07F791}" type="slidenum">
              <a:rPr lang="fr-FR"/>
              <a:pPr/>
              <a:t>40</a:t>
            </a:fld>
            <a:endParaRPr lang="fr-FR"/>
          </a:p>
        </p:txBody>
      </p:sp>
      <p:sp>
        <p:nvSpPr>
          <p:cNvPr id="52226" name="Rectangle 2"/>
          <p:cNvSpPr>
            <a:spLocks noGrp="1" noChangeArrowheads="1"/>
          </p:cNvSpPr>
          <p:nvPr>
            <p:ph type="title"/>
          </p:nvPr>
        </p:nvSpPr>
        <p:spPr>
          <a:xfrm>
            <a:off x="250825" y="274638"/>
            <a:ext cx="2027238" cy="777875"/>
          </a:xfrm>
          <a:solidFill>
            <a:srgbClr val="FFFF99"/>
          </a:solidFill>
          <a:ln>
            <a:solidFill>
              <a:schemeClr val="accent2"/>
            </a:solidFill>
          </a:ln>
        </p:spPr>
        <p:txBody>
          <a:bodyPr/>
          <a:lstStyle/>
          <a:p>
            <a:r>
              <a:rPr lang="en-US" sz="2800">
                <a:solidFill>
                  <a:srgbClr val="FF00FF"/>
                </a:solidFill>
              </a:rPr>
              <a:t>Model</a:t>
            </a:r>
            <a:endParaRPr lang="en-US">
              <a:solidFill>
                <a:srgbClr val="FF00FF"/>
              </a:solidFill>
            </a:endParaRPr>
          </a:p>
        </p:txBody>
      </p:sp>
      <p:graphicFrame>
        <p:nvGraphicFramePr>
          <p:cNvPr id="52228" name="Object 4"/>
          <p:cNvGraphicFramePr>
            <a:graphicFrameLocks noChangeAspect="1"/>
          </p:cNvGraphicFramePr>
          <p:nvPr>
            <p:ph idx="1"/>
          </p:nvPr>
        </p:nvGraphicFramePr>
        <p:xfrm>
          <a:off x="3017450" y="188913"/>
          <a:ext cx="4650894" cy="1799927"/>
        </p:xfrm>
        <a:graphic>
          <a:graphicData uri="http://schemas.openxmlformats.org/presentationml/2006/ole">
            <p:oleObj spid="_x0000_s55299" name="Équation" r:id="rId3" imgW="1892160" imgH="888840" progId="Equation.3">
              <p:embed/>
            </p:oleObj>
          </a:graphicData>
        </a:graphic>
      </p:graphicFrame>
      <p:sp>
        <p:nvSpPr>
          <p:cNvPr id="52251" name="Rectangle 27"/>
          <p:cNvSpPr>
            <a:spLocks noChangeArrowheads="1"/>
          </p:cNvSpPr>
          <p:nvPr/>
        </p:nvSpPr>
        <p:spPr bwMode="auto">
          <a:xfrm>
            <a:off x="0" y="3095625"/>
            <a:ext cx="9144000" cy="0"/>
          </a:xfrm>
          <a:prstGeom prst="rect">
            <a:avLst/>
          </a:prstGeom>
          <a:noFill/>
          <a:ln w="9525">
            <a:noFill/>
            <a:miter lim="800000"/>
            <a:headEnd/>
            <a:tailEnd/>
          </a:ln>
          <a:effectLst/>
        </p:spPr>
        <p:txBody>
          <a:bodyPr wrap="none" anchor="ctr">
            <a:spAutoFit/>
          </a:bodyPr>
          <a:lstStyle/>
          <a:p>
            <a:endParaRPr lang="fr-FR"/>
          </a:p>
        </p:txBody>
      </p:sp>
      <p:grpSp>
        <p:nvGrpSpPr>
          <p:cNvPr id="2" name="Group 49"/>
          <p:cNvGrpSpPr>
            <a:grpSpLocks/>
          </p:cNvGrpSpPr>
          <p:nvPr/>
        </p:nvGrpSpPr>
        <p:grpSpPr bwMode="auto">
          <a:xfrm>
            <a:off x="4416425" y="2492375"/>
            <a:ext cx="4187825" cy="4321175"/>
            <a:chOff x="2737" y="1570"/>
            <a:chExt cx="2638" cy="2722"/>
          </a:xfrm>
        </p:grpSpPr>
        <p:sp>
          <p:nvSpPr>
            <p:cNvPr id="52253" name="Text Box 29"/>
            <p:cNvSpPr txBox="1">
              <a:spLocks noChangeArrowheads="1"/>
            </p:cNvSpPr>
            <p:nvPr/>
          </p:nvSpPr>
          <p:spPr bwMode="auto">
            <a:xfrm>
              <a:off x="3322" y="3379"/>
              <a:ext cx="919" cy="308"/>
            </a:xfrm>
            <a:prstGeom prst="rect">
              <a:avLst/>
            </a:prstGeom>
            <a:noFill/>
            <a:ln w="9525">
              <a:noFill/>
              <a:miter lim="800000"/>
              <a:headEnd/>
              <a:tailEnd/>
            </a:ln>
            <a:effectLst/>
          </p:spPr>
          <p:txBody>
            <a:bodyPr>
              <a:spAutoFit/>
            </a:bodyPr>
            <a:lstStyle/>
            <a:p>
              <a:pPr eaLnBrk="0" hangingPunct="0"/>
              <a:r>
                <a:rPr lang="it-IT" sz="2600">
                  <a:latin typeface="Times New Roman" pitchFamily="18" charset="0"/>
                </a:rPr>
                <a:t>V</a:t>
              </a:r>
              <a:r>
                <a:rPr lang="it-IT" sz="2600">
                  <a:latin typeface="Times New Roman" pitchFamily="18" charset="0"/>
                  <a:sym typeface="Symbol" pitchFamily="18" charset="2"/>
                </a:rPr>
                <a:t>(z</a:t>
              </a:r>
              <a:r>
                <a:rPr lang="it-IT" sz="2600">
                  <a:latin typeface="Times New Roman" pitchFamily="18" charset="0"/>
                  <a:cs typeface="Times New Roman" pitchFamily="18" charset="0"/>
                  <a:sym typeface="Symbol" pitchFamily="18" charset="2"/>
                </a:rPr>
                <a:t>/z</a:t>
              </a:r>
              <a:r>
                <a:rPr lang="it-IT" sz="2600" baseline="-25000">
                  <a:latin typeface="Times New Roman" pitchFamily="18" charset="0"/>
                  <a:cs typeface="Times New Roman" pitchFamily="18" charset="0"/>
                  <a:sym typeface="Symbol" pitchFamily="18" charset="2"/>
                </a:rPr>
                <a:t>0</a:t>
              </a:r>
              <a:r>
                <a:rPr lang="it-IT" sz="2600">
                  <a:latin typeface="Times New Roman" pitchFamily="18" charset="0"/>
                  <a:cs typeface="Times New Roman" pitchFamily="18" charset="0"/>
                  <a:sym typeface="Symbol" pitchFamily="18" charset="2"/>
                </a:rPr>
                <a:t>)</a:t>
              </a:r>
            </a:p>
          </p:txBody>
        </p:sp>
        <p:grpSp>
          <p:nvGrpSpPr>
            <p:cNvPr id="3" name="Group 48"/>
            <p:cNvGrpSpPr>
              <a:grpSpLocks/>
            </p:cNvGrpSpPr>
            <p:nvPr/>
          </p:nvGrpSpPr>
          <p:grpSpPr bwMode="auto">
            <a:xfrm>
              <a:off x="2737" y="1570"/>
              <a:ext cx="2638" cy="2722"/>
              <a:chOff x="2744" y="1570"/>
              <a:chExt cx="2638" cy="2722"/>
            </a:xfrm>
          </p:grpSpPr>
          <p:sp>
            <p:nvSpPr>
              <p:cNvPr id="52255" name="Text Box 31"/>
              <p:cNvSpPr txBox="1">
                <a:spLocks noChangeArrowheads="1"/>
              </p:cNvSpPr>
              <p:nvPr/>
            </p:nvSpPr>
            <p:spPr bwMode="auto">
              <a:xfrm>
                <a:off x="3225" y="1863"/>
                <a:ext cx="1016" cy="308"/>
              </a:xfrm>
              <a:prstGeom prst="rect">
                <a:avLst/>
              </a:prstGeom>
              <a:noFill/>
              <a:ln w="9525">
                <a:noFill/>
                <a:miter lim="800000"/>
                <a:headEnd/>
                <a:tailEnd/>
              </a:ln>
              <a:effectLst/>
            </p:spPr>
            <p:txBody>
              <a:bodyPr>
                <a:spAutoFit/>
              </a:bodyPr>
              <a:lstStyle/>
              <a:p>
                <a:pPr eaLnBrk="0" hangingPunct="0"/>
                <a:r>
                  <a:rPr lang="it-IT" sz="2600">
                    <a:latin typeface="Times New Roman" pitchFamily="18" charset="0"/>
                    <a:sym typeface="Symbol" pitchFamily="18" charset="2"/>
                  </a:rPr>
                  <a:t></a:t>
                </a:r>
                <a:r>
                  <a:rPr lang="it-IT" sz="2600" baseline="-25000">
                    <a:latin typeface="Times New Roman" pitchFamily="18" charset="0"/>
                    <a:sym typeface="Symbol" pitchFamily="18" charset="2"/>
                  </a:rPr>
                  <a:t>0</a:t>
                </a:r>
                <a:r>
                  <a:rPr lang="it-IT" sz="2600">
                    <a:latin typeface="Times New Roman" pitchFamily="18" charset="0"/>
                    <a:sym typeface="Symbol" pitchFamily="18" charset="2"/>
                  </a:rPr>
                  <a:t>(z</a:t>
                </a:r>
                <a:r>
                  <a:rPr lang="it-IT" sz="2600">
                    <a:latin typeface="Times New Roman" pitchFamily="18" charset="0"/>
                    <a:cs typeface="Times New Roman" pitchFamily="18" charset="0"/>
                    <a:sym typeface="Symbol" pitchFamily="18" charset="2"/>
                  </a:rPr>
                  <a:t>/z</a:t>
                </a:r>
                <a:r>
                  <a:rPr lang="it-IT" sz="2600" baseline="-25000">
                    <a:latin typeface="Times New Roman" pitchFamily="18" charset="0"/>
                    <a:cs typeface="Times New Roman" pitchFamily="18" charset="0"/>
                    <a:sym typeface="Symbol" pitchFamily="18" charset="2"/>
                  </a:rPr>
                  <a:t>0</a:t>
                </a:r>
                <a:r>
                  <a:rPr lang="it-IT" sz="2600">
                    <a:latin typeface="Times New Roman" pitchFamily="18" charset="0"/>
                    <a:cs typeface="Times New Roman" pitchFamily="18" charset="0"/>
                    <a:sym typeface="Symbol" pitchFamily="18" charset="2"/>
                  </a:rPr>
                  <a:t>)</a:t>
                </a:r>
                <a:endParaRPr lang="it-IT" sz="2600">
                  <a:latin typeface="Times New Roman" pitchFamily="18" charset="0"/>
                </a:endParaRPr>
              </a:p>
            </p:txBody>
          </p:sp>
          <p:sp>
            <p:nvSpPr>
              <p:cNvPr id="52256" name="Line 32"/>
              <p:cNvSpPr>
                <a:spLocks noChangeShapeType="1"/>
              </p:cNvSpPr>
              <p:nvPr/>
            </p:nvSpPr>
            <p:spPr bwMode="auto">
              <a:xfrm rot="5400000">
                <a:off x="4223" y="2868"/>
                <a:ext cx="84" cy="0"/>
              </a:xfrm>
              <a:prstGeom prst="line">
                <a:avLst/>
              </a:prstGeom>
              <a:noFill/>
              <a:ln w="9525">
                <a:solidFill>
                  <a:schemeClr val="tx1"/>
                </a:solidFill>
                <a:round/>
                <a:headEnd/>
                <a:tailEnd/>
              </a:ln>
              <a:effectLst/>
            </p:spPr>
            <p:txBody>
              <a:bodyPr/>
              <a:lstStyle/>
              <a:p>
                <a:endParaRPr lang="fr-FR"/>
              </a:p>
            </p:txBody>
          </p:sp>
          <p:grpSp>
            <p:nvGrpSpPr>
              <p:cNvPr id="4" name="Group 33"/>
              <p:cNvGrpSpPr>
                <a:grpSpLocks/>
              </p:cNvGrpSpPr>
              <p:nvPr/>
            </p:nvGrpSpPr>
            <p:grpSpPr bwMode="auto">
              <a:xfrm>
                <a:off x="2744" y="1570"/>
                <a:ext cx="2638" cy="2722"/>
                <a:chOff x="2496" y="720"/>
                <a:chExt cx="3434" cy="3120"/>
              </a:xfrm>
            </p:grpSpPr>
            <p:sp>
              <p:nvSpPr>
                <p:cNvPr id="52258" name="Text Box 34"/>
                <p:cNvSpPr txBox="1">
                  <a:spLocks noChangeArrowheads="1"/>
                </p:cNvSpPr>
                <p:nvPr/>
              </p:nvSpPr>
              <p:spPr bwMode="auto">
                <a:xfrm>
                  <a:off x="2888" y="2160"/>
                  <a:ext cx="255" cy="286"/>
                </a:xfrm>
                <a:prstGeom prst="rect">
                  <a:avLst/>
                </a:prstGeom>
                <a:noFill/>
                <a:ln w="9525">
                  <a:noFill/>
                  <a:miter lim="800000"/>
                  <a:headEnd/>
                  <a:tailEnd/>
                </a:ln>
                <a:effectLst/>
              </p:spPr>
              <p:txBody>
                <a:bodyPr wrap="none">
                  <a:spAutoFit/>
                </a:bodyPr>
                <a:lstStyle/>
                <a:p>
                  <a:pPr eaLnBrk="0" hangingPunct="0"/>
                  <a:r>
                    <a:rPr lang="it-IT" sz="2000">
                      <a:latin typeface="Times New Roman" pitchFamily="18" charset="0"/>
                    </a:rPr>
                    <a:t>0</a:t>
                  </a:r>
                </a:p>
              </p:txBody>
            </p:sp>
            <p:sp>
              <p:nvSpPr>
                <p:cNvPr id="52259" name="Line 35"/>
                <p:cNvSpPr>
                  <a:spLocks noChangeShapeType="1"/>
                </p:cNvSpPr>
                <p:nvPr/>
              </p:nvSpPr>
              <p:spPr bwMode="auto">
                <a:xfrm>
                  <a:off x="2892" y="2160"/>
                  <a:ext cx="2592" cy="0"/>
                </a:xfrm>
                <a:prstGeom prst="line">
                  <a:avLst/>
                </a:prstGeom>
                <a:noFill/>
                <a:ln w="19050">
                  <a:solidFill>
                    <a:schemeClr val="tx1"/>
                  </a:solidFill>
                  <a:round/>
                  <a:headEnd/>
                  <a:tailEnd type="triangle" w="med" len="med"/>
                </a:ln>
                <a:effectLst/>
              </p:spPr>
              <p:txBody>
                <a:bodyPr/>
                <a:lstStyle/>
                <a:p>
                  <a:endParaRPr lang="fr-FR"/>
                </a:p>
              </p:txBody>
            </p:sp>
            <p:sp>
              <p:nvSpPr>
                <p:cNvPr id="52260" name="Line 36"/>
                <p:cNvSpPr>
                  <a:spLocks noChangeShapeType="1"/>
                </p:cNvSpPr>
                <p:nvPr/>
              </p:nvSpPr>
              <p:spPr bwMode="auto">
                <a:xfrm>
                  <a:off x="2892" y="720"/>
                  <a:ext cx="0" cy="3120"/>
                </a:xfrm>
                <a:prstGeom prst="line">
                  <a:avLst/>
                </a:prstGeom>
                <a:noFill/>
                <a:ln w="9525">
                  <a:solidFill>
                    <a:schemeClr val="tx1"/>
                  </a:solidFill>
                  <a:round/>
                  <a:headEnd type="triangle" w="med" len="med"/>
                  <a:tailEnd/>
                </a:ln>
                <a:effectLst/>
              </p:spPr>
              <p:txBody>
                <a:bodyPr/>
                <a:lstStyle/>
                <a:p>
                  <a:endParaRPr lang="fr-FR"/>
                </a:p>
              </p:txBody>
            </p:sp>
            <p:sp>
              <p:nvSpPr>
                <p:cNvPr id="52261" name="Arc 37"/>
                <p:cNvSpPr>
                  <a:spLocks/>
                </p:cNvSpPr>
                <p:nvPr/>
              </p:nvSpPr>
              <p:spPr bwMode="auto">
                <a:xfrm flipH="1">
                  <a:off x="2880" y="1776"/>
                  <a:ext cx="1296" cy="1968"/>
                </a:xfrm>
                <a:custGeom>
                  <a:avLst/>
                  <a:gdLst>
                    <a:gd name="G0" fmla="+- 0 0 0"/>
                    <a:gd name="G1" fmla="+- 21402 0 0"/>
                    <a:gd name="G2" fmla="+- 21600 0 0"/>
                    <a:gd name="T0" fmla="*/ 2921 w 21600"/>
                    <a:gd name="T1" fmla="*/ 0 h 21402"/>
                    <a:gd name="T2" fmla="*/ 21600 w 21600"/>
                    <a:gd name="T3" fmla="*/ 21402 h 21402"/>
                    <a:gd name="T4" fmla="*/ 0 w 21600"/>
                    <a:gd name="T5" fmla="*/ 21402 h 21402"/>
                  </a:gdLst>
                  <a:ahLst/>
                  <a:cxnLst>
                    <a:cxn ang="0">
                      <a:pos x="T0" y="T1"/>
                    </a:cxn>
                    <a:cxn ang="0">
                      <a:pos x="T2" y="T3"/>
                    </a:cxn>
                    <a:cxn ang="0">
                      <a:pos x="T4" y="T5"/>
                    </a:cxn>
                  </a:cxnLst>
                  <a:rect l="0" t="0" r="r" b="b"/>
                  <a:pathLst>
                    <a:path w="21600" h="21402" fill="none" extrusionOk="0">
                      <a:moveTo>
                        <a:pt x="2920" y="0"/>
                      </a:moveTo>
                      <a:cubicBezTo>
                        <a:pt x="13622" y="1460"/>
                        <a:pt x="21600" y="10601"/>
                        <a:pt x="21600" y="21402"/>
                      </a:cubicBezTo>
                    </a:path>
                    <a:path w="21600" h="21402" stroke="0" extrusionOk="0">
                      <a:moveTo>
                        <a:pt x="2920" y="0"/>
                      </a:moveTo>
                      <a:cubicBezTo>
                        <a:pt x="13622" y="1460"/>
                        <a:pt x="21600" y="10601"/>
                        <a:pt x="21600" y="21402"/>
                      </a:cubicBezTo>
                      <a:lnTo>
                        <a:pt x="0" y="21402"/>
                      </a:lnTo>
                      <a:close/>
                    </a:path>
                  </a:pathLst>
                </a:custGeom>
                <a:noFill/>
                <a:ln w="38100">
                  <a:solidFill>
                    <a:schemeClr val="tx1"/>
                  </a:solidFill>
                  <a:round/>
                  <a:headEnd/>
                  <a:tailEnd/>
                </a:ln>
                <a:effectLst/>
              </p:spPr>
              <p:txBody>
                <a:bodyPr wrap="none" anchor="ctr"/>
                <a:lstStyle/>
                <a:p>
                  <a:endParaRPr lang="fr-FR"/>
                </a:p>
              </p:txBody>
            </p:sp>
            <p:sp>
              <p:nvSpPr>
                <p:cNvPr id="52262" name="Line 38"/>
                <p:cNvSpPr>
                  <a:spLocks noChangeShapeType="1"/>
                </p:cNvSpPr>
                <p:nvPr/>
              </p:nvSpPr>
              <p:spPr bwMode="auto">
                <a:xfrm>
                  <a:off x="3984" y="1776"/>
                  <a:ext cx="1488" cy="0"/>
                </a:xfrm>
                <a:prstGeom prst="line">
                  <a:avLst/>
                </a:prstGeom>
                <a:noFill/>
                <a:ln w="38100">
                  <a:solidFill>
                    <a:schemeClr val="tx1"/>
                  </a:solidFill>
                  <a:round/>
                  <a:headEnd/>
                  <a:tailEnd/>
                </a:ln>
                <a:effectLst/>
              </p:spPr>
              <p:txBody>
                <a:bodyPr/>
                <a:lstStyle/>
                <a:p>
                  <a:endParaRPr lang="fr-FR"/>
                </a:p>
              </p:txBody>
            </p:sp>
            <p:sp>
              <p:nvSpPr>
                <p:cNvPr id="52263" name="Arc 39"/>
                <p:cNvSpPr>
                  <a:spLocks/>
                </p:cNvSpPr>
                <p:nvPr/>
              </p:nvSpPr>
              <p:spPr bwMode="auto">
                <a:xfrm rot="-5400000">
                  <a:off x="2941" y="1441"/>
                  <a:ext cx="672" cy="766"/>
                </a:xfrm>
                <a:custGeom>
                  <a:avLst/>
                  <a:gdLst>
                    <a:gd name="G0" fmla="+- 0 0 0"/>
                    <a:gd name="G1" fmla="+- 21600 0 0"/>
                    <a:gd name="G2" fmla="+- 21600 0 0"/>
                    <a:gd name="T0" fmla="*/ 0 w 21600"/>
                    <a:gd name="T1" fmla="*/ 0 h 41473"/>
                    <a:gd name="T2" fmla="*/ 8462 w 21600"/>
                    <a:gd name="T3" fmla="*/ 41473 h 41473"/>
                    <a:gd name="T4" fmla="*/ 0 w 21600"/>
                    <a:gd name="T5" fmla="*/ 21600 h 41473"/>
                  </a:gdLst>
                  <a:ahLst/>
                  <a:cxnLst>
                    <a:cxn ang="0">
                      <a:pos x="T0" y="T1"/>
                    </a:cxn>
                    <a:cxn ang="0">
                      <a:pos x="T2" y="T3"/>
                    </a:cxn>
                    <a:cxn ang="0">
                      <a:pos x="T4" y="T5"/>
                    </a:cxn>
                  </a:cxnLst>
                  <a:rect l="0" t="0" r="r" b="b"/>
                  <a:pathLst>
                    <a:path w="21600" h="41473" fill="none" extrusionOk="0">
                      <a:moveTo>
                        <a:pt x="-1" y="0"/>
                      </a:moveTo>
                      <a:cubicBezTo>
                        <a:pt x="11929" y="0"/>
                        <a:pt x="21600" y="9670"/>
                        <a:pt x="21600" y="21600"/>
                      </a:cubicBezTo>
                      <a:cubicBezTo>
                        <a:pt x="21600" y="30258"/>
                        <a:pt x="16428" y="38081"/>
                        <a:pt x="8462" y="41473"/>
                      </a:cubicBezTo>
                    </a:path>
                    <a:path w="21600" h="41473" stroke="0" extrusionOk="0">
                      <a:moveTo>
                        <a:pt x="-1" y="0"/>
                      </a:moveTo>
                      <a:cubicBezTo>
                        <a:pt x="11929" y="0"/>
                        <a:pt x="21600" y="9670"/>
                        <a:pt x="21600" y="21600"/>
                      </a:cubicBezTo>
                      <a:cubicBezTo>
                        <a:pt x="21600" y="30258"/>
                        <a:pt x="16428" y="38081"/>
                        <a:pt x="8462" y="41473"/>
                      </a:cubicBezTo>
                      <a:lnTo>
                        <a:pt x="0" y="21600"/>
                      </a:lnTo>
                      <a:close/>
                    </a:path>
                  </a:pathLst>
                </a:custGeom>
                <a:noFill/>
                <a:ln w="38100">
                  <a:solidFill>
                    <a:schemeClr val="tx1"/>
                  </a:solidFill>
                  <a:round/>
                  <a:headEnd/>
                  <a:tailEnd/>
                </a:ln>
                <a:effectLst/>
              </p:spPr>
              <p:txBody>
                <a:bodyPr wrap="none" anchor="ctr"/>
                <a:lstStyle/>
                <a:p>
                  <a:endParaRPr lang="fr-FR"/>
                </a:p>
              </p:txBody>
            </p:sp>
            <p:sp>
              <p:nvSpPr>
                <p:cNvPr id="52264" name="Arc 40"/>
                <p:cNvSpPr>
                  <a:spLocks/>
                </p:cNvSpPr>
                <p:nvPr/>
              </p:nvSpPr>
              <p:spPr bwMode="auto">
                <a:xfrm rot="5400000" flipV="1">
                  <a:off x="3941" y="1483"/>
                  <a:ext cx="385" cy="972"/>
                </a:xfrm>
                <a:custGeom>
                  <a:avLst/>
                  <a:gdLst>
                    <a:gd name="G0" fmla="+- 0 0 0"/>
                    <a:gd name="G1" fmla="+- 20818 0 0"/>
                    <a:gd name="G2" fmla="+- 21600 0 0"/>
                    <a:gd name="T0" fmla="*/ 5761 w 21600"/>
                    <a:gd name="T1" fmla="*/ 0 h 26118"/>
                    <a:gd name="T2" fmla="*/ 20940 w 21600"/>
                    <a:gd name="T3" fmla="*/ 26118 h 26118"/>
                    <a:gd name="T4" fmla="*/ 0 w 21600"/>
                    <a:gd name="T5" fmla="*/ 20818 h 26118"/>
                  </a:gdLst>
                  <a:ahLst/>
                  <a:cxnLst>
                    <a:cxn ang="0">
                      <a:pos x="T0" y="T1"/>
                    </a:cxn>
                    <a:cxn ang="0">
                      <a:pos x="T2" y="T3"/>
                    </a:cxn>
                    <a:cxn ang="0">
                      <a:pos x="T4" y="T5"/>
                    </a:cxn>
                  </a:cxnLst>
                  <a:rect l="0" t="0" r="r" b="b"/>
                  <a:pathLst>
                    <a:path w="21600" h="26118" fill="none" extrusionOk="0">
                      <a:moveTo>
                        <a:pt x="5760" y="0"/>
                      </a:moveTo>
                      <a:cubicBezTo>
                        <a:pt x="15119" y="2590"/>
                        <a:pt x="21600" y="11107"/>
                        <a:pt x="21600" y="20818"/>
                      </a:cubicBezTo>
                      <a:cubicBezTo>
                        <a:pt x="21600" y="22605"/>
                        <a:pt x="21378" y="24385"/>
                        <a:pt x="20939" y="26117"/>
                      </a:cubicBezTo>
                    </a:path>
                    <a:path w="21600" h="26118" stroke="0" extrusionOk="0">
                      <a:moveTo>
                        <a:pt x="5760" y="0"/>
                      </a:moveTo>
                      <a:cubicBezTo>
                        <a:pt x="15119" y="2590"/>
                        <a:pt x="21600" y="11107"/>
                        <a:pt x="21600" y="20818"/>
                      </a:cubicBezTo>
                      <a:cubicBezTo>
                        <a:pt x="21600" y="22605"/>
                        <a:pt x="21378" y="24385"/>
                        <a:pt x="20939" y="26117"/>
                      </a:cubicBezTo>
                      <a:lnTo>
                        <a:pt x="0" y="20818"/>
                      </a:lnTo>
                      <a:close/>
                    </a:path>
                  </a:pathLst>
                </a:custGeom>
                <a:noFill/>
                <a:ln w="38100">
                  <a:solidFill>
                    <a:schemeClr val="tx1"/>
                  </a:solidFill>
                  <a:round/>
                  <a:headEnd/>
                  <a:tailEnd/>
                </a:ln>
                <a:effectLst/>
              </p:spPr>
              <p:txBody>
                <a:bodyPr wrap="none" anchor="ctr"/>
                <a:lstStyle/>
                <a:p>
                  <a:endParaRPr lang="fr-FR"/>
                </a:p>
              </p:txBody>
            </p:sp>
            <p:sp>
              <p:nvSpPr>
                <p:cNvPr id="52265" name="Line 41"/>
                <p:cNvSpPr>
                  <a:spLocks noChangeShapeType="1"/>
                </p:cNvSpPr>
                <p:nvPr/>
              </p:nvSpPr>
              <p:spPr bwMode="auto">
                <a:xfrm>
                  <a:off x="4332" y="2160"/>
                  <a:ext cx="768" cy="0"/>
                </a:xfrm>
                <a:prstGeom prst="line">
                  <a:avLst/>
                </a:prstGeom>
                <a:noFill/>
                <a:ln w="38100">
                  <a:solidFill>
                    <a:schemeClr val="tx1"/>
                  </a:solidFill>
                  <a:round/>
                  <a:headEnd/>
                  <a:tailEnd/>
                </a:ln>
                <a:effectLst/>
              </p:spPr>
              <p:txBody>
                <a:bodyPr/>
                <a:lstStyle/>
                <a:p>
                  <a:endParaRPr lang="fr-FR"/>
                </a:p>
              </p:txBody>
            </p:sp>
            <p:sp>
              <p:nvSpPr>
                <p:cNvPr id="52266" name="Text Box 42"/>
                <p:cNvSpPr txBox="1">
                  <a:spLocks noChangeArrowheads="1"/>
                </p:cNvSpPr>
                <p:nvPr/>
              </p:nvSpPr>
              <p:spPr bwMode="auto">
                <a:xfrm>
                  <a:off x="4371" y="2313"/>
                  <a:ext cx="359" cy="287"/>
                </a:xfrm>
                <a:prstGeom prst="rect">
                  <a:avLst/>
                </a:prstGeom>
                <a:noFill/>
                <a:ln w="9525">
                  <a:noFill/>
                  <a:miter lim="800000"/>
                  <a:headEnd/>
                  <a:tailEnd/>
                </a:ln>
                <a:effectLst/>
              </p:spPr>
              <p:txBody>
                <a:bodyPr wrap="none">
                  <a:spAutoFit/>
                </a:bodyPr>
                <a:lstStyle/>
                <a:p>
                  <a:pPr eaLnBrk="0" hangingPunct="0"/>
                  <a:r>
                    <a:rPr lang="it-IT" sz="2000">
                      <a:latin typeface="Times New Roman" pitchFamily="18" charset="0"/>
                    </a:rPr>
                    <a:t>10</a:t>
                  </a:r>
                </a:p>
              </p:txBody>
            </p:sp>
            <p:sp>
              <p:nvSpPr>
                <p:cNvPr id="52267" name="Text Box 43"/>
                <p:cNvSpPr txBox="1">
                  <a:spLocks noChangeArrowheads="1"/>
                </p:cNvSpPr>
                <p:nvPr/>
              </p:nvSpPr>
              <p:spPr bwMode="auto">
                <a:xfrm>
                  <a:off x="5196" y="2235"/>
                  <a:ext cx="734" cy="353"/>
                </a:xfrm>
                <a:prstGeom prst="rect">
                  <a:avLst/>
                </a:prstGeom>
                <a:noFill/>
                <a:ln w="9525">
                  <a:noFill/>
                  <a:miter lim="800000"/>
                  <a:headEnd/>
                  <a:tailEnd/>
                </a:ln>
                <a:effectLst/>
              </p:spPr>
              <p:txBody>
                <a:bodyPr wrap="none">
                  <a:spAutoFit/>
                </a:bodyPr>
                <a:lstStyle/>
                <a:p>
                  <a:pPr eaLnBrk="0" hangingPunct="0"/>
                  <a:r>
                    <a:rPr lang="it-IT" sz="2600">
                      <a:latin typeface="Times New Roman" pitchFamily="18" charset="0"/>
                      <a:sym typeface="Symbol" pitchFamily="18" charset="2"/>
                    </a:rPr>
                    <a:t>(z</a:t>
                  </a:r>
                  <a:r>
                    <a:rPr lang="it-IT" sz="2600">
                      <a:latin typeface="Times New Roman" pitchFamily="18" charset="0"/>
                      <a:cs typeface="Times New Roman" pitchFamily="18" charset="0"/>
                      <a:sym typeface="Symbol" pitchFamily="18" charset="2"/>
                    </a:rPr>
                    <a:t>/z</a:t>
                  </a:r>
                  <a:r>
                    <a:rPr lang="it-IT" sz="2600" baseline="-25000">
                      <a:latin typeface="Times New Roman" pitchFamily="18" charset="0"/>
                      <a:cs typeface="Times New Roman" pitchFamily="18" charset="0"/>
                      <a:sym typeface="Symbol" pitchFamily="18" charset="2"/>
                    </a:rPr>
                    <a:t>0</a:t>
                  </a:r>
                  <a:r>
                    <a:rPr lang="it-IT" sz="2600">
                      <a:latin typeface="Times New Roman" pitchFamily="18" charset="0"/>
                      <a:cs typeface="Times New Roman" pitchFamily="18" charset="0"/>
                      <a:sym typeface="Symbol" pitchFamily="18" charset="2"/>
                    </a:rPr>
                    <a:t>)</a:t>
                  </a:r>
                  <a:endParaRPr lang="it-IT" sz="2600">
                    <a:latin typeface="Times New Roman" pitchFamily="18" charset="0"/>
                  </a:endParaRPr>
                </a:p>
              </p:txBody>
            </p:sp>
            <p:sp>
              <p:nvSpPr>
                <p:cNvPr id="52268" name="Line 44"/>
                <p:cNvSpPr>
                  <a:spLocks noChangeShapeType="1"/>
                </p:cNvSpPr>
                <p:nvPr/>
              </p:nvSpPr>
              <p:spPr bwMode="auto">
                <a:xfrm>
                  <a:off x="2784" y="3456"/>
                  <a:ext cx="96" cy="0"/>
                </a:xfrm>
                <a:prstGeom prst="line">
                  <a:avLst/>
                </a:prstGeom>
                <a:noFill/>
                <a:ln w="9525">
                  <a:solidFill>
                    <a:schemeClr val="tx1"/>
                  </a:solidFill>
                  <a:round/>
                  <a:headEnd/>
                  <a:tailEnd/>
                </a:ln>
                <a:effectLst/>
              </p:spPr>
              <p:txBody>
                <a:bodyPr/>
                <a:lstStyle/>
                <a:p>
                  <a:endParaRPr lang="fr-FR"/>
                </a:p>
              </p:txBody>
            </p:sp>
            <p:sp>
              <p:nvSpPr>
                <p:cNvPr id="52269" name="Text Box 45"/>
                <p:cNvSpPr txBox="1">
                  <a:spLocks noChangeArrowheads="1"/>
                </p:cNvSpPr>
                <p:nvPr/>
              </p:nvSpPr>
              <p:spPr bwMode="auto">
                <a:xfrm>
                  <a:off x="2592" y="3321"/>
                  <a:ext cx="324" cy="286"/>
                </a:xfrm>
                <a:prstGeom prst="rect">
                  <a:avLst/>
                </a:prstGeom>
                <a:noFill/>
                <a:ln w="9525">
                  <a:noFill/>
                  <a:miter lim="800000"/>
                  <a:headEnd/>
                  <a:tailEnd/>
                </a:ln>
                <a:effectLst/>
              </p:spPr>
              <p:txBody>
                <a:bodyPr wrap="none">
                  <a:spAutoFit/>
                </a:bodyPr>
                <a:lstStyle/>
                <a:p>
                  <a:pPr eaLnBrk="0" hangingPunct="0"/>
                  <a:r>
                    <a:rPr lang="it-IT" sz="2000">
                      <a:latin typeface="Times New Roman" pitchFamily="18" charset="0"/>
                    </a:rPr>
                    <a:t>-1</a:t>
                  </a:r>
                </a:p>
              </p:txBody>
            </p:sp>
            <p:sp>
              <p:nvSpPr>
                <p:cNvPr id="52270" name="Line 46"/>
                <p:cNvSpPr>
                  <a:spLocks noChangeShapeType="1"/>
                </p:cNvSpPr>
                <p:nvPr/>
              </p:nvSpPr>
              <p:spPr bwMode="auto">
                <a:xfrm>
                  <a:off x="2784" y="1488"/>
                  <a:ext cx="96" cy="0"/>
                </a:xfrm>
                <a:prstGeom prst="line">
                  <a:avLst/>
                </a:prstGeom>
                <a:noFill/>
                <a:ln w="9525">
                  <a:solidFill>
                    <a:schemeClr val="tx1"/>
                  </a:solidFill>
                  <a:round/>
                  <a:headEnd/>
                  <a:tailEnd/>
                </a:ln>
                <a:effectLst/>
              </p:spPr>
              <p:txBody>
                <a:bodyPr/>
                <a:lstStyle/>
                <a:p>
                  <a:endParaRPr lang="fr-FR"/>
                </a:p>
              </p:txBody>
            </p:sp>
            <p:sp>
              <p:nvSpPr>
                <p:cNvPr id="52271" name="Text Box 47"/>
                <p:cNvSpPr txBox="1">
                  <a:spLocks noChangeArrowheads="1"/>
                </p:cNvSpPr>
                <p:nvPr/>
              </p:nvSpPr>
              <p:spPr bwMode="auto">
                <a:xfrm>
                  <a:off x="2496" y="1344"/>
                  <a:ext cx="411" cy="286"/>
                </a:xfrm>
                <a:prstGeom prst="rect">
                  <a:avLst/>
                </a:prstGeom>
                <a:noFill/>
                <a:ln w="9525">
                  <a:noFill/>
                  <a:miter lim="800000"/>
                  <a:headEnd/>
                  <a:tailEnd/>
                </a:ln>
                <a:effectLst/>
              </p:spPr>
              <p:txBody>
                <a:bodyPr wrap="none">
                  <a:spAutoFit/>
                </a:bodyPr>
                <a:lstStyle/>
                <a:p>
                  <a:pPr eaLnBrk="0" hangingPunct="0"/>
                  <a:r>
                    <a:rPr lang="it-IT" sz="2000">
                      <a:latin typeface="Times New Roman" pitchFamily="18" charset="0"/>
                    </a:rPr>
                    <a:t>0.5</a:t>
                  </a:r>
                </a:p>
              </p:txBody>
            </p:sp>
          </p:grpSp>
        </p:grpSp>
      </p:grpSp>
      <p:sp>
        <p:nvSpPr>
          <p:cNvPr id="29" name="ZoneTexte 28"/>
          <p:cNvSpPr txBox="1"/>
          <p:nvPr/>
        </p:nvSpPr>
        <p:spPr>
          <a:xfrm>
            <a:off x="0" y="4005064"/>
            <a:ext cx="4644008" cy="1908215"/>
          </a:xfrm>
          <a:prstGeom prst="rect">
            <a:avLst/>
          </a:prstGeom>
          <a:noFill/>
          <a:ln>
            <a:solidFill>
              <a:srgbClr val="FF00FF"/>
            </a:solidFill>
          </a:ln>
        </p:spPr>
        <p:txBody>
          <a:bodyPr wrap="square" rtlCol="0">
            <a:spAutoFit/>
          </a:bodyPr>
          <a:lstStyle/>
          <a:p>
            <a:r>
              <a:rPr lang="fr-FR" sz="2200" dirty="0" smtClean="0"/>
              <a:t>Formation of the self-consistent </a:t>
            </a:r>
            <a:r>
              <a:rPr lang="fr-FR" sz="2200" dirty="0" err="1" smtClean="0"/>
              <a:t>potential</a:t>
            </a:r>
            <a:r>
              <a:rPr lang="fr-FR" sz="2200" dirty="0" smtClean="0"/>
              <a:t> </a:t>
            </a:r>
            <a:r>
              <a:rPr lang="fr-FR" sz="2200" dirty="0" err="1" smtClean="0"/>
              <a:t>wall</a:t>
            </a:r>
            <a:r>
              <a:rPr lang="fr-FR" sz="2200" dirty="0" smtClean="0"/>
              <a:t> </a:t>
            </a:r>
            <a:r>
              <a:rPr lang="fr-FR" sz="2200" dirty="0" err="1" smtClean="0"/>
              <a:t>with</a:t>
            </a:r>
            <a:r>
              <a:rPr lang="fr-FR" sz="2200" dirty="0" smtClean="0"/>
              <a:t> the single </a:t>
            </a:r>
            <a:r>
              <a:rPr lang="fr-FR" sz="2200" dirty="0" err="1" smtClean="0"/>
              <a:t>localized</a:t>
            </a:r>
            <a:r>
              <a:rPr lang="fr-FR" sz="2200" dirty="0" smtClean="0"/>
              <a:t> </a:t>
            </a:r>
            <a:r>
              <a:rPr lang="fr-FR" sz="2200" dirty="0" err="1" smtClean="0"/>
              <a:t>eigenstate</a:t>
            </a:r>
            <a:r>
              <a:rPr lang="fr-FR" sz="2200" dirty="0" smtClean="0"/>
              <a:t> </a:t>
            </a:r>
            <a:r>
              <a:rPr lang="fr-FR" sz="2200" dirty="0" err="1" smtClean="0"/>
              <a:t>at</a:t>
            </a:r>
            <a:r>
              <a:rPr lang="fr-FR" sz="2200" dirty="0" smtClean="0"/>
              <a:t> the </a:t>
            </a:r>
            <a:r>
              <a:rPr lang="fr-FR" sz="2200" dirty="0" err="1" smtClean="0"/>
              <a:t>given</a:t>
            </a:r>
            <a:r>
              <a:rPr lang="fr-FR" sz="2200" dirty="0" smtClean="0"/>
              <a:t> </a:t>
            </a:r>
            <a:r>
              <a:rPr lang="fr-FR" sz="2200" dirty="0" err="1" smtClean="0"/>
              <a:t>eigenvalue</a:t>
            </a:r>
            <a:r>
              <a:rPr lang="fr-FR" sz="2200" dirty="0" smtClean="0"/>
              <a:t> of </a:t>
            </a:r>
            <a:r>
              <a:rPr lang="fr-FR" sz="2200" dirty="0" smtClean="0">
                <a:latin typeface="Symbol" pitchFamily="18" charset="2"/>
              </a:rPr>
              <a:t>m</a:t>
            </a:r>
            <a:r>
              <a:rPr lang="fr-FR" sz="2200" dirty="0" smtClean="0"/>
              <a:t>.</a:t>
            </a:r>
          </a:p>
          <a:p>
            <a:r>
              <a:rPr lang="fr-FR" sz="2200" dirty="0" smtClean="0"/>
              <a:t>Screening by the single </a:t>
            </a:r>
            <a:r>
              <a:rPr lang="fr-FR" sz="2200" dirty="0" err="1" smtClean="0"/>
              <a:t>wave</a:t>
            </a:r>
            <a:r>
              <a:rPr lang="fr-FR" sz="2200" dirty="0" smtClean="0"/>
              <a:t> </a:t>
            </a:r>
            <a:r>
              <a:rPr lang="fr-FR" sz="2200" dirty="0" err="1" smtClean="0"/>
              <a:t>function</a:t>
            </a:r>
            <a:r>
              <a:rPr lang="fr-FR" sz="2200" dirty="0" smtClean="0"/>
              <a:t>.</a:t>
            </a:r>
          </a:p>
          <a:p>
            <a:endParaRPr lang="fr-FR" sz="800" dirty="0" smtClean="0"/>
          </a:p>
          <a:p>
            <a:r>
              <a:rPr lang="fr-FR" sz="2200" dirty="0" smtClean="0"/>
              <a:t>Electric </a:t>
            </a:r>
            <a:r>
              <a:rPr lang="fr-FR" sz="2200" dirty="0" err="1" smtClean="0"/>
              <a:t>field</a:t>
            </a:r>
            <a:r>
              <a:rPr lang="fr-FR" sz="2200" dirty="0" smtClean="0"/>
              <a:t> E~10</a:t>
            </a:r>
            <a:r>
              <a:rPr lang="fr-FR" sz="2200" baseline="30000" dirty="0" smtClean="0"/>
              <a:t>7</a:t>
            </a:r>
            <a:r>
              <a:rPr lang="fr-FR" sz="2200" dirty="0" smtClean="0"/>
              <a:t> eV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checkerboard(across)">
                                      <p:cBhvr>
                                        <p:cTn id="7" dur="500"/>
                                        <p:tgtEl>
                                          <p:spTgt spid="522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E09E911C-5C42-4891-90D8-510D990B6137}" type="slidenum">
              <a:rPr lang="fr-FR"/>
              <a:pPr/>
              <a:t>41</a:t>
            </a:fld>
            <a:endParaRPr lang="fr-FR"/>
          </a:p>
        </p:txBody>
      </p:sp>
      <p:sp>
        <p:nvSpPr>
          <p:cNvPr id="71682" name="Rectangle 2"/>
          <p:cNvSpPr>
            <a:spLocks noGrp="1" noChangeArrowheads="1"/>
          </p:cNvSpPr>
          <p:nvPr>
            <p:ph type="title"/>
          </p:nvPr>
        </p:nvSpPr>
        <p:spPr>
          <a:xfrm>
            <a:off x="2484438" y="274638"/>
            <a:ext cx="5327922" cy="561975"/>
          </a:xfrm>
          <a:solidFill>
            <a:srgbClr val="F2F6A8"/>
          </a:solidFill>
          <a:ln>
            <a:solidFill>
              <a:srgbClr val="000099"/>
            </a:solidFill>
          </a:ln>
        </p:spPr>
        <p:txBody>
          <a:bodyPr/>
          <a:lstStyle/>
          <a:p>
            <a:r>
              <a:rPr lang="fr-FR" sz="2800" b="1" dirty="0">
                <a:solidFill>
                  <a:schemeClr val="tx1"/>
                </a:solidFill>
              </a:rPr>
              <a:t>Conclusions </a:t>
            </a:r>
            <a:r>
              <a:rPr lang="fr-FR" sz="2800" b="1" dirty="0" smtClean="0">
                <a:solidFill>
                  <a:schemeClr val="tx1"/>
                </a:solidFill>
              </a:rPr>
              <a:t> a</a:t>
            </a:r>
            <a:r>
              <a:rPr lang="fr-FR" sz="2800" b="1" dirty="0" smtClean="0"/>
              <a:t>nd perspectives</a:t>
            </a:r>
            <a:endParaRPr lang="fr-FR" sz="2800" b="1" dirty="0"/>
          </a:p>
        </p:txBody>
      </p:sp>
      <p:sp>
        <p:nvSpPr>
          <p:cNvPr id="71683" name="Rectangle 3"/>
          <p:cNvSpPr>
            <a:spLocks noGrp="1" noChangeArrowheads="1"/>
          </p:cNvSpPr>
          <p:nvPr>
            <p:ph type="body" idx="1"/>
          </p:nvPr>
        </p:nvSpPr>
        <p:spPr>
          <a:xfrm>
            <a:off x="251520" y="1052513"/>
            <a:ext cx="8424168" cy="5616847"/>
          </a:xfrm>
        </p:spPr>
        <p:txBody>
          <a:bodyPr/>
          <a:lstStyle/>
          <a:p>
            <a:pPr>
              <a:lnSpc>
                <a:spcPct val="150000"/>
              </a:lnSpc>
            </a:pPr>
            <a:r>
              <a:rPr lang="en-US" sz="2000" b="1" dirty="0" smtClean="0"/>
              <a:t>Field effect – electrostatic switching of electronic states at the surface </a:t>
            </a:r>
            <a:endParaRPr lang="en-US" sz="2000" b="1" dirty="0" smtClean="0"/>
          </a:p>
          <a:p>
            <a:pPr>
              <a:lnSpc>
                <a:spcPct val="150000"/>
              </a:lnSpc>
              <a:buNone/>
            </a:pPr>
            <a:r>
              <a:rPr lang="en-US" sz="2000" b="1" dirty="0" smtClean="0"/>
              <a:t> </a:t>
            </a:r>
            <a:r>
              <a:rPr lang="en-US" sz="2000" b="1" dirty="0" smtClean="0"/>
              <a:t>     </a:t>
            </a:r>
            <a:r>
              <a:rPr lang="en-US" sz="2000" b="1" dirty="0" smtClean="0"/>
              <a:t>is </a:t>
            </a:r>
            <a:r>
              <a:rPr lang="en-US" sz="2000" b="1" dirty="0" smtClean="0"/>
              <a:t>well confirmed by diverse experimental methods</a:t>
            </a:r>
          </a:p>
          <a:p>
            <a:pPr>
              <a:lnSpc>
                <a:spcPct val="150000"/>
              </a:lnSpc>
            </a:pPr>
            <a:r>
              <a:rPr lang="en-US" sz="2000" b="1" dirty="0" smtClean="0"/>
              <a:t>The 2D, even monolayer superconductivity does exist</a:t>
            </a:r>
          </a:p>
          <a:p>
            <a:pPr>
              <a:lnSpc>
                <a:spcPct val="150000"/>
              </a:lnSpc>
            </a:pPr>
            <a:r>
              <a:rPr lang="en-US" sz="2000" b="1" dirty="0" smtClean="0"/>
              <a:t>Methodic progress raised the scale of manipulation from </a:t>
            </a:r>
            <a:r>
              <a:rPr lang="en-US" sz="2000" b="1" dirty="0" err="1" smtClean="0"/>
              <a:t>mK</a:t>
            </a:r>
            <a:r>
              <a:rPr lang="en-US" sz="2000" b="1" dirty="0" smtClean="0"/>
              <a:t> to 30K</a:t>
            </a:r>
          </a:p>
          <a:p>
            <a:pPr>
              <a:lnSpc>
                <a:spcPct val="150000"/>
              </a:lnSpc>
            </a:pPr>
            <a:endParaRPr lang="en-US" sz="2000" b="1" dirty="0" smtClean="0"/>
          </a:p>
          <a:p>
            <a:pPr>
              <a:lnSpc>
                <a:spcPct val="150000"/>
              </a:lnSpc>
            </a:pPr>
            <a:r>
              <a:rPr lang="en-US" sz="2000" b="1" dirty="0" smtClean="0"/>
              <a:t>Non realized or unattended issues:</a:t>
            </a:r>
          </a:p>
          <a:p>
            <a:pPr>
              <a:lnSpc>
                <a:spcPct val="150000"/>
              </a:lnSpc>
              <a:buNone/>
            </a:pPr>
            <a:r>
              <a:rPr lang="en-US" sz="2000" b="1" dirty="0" smtClean="0"/>
              <a:t> 		</a:t>
            </a:r>
            <a:r>
              <a:rPr lang="en-US" sz="2000" b="1" dirty="0" err="1" smtClean="0"/>
              <a:t>Ambipolar</a:t>
            </a:r>
            <a:r>
              <a:rPr lang="en-US" sz="2000" b="1" dirty="0" smtClean="0"/>
              <a:t> switching</a:t>
            </a:r>
          </a:p>
          <a:p>
            <a:pPr>
              <a:lnSpc>
                <a:spcPct val="150000"/>
              </a:lnSpc>
              <a:buNone/>
            </a:pPr>
            <a:r>
              <a:rPr lang="en-US" sz="2000" b="1" dirty="0" smtClean="0"/>
              <a:t>	</a:t>
            </a:r>
            <a:r>
              <a:rPr lang="en-US" sz="2000" b="1" dirty="0" smtClean="0"/>
              <a:t>	</a:t>
            </a:r>
            <a:r>
              <a:rPr lang="en-US" sz="2000" b="1" dirty="0" smtClean="0"/>
              <a:t>Realization </a:t>
            </a:r>
            <a:r>
              <a:rPr lang="en-US" sz="2000" b="1" dirty="0" smtClean="0"/>
              <a:t>of semi – super devices.</a:t>
            </a:r>
          </a:p>
          <a:p>
            <a:pPr>
              <a:lnSpc>
                <a:spcPct val="150000"/>
              </a:lnSpc>
              <a:buNone/>
            </a:pPr>
            <a:r>
              <a:rPr lang="en-US" sz="2000" b="1" dirty="0" smtClean="0"/>
              <a:t>		Superconducting p-n </a:t>
            </a:r>
            <a:r>
              <a:rPr lang="en-US" sz="2000" b="1" dirty="0" smtClean="0"/>
              <a:t>junction</a:t>
            </a:r>
            <a:endParaRPr lang="en-US" sz="20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1259632" y="1340768"/>
            <a:ext cx="5636865" cy="3024336"/>
          </a:xfrm>
          <a:prstGeom prst="rect">
            <a:avLst/>
          </a:prstGeom>
          <a:noFill/>
          <a:ln w="9525">
            <a:noFill/>
            <a:miter lim="800000"/>
            <a:headEnd/>
            <a:tailEnd/>
          </a:ln>
        </p:spPr>
      </p:pic>
      <p:sp>
        <p:nvSpPr>
          <p:cNvPr id="5" name="ZoneTexte 4"/>
          <p:cNvSpPr txBox="1"/>
          <p:nvPr/>
        </p:nvSpPr>
        <p:spPr>
          <a:xfrm>
            <a:off x="35496" y="116632"/>
            <a:ext cx="9176679" cy="1292662"/>
          </a:xfrm>
          <a:prstGeom prst="rect">
            <a:avLst/>
          </a:prstGeom>
          <a:noFill/>
        </p:spPr>
        <p:txBody>
          <a:bodyPr wrap="none" rtlCol="0">
            <a:spAutoFit/>
          </a:bodyPr>
          <a:lstStyle/>
          <a:p>
            <a:r>
              <a:rPr lang="en-US" dirty="0" smtClean="0"/>
              <a:t>The earlier injection transistor was used for signal amplification</a:t>
            </a:r>
          </a:p>
          <a:p>
            <a:r>
              <a:rPr lang="en-US" dirty="0" smtClean="0"/>
              <a:t>(the Sony walkman proclaimed the </a:t>
            </a:r>
            <a:r>
              <a:rPr lang="en-US" dirty="0" err="1" smtClean="0"/>
              <a:t>mineaturization</a:t>
            </a:r>
            <a:r>
              <a:rPr lang="en-US" dirty="0" smtClean="0"/>
              <a:t> epoch)</a:t>
            </a:r>
          </a:p>
          <a:p>
            <a:r>
              <a:rPr lang="en-US" dirty="0" smtClean="0"/>
              <a:t>The modern choice for switching is the </a:t>
            </a:r>
            <a:r>
              <a:rPr lang="en-US" dirty="0" err="1" smtClean="0"/>
              <a:t>FET</a:t>
            </a:r>
            <a:r>
              <a:rPr lang="en-US" dirty="0" smtClean="0"/>
              <a:t> – field effect transistor</a:t>
            </a:r>
            <a:endParaRPr lang="en-US" dirty="0"/>
          </a:p>
        </p:txBody>
      </p:sp>
      <p:sp>
        <p:nvSpPr>
          <p:cNvPr id="6" name="ZoneTexte 5"/>
          <p:cNvSpPr txBox="1"/>
          <p:nvPr/>
        </p:nvSpPr>
        <p:spPr>
          <a:xfrm>
            <a:off x="0" y="4653136"/>
            <a:ext cx="9144000" cy="2092881"/>
          </a:xfrm>
          <a:prstGeom prst="rect">
            <a:avLst/>
          </a:prstGeom>
          <a:noFill/>
        </p:spPr>
        <p:txBody>
          <a:bodyPr wrap="square" rtlCol="0">
            <a:spAutoFit/>
          </a:bodyPr>
          <a:lstStyle/>
          <a:p>
            <a:r>
              <a:rPr lang="en-US" dirty="0" smtClean="0"/>
              <a:t>Gate voltage controls the concentration of carriers </a:t>
            </a:r>
          </a:p>
          <a:p>
            <a:r>
              <a:rPr lang="en-US" dirty="0" smtClean="0"/>
              <a:t>between the source S and the drain D electrodes</a:t>
            </a:r>
          </a:p>
          <a:p>
            <a:r>
              <a:rPr lang="en-US" dirty="0" smtClean="0"/>
              <a:t>The operation scale: 10</a:t>
            </a:r>
            <a:r>
              <a:rPr lang="en-US" baseline="30000" dirty="0" smtClean="0"/>
              <a:t>-6</a:t>
            </a:r>
            <a:r>
              <a:rPr lang="en-US" dirty="0" smtClean="0"/>
              <a:t> e/site.</a:t>
            </a:r>
          </a:p>
          <a:p>
            <a:r>
              <a:rPr lang="en-US" dirty="0" smtClean="0"/>
              <a:t>Dream: get 10</a:t>
            </a:r>
            <a:r>
              <a:rPr lang="en-US" baseline="30000" dirty="0" smtClean="0"/>
              <a:t>-1</a:t>
            </a:r>
            <a:r>
              <a:rPr lang="en-US" dirty="0" smtClean="0"/>
              <a:t> e/site to reach transitions to new electronic states</a:t>
            </a:r>
          </a:p>
          <a:p>
            <a:r>
              <a:rPr lang="en-US" dirty="0" smtClean="0"/>
              <a:t>Price: need almost intra-atomic scales of the electric field.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44450"/>
            <a:ext cx="9144000" cy="838200"/>
          </a:xfrm>
          <a:solidFill>
            <a:srgbClr val="FFFF66"/>
          </a:solidFill>
          <a:ln>
            <a:solidFill>
              <a:schemeClr val="accent2"/>
            </a:solidFill>
          </a:ln>
        </p:spPr>
        <p:txBody>
          <a:bodyPr/>
          <a:lstStyle/>
          <a:p>
            <a:r>
              <a:rPr lang="en-US" sz="2400" b="1" dirty="0">
                <a:solidFill>
                  <a:srgbClr val="FF00FF"/>
                </a:solidFill>
              </a:rPr>
              <a:t>Field effect dream to transform any material to any electronic state.</a:t>
            </a:r>
            <a:br>
              <a:rPr lang="en-US" sz="2400" b="1" dirty="0">
                <a:solidFill>
                  <a:srgbClr val="FF00FF"/>
                </a:solidFill>
              </a:rPr>
            </a:br>
            <a:r>
              <a:rPr lang="en-US" sz="2400" b="1" dirty="0">
                <a:solidFill>
                  <a:srgbClr val="FF00FF"/>
                </a:solidFill>
              </a:rPr>
              <a:t>Anticipating a tunable </a:t>
            </a:r>
            <a:r>
              <a:rPr lang="en-US" sz="2400" b="1" dirty="0" smtClean="0">
                <a:solidFill>
                  <a:srgbClr val="FF00FF"/>
                </a:solidFill>
              </a:rPr>
              <a:t>superconductivity</a:t>
            </a:r>
            <a:endParaRPr lang="en-US" sz="2400" b="1" dirty="0">
              <a:solidFill>
                <a:srgbClr val="FF00FF"/>
              </a:solidFill>
            </a:endParaRPr>
          </a:p>
        </p:txBody>
      </p:sp>
      <p:sp>
        <p:nvSpPr>
          <p:cNvPr id="37891" name="Text Box 3"/>
          <p:cNvSpPr txBox="1">
            <a:spLocks noChangeArrowheads="1"/>
          </p:cNvSpPr>
          <p:nvPr/>
        </p:nvSpPr>
        <p:spPr bwMode="auto">
          <a:xfrm>
            <a:off x="152400" y="981075"/>
            <a:ext cx="8991600" cy="2246769"/>
          </a:xfrm>
          <a:prstGeom prst="rect">
            <a:avLst/>
          </a:prstGeom>
          <a:noFill/>
          <a:ln w="9525">
            <a:solidFill>
              <a:schemeClr val="accent2"/>
            </a:solidFill>
            <a:miter lim="800000"/>
            <a:headEnd/>
            <a:tailEnd/>
          </a:ln>
          <a:effectLst/>
        </p:spPr>
        <p:txBody>
          <a:bodyPr>
            <a:spAutoFit/>
          </a:bodyPr>
          <a:lstStyle/>
          <a:p>
            <a:r>
              <a:rPr lang="en-US" sz="2000" b="1" i="1" dirty="0"/>
              <a:t>Bell Labs, </a:t>
            </a:r>
            <a:r>
              <a:rPr lang="en-US" sz="2000" b="1" i="1" dirty="0" err="1" smtClean="0"/>
              <a:t>H.Shoen</a:t>
            </a:r>
            <a:r>
              <a:rPr lang="en-US" sz="2000" b="1" i="1" dirty="0" smtClean="0"/>
              <a:t> </a:t>
            </a:r>
            <a:r>
              <a:rPr lang="en-US" sz="2000" b="1" i="1" dirty="0"/>
              <a:t>affair – its very negative and well stimulating impact</a:t>
            </a:r>
            <a:endParaRPr lang="en-US" sz="2000" dirty="0"/>
          </a:p>
          <a:p>
            <a:r>
              <a:rPr lang="en-US" sz="2400" dirty="0"/>
              <a:t>2002	     	Darkness in the Murray Hills tunnel</a:t>
            </a:r>
          </a:p>
          <a:p>
            <a:r>
              <a:rPr lang="en-US" sz="2400" dirty="0" smtClean="0">
                <a:solidFill>
                  <a:srgbClr val="002060"/>
                </a:solidFill>
              </a:rPr>
              <a:t>2002 + </a:t>
            </a:r>
            <a:r>
              <a:rPr lang="en-US" sz="2400" dirty="0">
                <a:solidFill>
                  <a:srgbClr val="002060"/>
                </a:solidFill>
              </a:rPr>
              <a:t>	</a:t>
            </a:r>
            <a:r>
              <a:rPr lang="en-US" sz="2400" dirty="0" smtClean="0">
                <a:solidFill>
                  <a:srgbClr val="002060"/>
                </a:solidFill>
              </a:rPr>
              <a:t>Side </a:t>
            </a:r>
            <a:r>
              <a:rPr lang="en-US" sz="2400" dirty="0">
                <a:solidFill>
                  <a:srgbClr val="002060"/>
                </a:solidFill>
              </a:rPr>
              <a:t>light at the Alpine </a:t>
            </a:r>
            <a:r>
              <a:rPr lang="en-US" sz="2400" dirty="0" smtClean="0">
                <a:solidFill>
                  <a:srgbClr val="002060"/>
                </a:solidFill>
              </a:rPr>
              <a:t>tunnel section </a:t>
            </a:r>
            <a:r>
              <a:rPr lang="en-US" sz="2400" dirty="0">
                <a:solidFill>
                  <a:srgbClr val="002060"/>
                </a:solidFill>
              </a:rPr>
              <a:t>- </a:t>
            </a:r>
            <a:r>
              <a:rPr lang="en-US" sz="2400" dirty="0" smtClean="0">
                <a:solidFill>
                  <a:srgbClr val="002060"/>
                </a:solidFill>
              </a:rPr>
              <a:t>Geneva.</a:t>
            </a:r>
            <a:endParaRPr lang="en-US" sz="2400" dirty="0">
              <a:solidFill>
                <a:srgbClr val="002060"/>
              </a:solidFill>
            </a:endParaRPr>
          </a:p>
          <a:p>
            <a:r>
              <a:rPr lang="en-US" sz="2400" dirty="0">
                <a:solidFill>
                  <a:srgbClr val="7030A0"/>
                </a:solidFill>
              </a:rPr>
              <a:t>2003 +  	Light at the Pacific end of the tunnel </a:t>
            </a:r>
            <a:r>
              <a:rPr lang="en-US" sz="2400" dirty="0" smtClean="0">
                <a:solidFill>
                  <a:srgbClr val="7030A0"/>
                </a:solidFill>
              </a:rPr>
              <a:t>- </a:t>
            </a:r>
            <a:r>
              <a:rPr lang="en-US" sz="2400" dirty="0">
                <a:solidFill>
                  <a:srgbClr val="7030A0"/>
                </a:solidFill>
              </a:rPr>
              <a:t>Japan</a:t>
            </a:r>
            <a:r>
              <a:rPr lang="en-US" sz="2400" dirty="0" smtClean="0">
                <a:solidFill>
                  <a:srgbClr val="7030A0"/>
                </a:solidFill>
              </a:rPr>
              <a:t>.</a:t>
            </a:r>
          </a:p>
          <a:p>
            <a:r>
              <a:rPr lang="en-US" sz="2400" dirty="0" smtClean="0">
                <a:solidFill>
                  <a:srgbClr val="C00000"/>
                </a:solidFill>
              </a:rPr>
              <a:t>2010		Explosions of studies on oxides and organic conductors.</a:t>
            </a:r>
            <a:endParaRPr lang="en-US" sz="2400" dirty="0">
              <a:solidFill>
                <a:srgbClr val="C00000"/>
              </a:solidFill>
            </a:endParaRPr>
          </a:p>
          <a:p>
            <a:r>
              <a:rPr lang="en-US" sz="2400" dirty="0" smtClean="0"/>
              <a:t>1980/90’s </a:t>
            </a:r>
            <a:r>
              <a:rPr lang="en-US" sz="2400" dirty="0"/>
              <a:t>	Theorists calling – </a:t>
            </a:r>
            <a:r>
              <a:rPr lang="en-US" sz="2400" dirty="0" smtClean="0"/>
              <a:t> Russia, Swiss.</a:t>
            </a:r>
            <a:endParaRPr lang="en-US" sz="2800" dirty="0"/>
          </a:p>
        </p:txBody>
      </p:sp>
      <p:sp>
        <p:nvSpPr>
          <p:cNvPr id="37941" name="Text Box 53"/>
          <p:cNvSpPr txBox="1">
            <a:spLocks noChangeArrowheads="1"/>
          </p:cNvSpPr>
          <p:nvPr/>
        </p:nvSpPr>
        <p:spPr bwMode="auto">
          <a:xfrm>
            <a:off x="0" y="3429000"/>
            <a:ext cx="9143999" cy="3264613"/>
          </a:xfrm>
          <a:prstGeom prst="rect">
            <a:avLst/>
          </a:prstGeom>
          <a:noFill/>
          <a:ln w="9525">
            <a:solidFill>
              <a:schemeClr val="accent1"/>
            </a:solidFill>
            <a:miter lim="800000"/>
            <a:headEnd/>
            <a:tailEnd/>
          </a:ln>
          <a:effectLst/>
        </p:spPr>
        <p:txBody>
          <a:bodyPr wrap="square" lIns="90000" tIns="46800" rIns="90000" bIns="46800">
            <a:spAutoFit/>
          </a:bodyPr>
          <a:lstStyle/>
          <a:p>
            <a:r>
              <a:rPr lang="en-US" sz="2200" dirty="0"/>
              <a:t>Goal: create  a field effect injection up to ~10% </a:t>
            </a:r>
            <a:r>
              <a:rPr lang="en-US" sz="2200" dirty="0" smtClean="0"/>
              <a:t>per </a:t>
            </a:r>
            <a:r>
              <a:rPr lang="en-US" sz="2200" dirty="0"/>
              <a:t>surface unit cell.</a:t>
            </a:r>
          </a:p>
          <a:p>
            <a:endParaRPr lang="en-US" sz="800" dirty="0"/>
          </a:p>
          <a:p>
            <a:r>
              <a:rPr lang="en-US" sz="2200" dirty="0" smtClean="0"/>
              <a:t>Ingredients of modern research:</a:t>
            </a:r>
            <a:endParaRPr lang="en-US" sz="2200" dirty="0"/>
          </a:p>
          <a:p>
            <a:pPr marL="457200" indent="-457200"/>
            <a:r>
              <a:rPr lang="en-US" sz="2200" dirty="0" smtClean="0"/>
              <a:t>Active </a:t>
            </a:r>
            <a:r>
              <a:rPr lang="en-US" sz="2200" dirty="0"/>
              <a:t>material, accepting either electrons or holes, </a:t>
            </a:r>
            <a:r>
              <a:rPr lang="en-US" sz="2200" dirty="0" smtClean="0"/>
              <a:t>and possessing </a:t>
            </a:r>
            <a:r>
              <a:rPr lang="en-US" sz="2200" dirty="0"/>
              <a:t>different </a:t>
            </a:r>
            <a:r>
              <a:rPr lang="en-US" sz="2200" dirty="0" smtClean="0"/>
              <a:t>,</a:t>
            </a:r>
          </a:p>
          <a:p>
            <a:pPr marL="457200" indent="-457200"/>
            <a:r>
              <a:rPr lang="en-US" sz="2200" dirty="0" smtClean="0">
                <a:solidFill>
                  <a:srgbClr val="FF0000"/>
                </a:solidFill>
              </a:rPr>
              <a:t>tunable</a:t>
            </a:r>
            <a:r>
              <a:rPr lang="en-US" sz="2200" dirty="0" smtClean="0"/>
              <a:t> </a:t>
            </a:r>
            <a:r>
              <a:rPr lang="en-US" sz="2200" dirty="0"/>
              <a:t>– insulating ,</a:t>
            </a:r>
            <a:r>
              <a:rPr lang="en-US" sz="2200" dirty="0" smtClean="0"/>
              <a:t> metallic, superconducting </a:t>
            </a:r>
            <a:r>
              <a:rPr lang="en-US" sz="2200" dirty="0"/>
              <a:t>– </a:t>
            </a:r>
            <a:r>
              <a:rPr lang="en-US" sz="2200" dirty="0" smtClean="0"/>
              <a:t>ground states :</a:t>
            </a:r>
            <a:endParaRPr lang="en-US" sz="2200" dirty="0"/>
          </a:p>
          <a:p>
            <a:r>
              <a:rPr lang="en-US" sz="2200" dirty="0" smtClean="0">
                <a:solidFill>
                  <a:srgbClr val="C00000"/>
                </a:solidFill>
              </a:rPr>
              <a:t>High-</a:t>
            </a:r>
            <a:r>
              <a:rPr lang="en-US" sz="2200" dirty="0" err="1" smtClean="0">
                <a:solidFill>
                  <a:srgbClr val="C00000"/>
                </a:solidFill>
              </a:rPr>
              <a:t>Tc</a:t>
            </a:r>
            <a:r>
              <a:rPr lang="en-US" sz="2200" dirty="0" smtClean="0">
                <a:solidFill>
                  <a:srgbClr val="C00000"/>
                </a:solidFill>
              </a:rPr>
              <a:t> superconductors - cuprates and </a:t>
            </a:r>
            <a:r>
              <a:rPr lang="en-US" sz="2200" dirty="0" err="1" smtClean="0">
                <a:solidFill>
                  <a:srgbClr val="C00000"/>
                </a:solidFill>
              </a:rPr>
              <a:t>pnictides</a:t>
            </a:r>
            <a:r>
              <a:rPr lang="en-US" sz="2200" dirty="0" smtClean="0">
                <a:solidFill>
                  <a:srgbClr val="C00000"/>
                </a:solidFill>
              </a:rPr>
              <a:t> - in </a:t>
            </a:r>
            <a:r>
              <a:rPr lang="en-US" sz="2200" dirty="0" err="1" smtClean="0">
                <a:solidFill>
                  <a:srgbClr val="C00000"/>
                </a:solidFill>
              </a:rPr>
              <a:t>antiferromagnetic</a:t>
            </a:r>
            <a:r>
              <a:rPr lang="en-US" sz="2200" dirty="0" smtClean="0">
                <a:solidFill>
                  <a:srgbClr val="C00000"/>
                </a:solidFill>
              </a:rPr>
              <a:t> states, </a:t>
            </a:r>
            <a:r>
              <a:rPr lang="en-US" sz="2200" dirty="0" smtClean="0"/>
              <a:t/>
            </a:r>
            <a:br>
              <a:rPr lang="en-US" sz="2200" dirty="0" smtClean="0"/>
            </a:br>
            <a:r>
              <a:rPr lang="en-US" sz="2200" dirty="0" smtClean="0">
                <a:solidFill>
                  <a:srgbClr val="7030A0"/>
                </a:solidFill>
              </a:rPr>
              <a:t>transition </a:t>
            </a:r>
            <a:r>
              <a:rPr lang="en-US" sz="2200" dirty="0">
                <a:solidFill>
                  <a:srgbClr val="7030A0"/>
                </a:solidFill>
              </a:rPr>
              <a:t>metals </a:t>
            </a:r>
            <a:r>
              <a:rPr lang="en-US" sz="2200" dirty="0" smtClean="0">
                <a:solidFill>
                  <a:srgbClr val="7030A0"/>
                </a:solidFill>
              </a:rPr>
              <a:t>oxides with charge- and orbital- ordering and magnetism</a:t>
            </a:r>
            <a:r>
              <a:rPr lang="en-US" sz="2200" dirty="0" smtClean="0"/>
              <a:t>,</a:t>
            </a:r>
            <a:br>
              <a:rPr lang="en-US" sz="2200" dirty="0" smtClean="0"/>
            </a:br>
            <a:r>
              <a:rPr lang="en-US" sz="2200" dirty="0" smtClean="0"/>
              <a:t> </a:t>
            </a:r>
            <a:r>
              <a:rPr lang="en-US" sz="2200" dirty="0" smtClean="0">
                <a:solidFill>
                  <a:srgbClr val="C00000"/>
                </a:solidFill>
              </a:rPr>
              <a:t>transition metals </a:t>
            </a:r>
            <a:r>
              <a:rPr lang="en-US" sz="2200" dirty="0" err="1" smtClean="0">
                <a:solidFill>
                  <a:srgbClr val="C00000"/>
                </a:solidFill>
              </a:rPr>
              <a:t>halcogenides</a:t>
            </a:r>
            <a:r>
              <a:rPr lang="en-US" sz="2200" dirty="0" smtClean="0">
                <a:solidFill>
                  <a:srgbClr val="C00000"/>
                </a:solidFill>
              </a:rPr>
              <a:t> with charge density waves, </a:t>
            </a:r>
            <a:r>
              <a:rPr lang="en-US" sz="2200" dirty="0" smtClean="0"/>
              <a:t/>
            </a:r>
            <a:br>
              <a:rPr lang="en-US" sz="2200" dirty="0" smtClean="0"/>
            </a:br>
            <a:r>
              <a:rPr lang="en-US" sz="2200" dirty="0" smtClean="0">
                <a:solidFill>
                  <a:srgbClr val="7030A0"/>
                </a:solidFill>
              </a:rPr>
              <a:t>organic conductors with the  charge ordering, </a:t>
            </a:r>
            <a:r>
              <a:rPr lang="en-US" sz="2200" dirty="0" smtClean="0"/>
              <a:t/>
            </a:r>
            <a:br>
              <a:rPr lang="en-US" sz="2200" dirty="0" smtClean="0"/>
            </a:br>
            <a:r>
              <a:rPr lang="en-US" sz="2200" dirty="0" smtClean="0">
                <a:solidFill>
                  <a:srgbClr val="C00000"/>
                </a:solidFill>
              </a:rPr>
              <a:t>conducting polymers.</a:t>
            </a:r>
            <a:endParaRPr lang="en-US" sz="2200"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39552" y="3861048"/>
            <a:ext cx="4423917" cy="2880320"/>
          </a:xfrm>
          <a:prstGeom prst="rect">
            <a:avLst/>
          </a:prstGeom>
          <a:noFill/>
          <a:ln w="9525">
            <a:noFill/>
            <a:miter lim="800000"/>
            <a:headEnd/>
            <a:tailEnd/>
          </a:ln>
        </p:spPr>
      </p:pic>
      <p:grpSp>
        <p:nvGrpSpPr>
          <p:cNvPr id="3" name="Groupe 2"/>
          <p:cNvGrpSpPr/>
          <p:nvPr/>
        </p:nvGrpSpPr>
        <p:grpSpPr>
          <a:xfrm>
            <a:off x="5436096" y="3284984"/>
            <a:ext cx="3312368" cy="1719714"/>
            <a:chOff x="611560" y="4005064"/>
            <a:chExt cx="3312368" cy="1719714"/>
          </a:xfrm>
        </p:grpSpPr>
        <p:sp>
          <p:nvSpPr>
            <p:cNvPr id="4" name="Rectangle 3"/>
            <p:cNvSpPr/>
            <p:nvPr/>
          </p:nvSpPr>
          <p:spPr bwMode="auto">
            <a:xfrm>
              <a:off x="611560" y="4429935"/>
              <a:ext cx="3312368" cy="1294843"/>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fr-FR" sz="2600" b="0" i="0" u="none" strike="noStrike" cap="none" normalizeH="0" baseline="0" dirty="0" smtClean="0">
                <a:ln>
                  <a:noFill/>
                </a:ln>
                <a:solidFill>
                  <a:schemeClr val="tx1"/>
                </a:solidFill>
                <a:effectLst/>
                <a:latin typeface="Times New Roman" pitchFamily="18" charset="0"/>
              </a:endParaRPr>
            </a:p>
          </p:txBody>
        </p:sp>
        <p:cxnSp>
          <p:nvCxnSpPr>
            <p:cNvPr id="5" name="Connecteur droit avec flèche 4"/>
            <p:cNvCxnSpPr/>
            <p:nvPr/>
          </p:nvCxnSpPr>
          <p:spPr bwMode="auto">
            <a:xfrm>
              <a:off x="1619672" y="4005064"/>
              <a:ext cx="0" cy="360040"/>
            </a:xfrm>
            <a:prstGeom prst="straightConnector1">
              <a:avLst/>
            </a:prstGeom>
            <a:solidFill>
              <a:schemeClr val="bg1"/>
            </a:solidFill>
            <a:ln w="9525" cap="flat" cmpd="sng" algn="ctr">
              <a:solidFill>
                <a:schemeClr val="accent2"/>
              </a:solidFill>
              <a:prstDash val="solid"/>
              <a:round/>
              <a:headEnd type="none" w="med" len="med"/>
              <a:tailEnd type="arrow"/>
            </a:ln>
            <a:effectLst/>
          </p:spPr>
        </p:cxnSp>
        <p:cxnSp>
          <p:nvCxnSpPr>
            <p:cNvPr id="6" name="Connecteur droit avec flèche 5"/>
            <p:cNvCxnSpPr/>
            <p:nvPr/>
          </p:nvCxnSpPr>
          <p:spPr bwMode="auto">
            <a:xfrm>
              <a:off x="2123728" y="4005064"/>
              <a:ext cx="0" cy="360040"/>
            </a:xfrm>
            <a:prstGeom prst="straightConnector1">
              <a:avLst/>
            </a:prstGeom>
            <a:solidFill>
              <a:schemeClr val="bg1"/>
            </a:solidFill>
            <a:ln w="9525" cap="flat" cmpd="sng" algn="ctr">
              <a:solidFill>
                <a:schemeClr val="accent2"/>
              </a:solidFill>
              <a:prstDash val="solid"/>
              <a:round/>
              <a:headEnd type="none" w="med" len="med"/>
              <a:tailEnd type="arrow"/>
            </a:ln>
            <a:effectLst/>
          </p:spPr>
        </p:cxnSp>
        <p:cxnSp>
          <p:nvCxnSpPr>
            <p:cNvPr id="7" name="Connecteur droit avec flèche 6"/>
            <p:cNvCxnSpPr/>
            <p:nvPr/>
          </p:nvCxnSpPr>
          <p:spPr bwMode="auto">
            <a:xfrm>
              <a:off x="2771800" y="4005064"/>
              <a:ext cx="0" cy="360040"/>
            </a:xfrm>
            <a:prstGeom prst="straightConnector1">
              <a:avLst/>
            </a:prstGeom>
            <a:solidFill>
              <a:schemeClr val="bg1"/>
            </a:solidFill>
            <a:ln w="9525" cap="flat" cmpd="sng" algn="ctr">
              <a:solidFill>
                <a:schemeClr val="accent2"/>
              </a:solidFill>
              <a:prstDash val="solid"/>
              <a:round/>
              <a:headEnd type="none" w="med" len="med"/>
              <a:tailEnd type="arrow"/>
            </a:ln>
            <a:effectLst/>
          </p:spPr>
        </p:cxnSp>
        <p:sp>
          <p:nvSpPr>
            <p:cNvPr id="8" name="ZoneTexte 7"/>
            <p:cNvSpPr txBox="1"/>
            <p:nvPr/>
          </p:nvSpPr>
          <p:spPr>
            <a:xfrm>
              <a:off x="899592" y="4437113"/>
              <a:ext cx="2592288" cy="492443"/>
            </a:xfrm>
            <a:prstGeom prst="rect">
              <a:avLst/>
            </a:prstGeom>
            <a:noFill/>
          </p:spPr>
          <p:txBody>
            <a:bodyPr wrap="square" rtlCol="0">
              <a:spAutoFit/>
            </a:bodyPr>
            <a:lstStyle/>
            <a:p>
              <a:r>
                <a:rPr lang="en-US" dirty="0" smtClean="0"/>
                <a:t> </a:t>
              </a:r>
              <a:r>
                <a:rPr lang="en-US" sz="2400" b="1" dirty="0" smtClean="0">
                  <a:solidFill>
                    <a:srgbClr val="FF0000"/>
                  </a:solidFill>
                </a:rPr>
                <a:t>-   -   -   -   -   -   -</a:t>
              </a:r>
              <a:endParaRPr lang="fr-FR" sz="2400" b="1" dirty="0">
                <a:solidFill>
                  <a:srgbClr val="FF0000"/>
                </a:solidFill>
              </a:endParaRPr>
            </a:p>
          </p:txBody>
        </p:sp>
      </p:grpSp>
      <p:sp>
        <p:nvSpPr>
          <p:cNvPr id="9" name="ZoneTexte 8"/>
          <p:cNvSpPr txBox="1"/>
          <p:nvPr/>
        </p:nvSpPr>
        <p:spPr>
          <a:xfrm>
            <a:off x="5220072" y="5323855"/>
            <a:ext cx="3491661" cy="1107996"/>
          </a:xfrm>
          <a:prstGeom prst="rect">
            <a:avLst/>
          </a:prstGeom>
          <a:noFill/>
        </p:spPr>
        <p:txBody>
          <a:bodyPr wrap="none" rtlCol="0">
            <a:spAutoFit/>
          </a:bodyPr>
          <a:lstStyle/>
          <a:p>
            <a:r>
              <a:rPr lang="en-US" sz="2200" dirty="0" smtClean="0"/>
              <a:t>Need x~0.1 el/atom !</a:t>
            </a:r>
          </a:p>
          <a:p>
            <a:r>
              <a:rPr lang="en-US" sz="2200" dirty="0" smtClean="0"/>
              <a:t>Requires for the electric field</a:t>
            </a:r>
          </a:p>
          <a:p>
            <a:r>
              <a:rPr lang="en-US" sz="2200" dirty="0" smtClean="0">
                <a:sym typeface="Symbol"/>
              </a:rPr>
              <a:t>E&gt;10MV/cm</a:t>
            </a:r>
            <a:endParaRPr lang="en-US" sz="2200" dirty="0"/>
          </a:p>
        </p:txBody>
      </p:sp>
      <p:sp>
        <p:nvSpPr>
          <p:cNvPr id="10" name="ZoneTexte 9"/>
          <p:cNvSpPr txBox="1"/>
          <p:nvPr/>
        </p:nvSpPr>
        <p:spPr>
          <a:xfrm>
            <a:off x="323528" y="2852936"/>
            <a:ext cx="4902304" cy="492443"/>
          </a:xfrm>
          <a:prstGeom prst="rect">
            <a:avLst/>
          </a:prstGeom>
          <a:noFill/>
        </p:spPr>
        <p:txBody>
          <a:bodyPr wrap="none" rtlCol="0">
            <a:spAutoFit/>
          </a:bodyPr>
          <a:lstStyle/>
          <a:p>
            <a:r>
              <a:rPr lang="en-US" dirty="0" smtClean="0"/>
              <a:t>High-temperature </a:t>
            </a:r>
            <a:r>
              <a:rPr lang="en-US" dirty="0" smtClean="0"/>
              <a:t>superconductors</a:t>
            </a:r>
            <a:endParaRPr lang="en-US" dirty="0"/>
          </a:p>
        </p:txBody>
      </p:sp>
      <p:sp>
        <p:nvSpPr>
          <p:cNvPr id="11" name="ZoneTexte 10"/>
          <p:cNvSpPr txBox="1"/>
          <p:nvPr/>
        </p:nvSpPr>
        <p:spPr>
          <a:xfrm>
            <a:off x="323528" y="1862247"/>
            <a:ext cx="5020349" cy="430887"/>
          </a:xfrm>
          <a:prstGeom prst="rect">
            <a:avLst/>
          </a:prstGeom>
          <a:noFill/>
        </p:spPr>
        <p:txBody>
          <a:bodyPr wrap="none" rtlCol="0">
            <a:spAutoFit/>
          </a:bodyPr>
          <a:lstStyle/>
          <a:p>
            <a:r>
              <a:rPr lang="fr-FR" sz="2200" dirty="0" smtClean="0"/>
              <a:t>Field </a:t>
            </a:r>
            <a:r>
              <a:rPr lang="fr-FR" sz="2200" dirty="0" err="1" smtClean="0"/>
              <a:t>effect</a:t>
            </a:r>
            <a:r>
              <a:rPr lang="fr-FR" sz="2200" dirty="0" smtClean="0"/>
              <a:t> transistor, FET x~10</a:t>
            </a:r>
            <a:r>
              <a:rPr lang="fr-FR" sz="2200" baseline="30000" dirty="0" smtClean="0"/>
              <a:t>-6</a:t>
            </a:r>
            <a:r>
              <a:rPr lang="fr-FR" sz="2200" dirty="0" smtClean="0"/>
              <a:t> el/</a:t>
            </a:r>
            <a:r>
              <a:rPr lang="fr-FR" sz="2200" dirty="0" err="1" smtClean="0"/>
              <a:t>atom</a:t>
            </a:r>
            <a:endParaRPr lang="fr-FR" sz="2200" dirty="0"/>
          </a:p>
        </p:txBody>
      </p:sp>
      <p:sp>
        <p:nvSpPr>
          <p:cNvPr id="12" name="ZoneTexte 11"/>
          <p:cNvSpPr txBox="1"/>
          <p:nvPr/>
        </p:nvSpPr>
        <p:spPr>
          <a:xfrm>
            <a:off x="5078845" y="332656"/>
            <a:ext cx="3849131" cy="1169551"/>
          </a:xfrm>
          <a:prstGeom prst="rect">
            <a:avLst/>
          </a:prstGeom>
          <a:noFill/>
        </p:spPr>
        <p:txBody>
          <a:bodyPr wrap="none" rtlCol="0">
            <a:spAutoFit/>
          </a:bodyPr>
          <a:lstStyle/>
          <a:p>
            <a:r>
              <a:rPr lang="en-US" sz="2200" dirty="0" smtClean="0"/>
              <a:t>Field effect transistor, </a:t>
            </a:r>
            <a:r>
              <a:rPr lang="en-US" sz="2200" dirty="0" err="1" smtClean="0"/>
              <a:t>FET</a:t>
            </a:r>
            <a:r>
              <a:rPr lang="en-US" sz="2200" dirty="0" smtClean="0"/>
              <a:t>.</a:t>
            </a:r>
          </a:p>
          <a:p>
            <a:r>
              <a:rPr lang="en-US" sz="2400" dirty="0" smtClean="0"/>
              <a:t>Metal–oxide–semiconductor </a:t>
            </a:r>
            <a:br>
              <a:rPr lang="en-US" sz="2400" dirty="0" smtClean="0"/>
            </a:br>
            <a:r>
              <a:rPr lang="en-US" sz="2400" dirty="0" err="1" smtClean="0"/>
              <a:t>FET</a:t>
            </a:r>
            <a:r>
              <a:rPr lang="en-US" sz="2400" dirty="0" smtClean="0"/>
              <a:t> (</a:t>
            </a:r>
            <a:r>
              <a:rPr lang="en-US" sz="2400" dirty="0" err="1" smtClean="0"/>
              <a:t>MOSFET</a:t>
            </a:r>
            <a:r>
              <a:rPr lang="en-US" sz="2400" dirty="0" smtClean="0"/>
              <a:t>)</a:t>
            </a:r>
            <a:endParaRPr lang="en-US" sz="2200" dirty="0"/>
          </a:p>
        </p:txBody>
      </p:sp>
      <p:grpSp>
        <p:nvGrpSpPr>
          <p:cNvPr id="13" name="Groupe 12"/>
          <p:cNvGrpSpPr/>
          <p:nvPr/>
        </p:nvGrpSpPr>
        <p:grpSpPr>
          <a:xfrm>
            <a:off x="323528" y="494095"/>
            <a:ext cx="4474096" cy="1152128"/>
            <a:chOff x="539552" y="4005064"/>
            <a:chExt cx="4474096" cy="1152128"/>
          </a:xfrm>
        </p:grpSpPr>
        <p:grpSp>
          <p:nvGrpSpPr>
            <p:cNvPr id="14" name="Groupe 10"/>
            <p:cNvGrpSpPr/>
            <p:nvPr/>
          </p:nvGrpSpPr>
          <p:grpSpPr>
            <a:xfrm>
              <a:off x="539552" y="4005064"/>
              <a:ext cx="4474096" cy="1152128"/>
              <a:chOff x="2057400" y="3429000"/>
              <a:chExt cx="5410200" cy="1752600"/>
            </a:xfrm>
          </p:grpSpPr>
          <p:sp>
            <p:nvSpPr>
              <p:cNvPr id="17" name="Rectangle 3"/>
              <p:cNvSpPr>
                <a:spLocks noChangeArrowheads="1"/>
              </p:cNvSpPr>
              <p:nvPr/>
            </p:nvSpPr>
            <p:spPr bwMode="auto">
              <a:xfrm>
                <a:off x="2057400" y="4419600"/>
                <a:ext cx="5410200" cy="762000"/>
              </a:xfrm>
              <a:prstGeom prst="rect">
                <a:avLst/>
              </a:prstGeom>
              <a:solidFill>
                <a:srgbClr val="FFFF99"/>
              </a:solidFill>
              <a:ln w="9525">
                <a:solidFill>
                  <a:schemeClr val="tx1"/>
                </a:solidFill>
                <a:miter lim="800000"/>
                <a:headEnd/>
                <a:tailEnd/>
              </a:ln>
              <a:effectLst/>
            </p:spPr>
            <p:txBody>
              <a:bodyPr wrap="none" anchor="ctr"/>
              <a:lstStyle/>
              <a:p>
                <a:pPr algn="ctr" eaLnBrk="0" hangingPunct="0"/>
                <a:r>
                  <a:rPr lang="en-US" sz="2400" dirty="0" smtClean="0"/>
                  <a:t>Active material</a:t>
                </a:r>
                <a:endParaRPr lang="en-US" sz="2400" dirty="0">
                  <a:latin typeface="Times New Roman" pitchFamily="18" charset="0"/>
                </a:endParaRPr>
              </a:p>
            </p:txBody>
          </p:sp>
          <p:sp>
            <p:nvSpPr>
              <p:cNvPr id="18" name="Rectangle 4"/>
              <p:cNvSpPr>
                <a:spLocks noChangeArrowheads="1"/>
              </p:cNvSpPr>
              <p:nvPr/>
            </p:nvSpPr>
            <p:spPr bwMode="auto">
              <a:xfrm>
                <a:off x="2057400" y="3962400"/>
                <a:ext cx="1219200" cy="457200"/>
              </a:xfrm>
              <a:prstGeom prst="rect">
                <a:avLst/>
              </a:prstGeom>
              <a:solidFill>
                <a:schemeClr val="hlink"/>
              </a:solidFill>
              <a:ln w="9525">
                <a:noFill/>
                <a:miter lim="800000"/>
                <a:headEnd/>
                <a:tailEnd/>
              </a:ln>
              <a:effectLst/>
            </p:spPr>
            <p:txBody>
              <a:bodyPr wrap="none" anchor="ctr"/>
              <a:lstStyle/>
              <a:p>
                <a:pPr algn="ctr" eaLnBrk="0" hangingPunct="0"/>
                <a:r>
                  <a:rPr lang="en-US" sz="2400" dirty="0">
                    <a:latin typeface="Times New Roman" pitchFamily="18" charset="0"/>
                  </a:rPr>
                  <a:t>Source</a:t>
                </a:r>
              </a:p>
            </p:txBody>
          </p:sp>
          <p:sp>
            <p:nvSpPr>
              <p:cNvPr id="19" name="Rectangle 5"/>
              <p:cNvSpPr>
                <a:spLocks noChangeArrowheads="1"/>
              </p:cNvSpPr>
              <p:nvPr/>
            </p:nvSpPr>
            <p:spPr bwMode="auto">
              <a:xfrm>
                <a:off x="6172200" y="3962400"/>
                <a:ext cx="1295400" cy="457200"/>
              </a:xfrm>
              <a:prstGeom prst="rect">
                <a:avLst/>
              </a:prstGeom>
              <a:solidFill>
                <a:schemeClr val="hlink"/>
              </a:solidFill>
              <a:ln w="9525">
                <a:noFill/>
                <a:miter lim="800000"/>
                <a:headEnd/>
                <a:tailEnd/>
              </a:ln>
              <a:effectLst/>
            </p:spPr>
            <p:txBody>
              <a:bodyPr wrap="none" anchor="ctr"/>
              <a:lstStyle/>
              <a:p>
                <a:pPr algn="ctr" eaLnBrk="0" hangingPunct="0"/>
                <a:r>
                  <a:rPr lang="en-US" sz="2400">
                    <a:latin typeface="Times New Roman" pitchFamily="18" charset="0"/>
                  </a:rPr>
                  <a:t>Drain</a:t>
                </a:r>
              </a:p>
            </p:txBody>
          </p:sp>
          <p:sp>
            <p:nvSpPr>
              <p:cNvPr id="20" name="Rectangle 6"/>
              <p:cNvSpPr>
                <a:spLocks noChangeArrowheads="1"/>
              </p:cNvSpPr>
              <p:nvPr/>
            </p:nvSpPr>
            <p:spPr bwMode="auto">
              <a:xfrm>
                <a:off x="3276600" y="3962400"/>
                <a:ext cx="2895600" cy="457200"/>
              </a:xfrm>
              <a:prstGeom prst="rect">
                <a:avLst/>
              </a:prstGeom>
              <a:solidFill>
                <a:srgbClr val="CCFF66"/>
              </a:solidFill>
              <a:ln w="9525">
                <a:noFill/>
                <a:miter lim="800000"/>
                <a:headEnd/>
                <a:tailEnd/>
              </a:ln>
              <a:effectLst/>
            </p:spPr>
            <p:txBody>
              <a:bodyPr wrap="none" anchor="ctr"/>
              <a:lstStyle/>
              <a:p>
                <a:pPr algn="ctr" eaLnBrk="0" hangingPunct="0"/>
                <a:r>
                  <a:rPr lang="en-US" sz="2400" dirty="0" smtClean="0"/>
                  <a:t>Gate dielectric</a:t>
                </a:r>
                <a:endParaRPr lang="en-US" sz="2400" dirty="0">
                  <a:latin typeface="Times New Roman" pitchFamily="18" charset="0"/>
                </a:endParaRPr>
              </a:p>
            </p:txBody>
          </p:sp>
          <p:sp>
            <p:nvSpPr>
              <p:cNvPr id="21" name="Rectangle 7"/>
              <p:cNvSpPr>
                <a:spLocks noChangeArrowheads="1"/>
              </p:cNvSpPr>
              <p:nvPr/>
            </p:nvSpPr>
            <p:spPr bwMode="auto">
              <a:xfrm>
                <a:off x="2667000" y="3733800"/>
                <a:ext cx="4419600" cy="304800"/>
              </a:xfrm>
              <a:prstGeom prst="rect">
                <a:avLst/>
              </a:prstGeom>
              <a:solidFill>
                <a:srgbClr val="CCFF66"/>
              </a:solidFill>
              <a:ln w="9525">
                <a:noFill/>
                <a:miter lim="800000"/>
                <a:headEnd/>
                <a:tailEnd/>
              </a:ln>
              <a:effectLst/>
            </p:spPr>
            <p:txBody>
              <a:bodyPr wrap="none" anchor="ctr"/>
              <a:lstStyle/>
              <a:p>
                <a:endParaRPr lang="fr-FR"/>
              </a:p>
            </p:txBody>
          </p:sp>
          <p:sp>
            <p:nvSpPr>
              <p:cNvPr id="22" name="Rectangle 8"/>
              <p:cNvSpPr>
                <a:spLocks noChangeArrowheads="1"/>
              </p:cNvSpPr>
              <p:nvPr/>
            </p:nvSpPr>
            <p:spPr bwMode="auto">
              <a:xfrm>
                <a:off x="3124200" y="3429000"/>
                <a:ext cx="3124200" cy="304800"/>
              </a:xfrm>
              <a:prstGeom prst="rect">
                <a:avLst/>
              </a:prstGeom>
              <a:solidFill>
                <a:schemeClr val="hlink"/>
              </a:solidFill>
              <a:ln w="9525">
                <a:solidFill>
                  <a:schemeClr val="tx1"/>
                </a:solidFill>
                <a:miter lim="800000"/>
                <a:headEnd/>
                <a:tailEnd/>
              </a:ln>
              <a:effectLst/>
            </p:spPr>
            <p:txBody>
              <a:bodyPr wrap="none" anchor="ctr"/>
              <a:lstStyle/>
              <a:p>
                <a:pPr algn="ctr" eaLnBrk="0" hangingPunct="0"/>
                <a:r>
                  <a:rPr lang="en-US" sz="2400" dirty="0">
                    <a:latin typeface="Times New Roman" pitchFamily="18" charset="0"/>
                  </a:rPr>
                  <a:t>Gate</a:t>
                </a:r>
              </a:p>
            </p:txBody>
          </p:sp>
        </p:grpSp>
        <p:cxnSp>
          <p:nvCxnSpPr>
            <p:cNvPr id="15" name="Connecteur droit avec flèche 14"/>
            <p:cNvCxnSpPr/>
            <p:nvPr/>
          </p:nvCxnSpPr>
          <p:spPr bwMode="auto">
            <a:xfrm>
              <a:off x="1763688" y="4149080"/>
              <a:ext cx="0" cy="504056"/>
            </a:xfrm>
            <a:prstGeom prst="straightConnector1">
              <a:avLst/>
            </a:prstGeom>
            <a:solidFill>
              <a:schemeClr val="bg1"/>
            </a:solidFill>
            <a:ln w="9525" cap="flat" cmpd="sng" algn="ctr">
              <a:solidFill>
                <a:schemeClr val="accent2"/>
              </a:solidFill>
              <a:prstDash val="solid"/>
              <a:round/>
              <a:headEnd type="none" w="med" len="med"/>
              <a:tailEnd type="arrow"/>
            </a:ln>
            <a:effectLst/>
          </p:spPr>
        </p:cxnSp>
        <p:cxnSp>
          <p:nvCxnSpPr>
            <p:cNvPr id="16" name="Connecteur droit avec flèche 15"/>
            <p:cNvCxnSpPr/>
            <p:nvPr/>
          </p:nvCxnSpPr>
          <p:spPr bwMode="auto">
            <a:xfrm>
              <a:off x="3779912" y="4221088"/>
              <a:ext cx="0" cy="504056"/>
            </a:xfrm>
            <a:prstGeom prst="straightConnector1">
              <a:avLst/>
            </a:prstGeom>
            <a:solidFill>
              <a:schemeClr val="bg1"/>
            </a:solidFill>
            <a:ln w="9525" cap="flat" cmpd="sng" algn="ctr">
              <a:solidFill>
                <a:schemeClr val="accent2"/>
              </a:solidFill>
              <a:prstDash val="solid"/>
              <a:round/>
              <a:headEnd type="none" w="med" len="med"/>
              <a:tailEnd type="arrow"/>
            </a:ln>
            <a:effectLst/>
          </p:spPr>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44450"/>
            <a:ext cx="7772400" cy="392113"/>
          </a:xfrm>
          <a:solidFill>
            <a:srgbClr val="FFFF99"/>
          </a:solidFill>
          <a:ln>
            <a:solidFill>
              <a:schemeClr val="accent2"/>
            </a:solidFill>
          </a:ln>
        </p:spPr>
        <p:txBody>
          <a:bodyPr>
            <a:normAutofit fontScale="90000"/>
          </a:bodyPr>
          <a:lstStyle/>
          <a:p>
            <a:r>
              <a:rPr lang="en-US" sz="2800" dirty="0" smtClean="0">
                <a:solidFill>
                  <a:srgbClr val="FF00FF"/>
                </a:solidFill>
              </a:rPr>
              <a:t>Untimely theories</a:t>
            </a:r>
            <a:endParaRPr lang="fr-FR" sz="2800" dirty="0">
              <a:solidFill>
                <a:srgbClr val="FF00FF"/>
              </a:solidFill>
            </a:endParaRPr>
          </a:p>
        </p:txBody>
      </p:sp>
      <p:sp>
        <p:nvSpPr>
          <p:cNvPr id="81923" name="Text Box 3"/>
          <p:cNvSpPr txBox="1">
            <a:spLocks noChangeArrowheads="1"/>
          </p:cNvSpPr>
          <p:nvPr/>
        </p:nvSpPr>
        <p:spPr bwMode="auto">
          <a:xfrm>
            <a:off x="0" y="548680"/>
            <a:ext cx="9144000" cy="4493538"/>
          </a:xfrm>
          <a:prstGeom prst="rect">
            <a:avLst/>
          </a:prstGeom>
          <a:noFill/>
          <a:ln w="9525">
            <a:solidFill>
              <a:schemeClr val="accent2"/>
            </a:solidFill>
            <a:miter lim="800000"/>
            <a:headEnd/>
            <a:tailEnd/>
          </a:ln>
          <a:effectLst/>
        </p:spPr>
        <p:txBody>
          <a:bodyPr>
            <a:spAutoFit/>
          </a:bodyPr>
          <a:lstStyle/>
          <a:p>
            <a:r>
              <a:rPr lang="en-US" sz="2400" dirty="0"/>
              <a:t> 1. </a:t>
            </a:r>
            <a:r>
              <a:rPr lang="en-US" sz="2400" b="1" dirty="0"/>
              <a:t>Early 80’s, </a:t>
            </a:r>
            <a:r>
              <a:rPr lang="en-US" sz="2400" b="1" dirty="0" smtClean="0"/>
              <a:t>rise </a:t>
            </a:r>
            <a:r>
              <a:rPr lang="en-US" sz="2400" b="1" dirty="0"/>
              <a:t>of conducting polymers. </a:t>
            </a:r>
            <a:endParaRPr lang="en-US" sz="2400" b="1" dirty="0" smtClean="0"/>
          </a:p>
          <a:p>
            <a:r>
              <a:rPr lang="en-US" sz="2400" dirty="0" smtClean="0"/>
              <a:t>Metallization of polyacetylene by doping </a:t>
            </a:r>
            <a:r>
              <a:rPr lang="en-US" sz="2400" i="1" dirty="0" smtClean="0"/>
              <a:t>1979</a:t>
            </a:r>
            <a:r>
              <a:rPr lang="en-US" sz="2400" dirty="0" smtClean="0"/>
              <a:t>. </a:t>
            </a:r>
          </a:p>
          <a:p>
            <a:endParaRPr lang="en-US" sz="2400" dirty="0" smtClean="0">
              <a:solidFill>
                <a:schemeClr val="accent2"/>
              </a:solidFill>
            </a:endParaRPr>
          </a:p>
          <a:p>
            <a:r>
              <a:rPr lang="en-US" sz="2400" dirty="0" smtClean="0">
                <a:solidFill>
                  <a:schemeClr val="accent2"/>
                </a:solidFill>
              </a:rPr>
              <a:t>Dissatisfaction </a:t>
            </a:r>
            <a:r>
              <a:rPr lang="en-US" sz="2400" dirty="0">
                <a:solidFill>
                  <a:schemeClr val="accent2"/>
                </a:solidFill>
              </a:rPr>
              <a:t>about effects of charged disorder. </a:t>
            </a:r>
            <a:br>
              <a:rPr lang="en-US" sz="2400" dirty="0">
                <a:solidFill>
                  <a:schemeClr val="accent2"/>
                </a:solidFill>
              </a:rPr>
            </a:br>
            <a:r>
              <a:rPr lang="en-US" sz="2400" dirty="0" smtClean="0">
                <a:solidFill>
                  <a:srgbClr val="336600"/>
                </a:solidFill>
              </a:rPr>
              <a:t>Additional intrigue</a:t>
            </a:r>
            <a:r>
              <a:rPr lang="en-US" sz="2400" dirty="0">
                <a:solidFill>
                  <a:srgbClr val="336600"/>
                </a:solidFill>
              </a:rPr>
              <a:t>: </a:t>
            </a:r>
            <a:endParaRPr lang="en-US" sz="2400" dirty="0" smtClean="0">
              <a:solidFill>
                <a:srgbClr val="336600"/>
              </a:solidFill>
            </a:endParaRPr>
          </a:p>
          <a:p>
            <a:r>
              <a:rPr lang="en-US" sz="2400" dirty="0" smtClean="0">
                <a:solidFill>
                  <a:srgbClr val="336600"/>
                </a:solidFill>
              </a:rPr>
              <a:t>Firm </a:t>
            </a:r>
            <a:r>
              <a:rPr lang="en-US" sz="2400" dirty="0">
                <a:solidFill>
                  <a:srgbClr val="336600"/>
                </a:solidFill>
              </a:rPr>
              <a:t>theoretical and experimental grounds for formation of </a:t>
            </a:r>
            <a:r>
              <a:rPr lang="en-US" sz="2400" dirty="0" err="1">
                <a:solidFill>
                  <a:srgbClr val="336600"/>
                </a:solidFill>
              </a:rPr>
              <a:t>bipolarons</a:t>
            </a:r>
            <a:r>
              <a:rPr lang="en-US" sz="2400" dirty="0">
                <a:solidFill>
                  <a:srgbClr val="336600"/>
                </a:solidFill>
              </a:rPr>
              <a:t> – </a:t>
            </a:r>
            <a:r>
              <a:rPr lang="en-US" sz="2400" dirty="0" smtClean="0">
                <a:solidFill>
                  <a:srgbClr val="336600"/>
                </a:solidFill>
              </a:rPr>
              <a:t>2-electron particles, prone to superconductivity.</a:t>
            </a:r>
            <a:r>
              <a:rPr lang="en-US" sz="2400" dirty="0" smtClean="0"/>
              <a:t> </a:t>
            </a:r>
            <a:endParaRPr lang="en-US" sz="2400" dirty="0"/>
          </a:p>
          <a:p>
            <a:endParaRPr lang="en-US" sz="2400" dirty="0" smtClean="0">
              <a:solidFill>
                <a:srgbClr val="990000"/>
              </a:solidFill>
            </a:endParaRPr>
          </a:p>
          <a:p>
            <a:r>
              <a:rPr lang="en-US" sz="2400" dirty="0" smtClean="0">
                <a:solidFill>
                  <a:srgbClr val="990000"/>
                </a:solidFill>
              </a:rPr>
              <a:t>Desire</a:t>
            </a:r>
            <a:r>
              <a:rPr lang="en-US" sz="2400" dirty="0">
                <a:solidFill>
                  <a:srgbClr val="990000"/>
                </a:solidFill>
              </a:rPr>
              <a:t>: to obtain them in a pristine state.</a:t>
            </a:r>
            <a:r>
              <a:rPr lang="en-US" sz="2400" dirty="0"/>
              <a:t> Hence two </a:t>
            </a:r>
            <a:r>
              <a:rPr lang="en-US" sz="2400" dirty="0" smtClean="0"/>
              <a:t>suggestions:</a:t>
            </a:r>
            <a:endParaRPr lang="en-US" sz="2400" dirty="0"/>
          </a:p>
          <a:p>
            <a:pPr marL="457200" indent="-457200">
              <a:buAutoNum type="alphaLcPeriod"/>
            </a:pPr>
            <a:r>
              <a:rPr lang="en-US" sz="2200" dirty="0" smtClean="0">
                <a:solidFill>
                  <a:srgbClr val="C00000"/>
                </a:solidFill>
              </a:rPr>
              <a:t>S. B. </a:t>
            </a:r>
            <a:r>
              <a:rPr lang="en-US" sz="2200" dirty="0">
                <a:solidFill>
                  <a:srgbClr val="C00000"/>
                </a:solidFill>
              </a:rPr>
              <a:t>and N. Kirova 1981	</a:t>
            </a:r>
            <a:r>
              <a:rPr lang="en-US" sz="2200" dirty="0" smtClean="0">
                <a:solidFill>
                  <a:srgbClr val="C00000"/>
                </a:solidFill>
              </a:rPr>
              <a:t>Call for </a:t>
            </a:r>
            <a:r>
              <a:rPr lang="en-US" sz="2200" dirty="0">
                <a:solidFill>
                  <a:srgbClr val="C00000"/>
                </a:solidFill>
              </a:rPr>
              <a:t>optical </a:t>
            </a:r>
            <a:r>
              <a:rPr lang="en-US" sz="2200" dirty="0" smtClean="0">
                <a:solidFill>
                  <a:srgbClr val="C00000"/>
                </a:solidFill>
              </a:rPr>
              <a:t>pumping of solitons</a:t>
            </a:r>
            <a:endParaRPr lang="en-US" sz="2200" dirty="0">
              <a:solidFill>
                <a:srgbClr val="C00000"/>
              </a:solidFill>
            </a:endParaRPr>
          </a:p>
          <a:p>
            <a:pPr marL="457200" indent="-457200">
              <a:buAutoNum type="alphaLcPeriod"/>
            </a:pPr>
            <a:r>
              <a:rPr lang="en-US" sz="2200" dirty="0" err="1" smtClean="0">
                <a:solidFill>
                  <a:srgbClr val="002060"/>
                </a:solidFill>
              </a:rPr>
              <a:t>S.B.</a:t>
            </a:r>
            <a:r>
              <a:rPr lang="en-US" sz="2200" dirty="0" smtClean="0">
                <a:solidFill>
                  <a:srgbClr val="002060"/>
                </a:solidFill>
              </a:rPr>
              <a:t> </a:t>
            </a:r>
            <a:r>
              <a:rPr lang="en-US" sz="2200" dirty="0" err="1" smtClean="0">
                <a:solidFill>
                  <a:srgbClr val="002060"/>
                </a:solidFill>
              </a:rPr>
              <a:t>N.K.</a:t>
            </a:r>
            <a:r>
              <a:rPr lang="en-US" sz="2200" dirty="0" smtClean="0">
                <a:solidFill>
                  <a:srgbClr val="002060"/>
                </a:solidFill>
              </a:rPr>
              <a:t> and </a:t>
            </a:r>
            <a:r>
              <a:rPr lang="en-US" sz="2200" dirty="0">
                <a:solidFill>
                  <a:srgbClr val="002060"/>
                </a:solidFill>
              </a:rPr>
              <a:t>V. </a:t>
            </a:r>
            <a:r>
              <a:rPr lang="en-US" sz="2200" dirty="0" err="1">
                <a:solidFill>
                  <a:srgbClr val="002060"/>
                </a:solidFill>
              </a:rPr>
              <a:t>Yakovenko</a:t>
            </a:r>
            <a:r>
              <a:rPr lang="en-US" sz="2200" dirty="0">
                <a:solidFill>
                  <a:srgbClr val="002060"/>
                </a:solidFill>
              </a:rPr>
              <a:t> </a:t>
            </a:r>
            <a:r>
              <a:rPr lang="en-US" sz="2400" dirty="0" smtClean="0">
                <a:solidFill>
                  <a:srgbClr val="002060"/>
                </a:solidFill>
              </a:rPr>
              <a:t>, Solid State </a:t>
            </a:r>
            <a:r>
              <a:rPr lang="en-US" sz="2400" dirty="0" err="1" smtClean="0">
                <a:solidFill>
                  <a:srgbClr val="002060"/>
                </a:solidFill>
              </a:rPr>
              <a:t>Commun</a:t>
            </a:r>
            <a:r>
              <a:rPr lang="en-US" sz="2400" dirty="0" smtClean="0">
                <a:solidFill>
                  <a:srgbClr val="002060"/>
                </a:solidFill>
              </a:rPr>
              <a:t>. 1985</a:t>
            </a:r>
          </a:p>
          <a:p>
            <a:pPr marL="457200" indent="-457200"/>
            <a:r>
              <a:rPr lang="en-US" sz="2400" dirty="0" smtClean="0">
                <a:solidFill>
                  <a:srgbClr val="002060"/>
                </a:solidFill>
              </a:rPr>
              <a:t>"On the possible </a:t>
            </a:r>
            <a:r>
              <a:rPr lang="en-US" sz="2400" dirty="0" err="1" smtClean="0">
                <a:solidFill>
                  <a:srgbClr val="002060"/>
                </a:solidFill>
              </a:rPr>
              <a:t>superfluidity</a:t>
            </a:r>
            <a:r>
              <a:rPr lang="en-US" sz="2400" dirty="0" smtClean="0">
                <a:solidFill>
                  <a:srgbClr val="002060"/>
                </a:solidFill>
              </a:rPr>
              <a:t> of </a:t>
            </a:r>
            <a:r>
              <a:rPr lang="en-US" sz="2400" dirty="0" err="1" smtClean="0">
                <a:solidFill>
                  <a:srgbClr val="002060"/>
                </a:solidFill>
              </a:rPr>
              <a:t>bipolarons</a:t>
            </a:r>
            <a:r>
              <a:rPr lang="en-US" sz="2400" dirty="0" smtClean="0">
                <a:solidFill>
                  <a:srgbClr val="002060"/>
                </a:solidFill>
              </a:rPr>
              <a:t> at the junction surface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0" y="1989138"/>
            <a:ext cx="9144000" cy="2248950"/>
          </a:xfrm>
          <a:prstGeom prst="rect">
            <a:avLst/>
          </a:prstGeom>
          <a:noFill/>
          <a:ln w="9525">
            <a:noFill/>
            <a:miter lim="800000"/>
            <a:headEnd/>
            <a:tailEnd/>
          </a:ln>
          <a:effectLst/>
        </p:spPr>
        <p:txBody>
          <a:bodyPr lIns="90000" tIns="46800" rIns="90000" bIns="46800">
            <a:spAutoFit/>
          </a:bodyPr>
          <a:lstStyle/>
          <a:p>
            <a:r>
              <a:rPr lang="en-US" sz="2200" b="1" dirty="0"/>
              <a:t>Possible superconductivity on the junction surface of dielectric La</a:t>
            </a:r>
            <a:r>
              <a:rPr lang="en-US" sz="2200" b="1" baseline="-25000" dirty="0"/>
              <a:t>2</a:t>
            </a:r>
            <a:r>
              <a:rPr lang="en-US" sz="2200" b="1" dirty="0"/>
              <a:t>CuO</a:t>
            </a:r>
            <a:r>
              <a:rPr lang="en-US" sz="2200" b="1" baseline="-25000" dirty="0"/>
              <a:t>4</a:t>
            </a:r>
            <a:r>
              <a:rPr lang="en-US" sz="2200" baseline="-25000" dirty="0"/>
              <a:t> </a:t>
            </a:r>
            <a:r>
              <a:rPr lang="en-US" sz="2200" dirty="0"/>
              <a:t> </a:t>
            </a:r>
            <a:r>
              <a:rPr lang="en-US" sz="2200" dirty="0" smtClean="0"/>
              <a:t/>
            </a:r>
            <a:br>
              <a:rPr lang="en-US" sz="2200" dirty="0" smtClean="0"/>
            </a:br>
            <a:r>
              <a:rPr lang="en-US" sz="2200" dirty="0" smtClean="0"/>
              <a:t>S</a:t>
            </a:r>
            <a:r>
              <a:rPr lang="en-US" sz="2200" dirty="0"/>
              <a:t>. </a:t>
            </a:r>
            <a:r>
              <a:rPr lang="en-US" sz="2200" dirty="0" smtClean="0"/>
              <a:t>B. </a:t>
            </a:r>
            <a:r>
              <a:rPr lang="en-US" sz="2200" dirty="0"/>
              <a:t>and V. </a:t>
            </a:r>
            <a:r>
              <a:rPr lang="en-US" sz="2200" dirty="0" err="1"/>
              <a:t>Yakovenko</a:t>
            </a:r>
            <a:r>
              <a:rPr lang="en-US" sz="2200" dirty="0"/>
              <a:t>, </a:t>
            </a:r>
            <a:r>
              <a:rPr lang="en-US" sz="2200" dirty="0" smtClean="0"/>
              <a:t>		</a:t>
            </a:r>
            <a:r>
              <a:rPr lang="en-US" sz="2200" dirty="0" err="1" smtClean="0"/>
              <a:t>JETP</a:t>
            </a:r>
            <a:r>
              <a:rPr lang="en-US" sz="2200" dirty="0" smtClean="0"/>
              <a:t> Let. &amp; Phys</a:t>
            </a:r>
            <a:r>
              <a:rPr lang="en-US" sz="2200" dirty="0"/>
              <a:t>. Let. </a:t>
            </a:r>
            <a:r>
              <a:rPr lang="en-US" sz="2200" dirty="0" smtClean="0"/>
              <a:t>1988</a:t>
            </a:r>
          </a:p>
          <a:p>
            <a:endParaRPr lang="en-US" sz="800" dirty="0"/>
          </a:p>
          <a:p>
            <a:r>
              <a:rPr lang="it-IT" sz="2200" dirty="0" smtClean="0"/>
              <a:t>“... </a:t>
            </a:r>
            <a:r>
              <a:rPr lang="it-IT" sz="2200" b="1" i="1" dirty="0" smtClean="0"/>
              <a:t>induce </a:t>
            </a:r>
            <a:r>
              <a:rPr lang="it-IT" sz="2200" b="1" i="1" dirty="0"/>
              <a:t>excess charge on the surface of the dielectric La</a:t>
            </a:r>
            <a:r>
              <a:rPr lang="it-IT" sz="2200" b="1" i="1" baseline="-25000" dirty="0"/>
              <a:t>2</a:t>
            </a:r>
            <a:r>
              <a:rPr lang="it-IT" sz="2200" b="1" i="1" dirty="0"/>
              <a:t>CuO</a:t>
            </a:r>
            <a:r>
              <a:rPr lang="it-IT" sz="2200" b="1" i="1" baseline="-25000" dirty="0"/>
              <a:t>4</a:t>
            </a:r>
            <a:r>
              <a:rPr lang="it-IT" sz="2200" b="1" i="1" dirty="0"/>
              <a:t> </a:t>
            </a:r>
            <a:r>
              <a:rPr lang="it-IT" sz="2200" b="1" i="1" dirty="0" smtClean="0"/>
              <a:t/>
            </a:r>
            <a:br>
              <a:rPr lang="it-IT" sz="2200" b="1" i="1" dirty="0" smtClean="0"/>
            </a:br>
            <a:r>
              <a:rPr lang="it-IT" sz="2200" b="1" i="1" dirty="0" smtClean="0"/>
              <a:t>by </a:t>
            </a:r>
            <a:r>
              <a:rPr lang="it-IT" sz="2200" b="1" i="1" dirty="0"/>
              <a:t>the field </a:t>
            </a:r>
            <a:r>
              <a:rPr lang="it-IT" sz="2200" b="1" i="1" dirty="0" smtClean="0"/>
              <a:t>effect </a:t>
            </a:r>
            <a:r>
              <a:rPr lang="it-IT" sz="2200" b="1" i="1" dirty="0"/>
              <a:t>transistor or in the Schottky junction. </a:t>
            </a:r>
            <a:br>
              <a:rPr lang="it-IT" sz="2200" b="1" i="1" dirty="0"/>
            </a:br>
            <a:r>
              <a:rPr lang="it-IT" sz="2200" b="1" i="1" dirty="0" smtClean="0"/>
              <a:t>... Superconductivity </a:t>
            </a:r>
            <a:r>
              <a:rPr lang="it-IT" sz="2200" b="1" i="1" dirty="0"/>
              <a:t>can be observed in this two dimentional </a:t>
            </a:r>
            <a:r>
              <a:rPr lang="it-IT" sz="2200" b="1" i="1" dirty="0" smtClean="0"/>
              <a:t>system</a:t>
            </a:r>
            <a:r>
              <a:rPr lang="it-IT" sz="2200" dirty="0" smtClean="0"/>
              <a:t> </a:t>
            </a:r>
          </a:p>
          <a:p>
            <a:r>
              <a:rPr lang="en-US" sz="2200" b="1" i="1" dirty="0" smtClean="0">
                <a:solidFill>
                  <a:srgbClr val="C00000"/>
                </a:solidFill>
                <a:cs typeface="Arial" pitchFamily="34" charset="0"/>
              </a:rPr>
              <a:t>… to manufacture superconducting  devices controlled by electric field </a:t>
            </a:r>
            <a:r>
              <a:rPr lang="en-US" sz="2200" b="1" dirty="0" smtClean="0">
                <a:solidFill>
                  <a:srgbClr val="C00000"/>
                </a:solidFill>
                <a:cs typeface="Arial" pitchFamily="34" charset="0"/>
              </a:rPr>
              <a:t>…”</a:t>
            </a:r>
            <a:endParaRPr lang="en-US" sz="2200" b="1" dirty="0" smtClean="0">
              <a:solidFill>
                <a:srgbClr val="C00000"/>
              </a:solidFill>
            </a:endParaRPr>
          </a:p>
        </p:txBody>
      </p:sp>
      <p:sp>
        <p:nvSpPr>
          <p:cNvPr id="82947" name="Text Box 3"/>
          <p:cNvSpPr txBox="1">
            <a:spLocks noChangeArrowheads="1"/>
          </p:cNvSpPr>
          <p:nvPr/>
        </p:nvSpPr>
        <p:spPr bwMode="auto">
          <a:xfrm>
            <a:off x="0" y="44450"/>
            <a:ext cx="9144000" cy="1787285"/>
          </a:xfrm>
          <a:prstGeom prst="rect">
            <a:avLst/>
          </a:prstGeom>
          <a:noFill/>
          <a:ln w="9525">
            <a:noFill/>
            <a:miter lim="800000"/>
            <a:headEnd/>
            <a:tailEnd/>
          </a:ln>
          <a:effectLst/>
        </p:spPr>
        <p:txBody>
          <a:bodyPr lIns="90000" tIns="46800" rIns="90000" bIns="46800">
            <a:spAutoFit/>
          </a:bodyPr>
          <a:lstStyle/>
          <a:p>
            <a:r>
              <a:rPr lang="en-US" sz="2200" dirty="0"/>
              <a:t>2. </a:t>
            </a:r>
            <a:r>
              <a:rPr lang="en-US" sz="2200" b="1" dirty="0"/>
              <a:t>Late 80’s, Epoch of high-</a:t>
            </a:r>
            <a:r>
              <a:rPr lang="en-US" sz="2200" b="1" dirty="0" err="1"/>
              <a:t>Tc</a:t>
            </a:r>
            <a:r>
              <a:rPr lang="en-US" sz="2200" b="1" dirty="0"/>
              <a:t> superconductivity. </a:t>
            </a:r>
            <a:br>
              <a:rPr lang="en-US" sz="2200" b="1" dirty="0"/>
            </a:br>
            <a:r>
              <a:rPr lang="en-US" sz="2200" dirty="0">
                <a:solidFill>
                  <a:schemeClr val="accent2"/>
                </a:solidFill>
              </a:rPr>
              <a:t>Dissatisfaction about effects of charged, </a:t>
            </a:r>
            <a:r>
              <a:rPr lang="en-US" sz="2200" dirty="0" err="1">
                <a:solidFill>
                  <a:schemeClr val="accent2"/>
                </a:solidFill>
              </a:rPr>
              <a:t>substitutional</a:t>
            </a:r>
            <a:r>
              <a:rPr lang="en-US" sz="2200" dirty="0">
                <a:solidFill>
                  <a:schemeClr val="accent2"/>
                </a:solidFill>
              </a:rPr>
              <a:t> and oxygen disorders. </a:t>
            </a:r>
            <a:br>
              <a:rPr lang="en-US" sz="2200" dirty="0">
                <a:solidFill>
                  <a:schemeClr val="accent2"/>
                </a:solidFill>
              </a:rPr>
            </a:br>
            <a:r>
              <a:rPr lang="en-US" sz="2200" dirty="0">
                <a:solidFill>
                  <a:srgbClr val="336600"/>
                </a:solidFill>
              </a:rPr>
              <a:t>Intrigue: Intrinsic relation of the superconductivity in the doped state and </a:t>
            </a:r>
            <a:br>
              <a:rPr lang="en-US" sz="2200" dirty="0">
                <a:solidFill>
                  <a:srgbClr val="336600"/>
                </a:solidFill>
              </a:rPr>
            </a:br>
            <a:r>
              <a:rPr lang="en-US" sz="2200" dirty="0">
                <a:solidFill>
                  <a:srgbClr val="336600"/>
                </a:solidFill>
              </a:rPr>
              <a:t>	the pristine </a:t>
            </a:r>
            <a:r>
              <a:rPr lang="en-US" sz="2200" dirty="0" err="1">
                <a:solidFill>
                  <a:srgbClr val="336600"/>
                </a:solidFill>
              </a:rPr>
              <a:t>a</a:t>
            </a:r>
            <a:r>
              <a:rPr lang="en-US" sz="2200" dirty="0" err="1" smtClean="0">
                <a:solidFill>
                  <a:srgbClr val="336600"/>
                </a:solidFill>
              </a:rPr>
              <a:t>ntiferromagnetic</a:t>
            </a:r>
            <a:r>
              <a:rPr lang="en-US" sz="2200" dirty="0" smtClean="0">
                <a:solidFill>
                  <a:srgbClr val="336600"/>
                </a:solidFill>
              </a:rPr>
              <a:t> </a:t>
            </a:r>
            <a:r>
              <a:rPr lang="en-US" sz="2200" dirty="0">
                <a:solidFill>
                  <a:srgbClr val="336600"/>
                </a:solidFill>
              </a:rPr>
              <a:t>Mott insulator</a:t>
            </a:r>
          </a:p>
          <a:p>
            <a:r>
              <a:rPr lang="en-US" sz="2200" dirty="0">
                <a:solidFill>
                  <a:srgbClr val="990000"/>
                </a:solidFill>
              </a:rPr>
              <a:t>Desire: to obtain the superconductivity without doping. Hence the suggestion:</a:t>
            </a:r>
            <a:endParaRPr lang="fr-FR" sz="2200" dirty="0">
              <a:solidFill>
                <a:srgbClr val="990000"/>
              </a:solidFill>
            </a:endParaRPr>
          </a:p>
        </p:txBody>
      </p:sp>
      <p:sp>
        <p:nvSpPr>
          <p:cNvPr id="4" name="ZoneTexte 3"/>
          <p:cNvSpPr txBox="1"/>
          <p:nvPr/>
        </p:nvSpPr>
        <p:spPr>
          <a:xfrm>
            <a:off x="0" y="4437112"/>
            <a:ext cx="9048651" cy="769441"/>
          </a:xfrm>
          <a:prstGeom prst="rect">
            <a:avLst/>
          </a:prstGeom>
          <a:noFill/>
        </p:spPr>
        <p:txBody>
          <a:bodyPr wrap="square" rtlCol="0">
            <a:spAutoFit/>
          </a:bodyPr>
          <a:lstStyle/>
          <a:p>
            <a:r>
              <a:rPr lang="en-US" sz="2200" i="1" dirty="0" smtClean="0"/>
              <a:t>J. </a:t>
            </a:r>
            <a:r>
              <a:rPr lang="en-US" sz="2200" i="1" dirty="0" err="1" smtClean="0"/>
              <a:t>Mannhart</a:t>
            </a:r>
            <a:r>
              <a:rPr lang="en-US" sz="2200" i="1" dirty="0" smtClean="0"/>
              <a:t> and A. </a:t>
            </a:r>
            <a:r>
              <a:rPr lang="en-US" sz="2200" i="1" dirty="0" err="1" smtClean="0"/>
              <a:t>Baratoff</a:t>
            </a:r>
            <a:r>
              <a:rPr lang="en-US" sz="2200" dirty="0" smtClean="0"/>
              <a:t>,  "Superconducting p-n junctions" 1993	Possibility to explore existence of both n- and p- doped cuprates.</a:t>
            </a:r>
            <a:endParaRPr lang="en-US" sz="2200" dirty="0"/>
          </a:p>
        </p:txBody>
      </p:sp>
      <p:pic>
        <p:nvPicPr>
          <p:cNvPr id="5" name="Picture 2"/>
          <p:cNvPicPr>
            <a:picLocks noChangeAspect="1" noChangeArrowheads="1"/>
          </p:cNvPicPr>
          <p:nvPr/>
        </p:nvPicPr>
        <p:blipFill>
          <a:blip r:embed="rId2" cstate="print"/>
          <a:srcRect/>
          <a:stretch>
            <a:fillRect/>
          </a:stretch>
        </p:blipFill>
        <p:spPr bwMode="auto">
          <a:xfrm>
            <a:off x="539553" y="5287998"/>
            <a:ext cx="3744415" cy="14533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8887</TotalTime>
  <Words>1459</Words>
  <Application>Microsoft Office PowerPoint</Application>
  <PresentationFormat>Affichage à l'écran (4:3)</PresentationFormat>
  <Paragraphs>312</Paragraphs>
  <Slides>41</Slides>
  <Notes>1</Notes>
  <HiddenSlides>3</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41</vt:i4>
      </vt:variant>
    </vt:vector>
  </HeadingPairs>
  <TitlesOfParts>
    <vt:vector size="45" baseType="lpstr">
      <vt:lpstr>Struttura predefinita</vt:lpstr>
      <vt:lpstr>Bitmap Image</vt:lpstr>
      <vt:lpstr>Graph</vt:lpstr>
      <vt:lpstr>Microsoft Éditeur d'équations 3.0</vt:lpstr>
      <vt:lpstr>Diapositive 1</vt:lpstr>
      <vt:lpstr>Diapositive 2</vt:lpstr>
      <vt:lpstr>Diapositive 3</vt:lpstr>
      <vt:lpstr>Diapositive 4</vt:lpstr>
      <vt:lpstr>Diapositive 5</vt:lpstr>
      <vt:lpstr>Field effect dream to transform any material to any electronic state. Anticipating a tunable superconductivity</vt:lpstr>
      <vt:lpstr>Diapositive 7</vt:lpstr>
      <vt:lpstr>Untimely theories</vt:lpstr>
      <vt:lpstr>Diapositive 9</vt:lpstr>
      <vt:lpstr>Diapositive 10</vt:lpstr>
      <vt:lpstr>Diapositive 11</vt:lpstr>
      <vt:lpstr>Field effect doping of SrTiO3 Inoue et al, CERC AIST, Tsukuba, Japan</vt:lpstr>
      <vt:lpstr>Diapositive 13</vt:lpstr>
      <vt:lpstr>Photocarrier Injection to Transition Metal Oxides Y. Muraoka and Z. Hiroi  --  ISSP, Japan</vt:lpstr>
      <vt:lpstr>Diapositive 15</vt:lpstr>
      <vt:lpstr>Local switching of two-dimensional superconductivity using the ferroelectric field effect  J.-M. Triscone, et al Nature 441 (2006) 195</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Superconductor–insulator transition in La2-xSrxCuO4 at the pair quantum resistance,      Nature, 472 (2011) 458 I.Bozovic group</vt:lpstr>
      <vt:lpstr>Diapositive 29</vt:lpstr>
      <vt:lpstr>Diapositive 30</vt:lpstr>
      <vt:lpstr>Diapositive 31</vt:lpstr>
      <vt:lpstr>Diapositive 32</vt:lpstr>
      <vt:lpstr>Diapositive 33</vt:lpstr>
      <vt:lpstr>Diapositive 34</vt:lpstr>
      <vt:lpstr>Diapositive 35</vt:lpstr>
      <vt:lpstr>Diapositive 36</vt:lpstr>
      <vt:lpstr>Diapositive 37</vt:lpstr>
      <vt:lpstr>Doped</vt:lpstr>
      <vt:lpstr>Superconductivity from the Bose-condensation  of bipolarons or of prefabricated Cooper pairs  at the junction surface: after S.B. N.K. and V. Yakovenko , Solid State Commun. 1985</vt:lpstr>
      <vt:lpstr>Model</vt:lpstr>
      <vt:lpstr>Conclusions  and perspectives</vt:lpstr>
    </vt:vector>
  </TitlesOfParts>
  <Company>I.P.N. Orsay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POLARONS AT THE FIELD EFFECT JUNCTIONS.</dc:title>
  <dc:creator>Brazov</dc:creator>
  <cp:lastModifiedBy>Brazovski</cp:lastModifiedBy>
  <cp:revision>156</cp:revision>
  <cp:lastPrinted>2002-09-01T20:32:48Z</cp:lastPrinted>
  <dcterms:created xsi:type="dcterms:W3CDTF">2002-08-31T16:14:19Z</dcterms:created>
  <dcterms:modified xsi:type="dcterms:W3CDTF">2017-01-10T05:21:04Z</dcterms:modified>
</cp:coreProperties>
</file>