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7"/>
  </p:notesMasterIdLst>
  <p:sldIdLst>
    <p:sldId id="379" r:id="rId2"/>
    <p:sldId id="309" r:id="rId3"/>
    <p:sldId id="383" r:id="rId4"/>
    <p:sldId id="384" r:id="rId5"/>
    <p:sldId id="302" r:id="rId6"/>
    <p:sldId id="304" r:id="rId7"/>
    <p:sldId id="306" r:id="rId8"/>
    <p:sldId id="341" r:id="rId9"/>
    <p:sldId id="342" r:id="rId10"/>
    <p:sldId id="344" r:id="rId11"/>
    <p:sldId id="343" r:id="rId12"/>
    <p:sldId id="351" r:id="rId13"/>
    <p:sldId id="350" r:id="rId14"/>
    <p:sldId id="370" r:id="rId15"/>
    <p:sldId id="371" r:id="rId16"/>
    <p:sldId id="386" r:id="rId17"/>
    <p:sldId id="382" r:id="rId18"/>
    <p:sldId id="387" r:id="rId19"/>
    <p:sldId id="372" r:id="rId20"/>
    <p:sldId id="373" r:id="rId21"/>
    <p:sldId id="374" r:id="rId22"/>
    <p:sldId id="375" r:id="rId23"/>
    <p:sldId id="376" r:id="rId24"/>
    <p:sldId id="377" r:id="rId25"/>
    <p:sldId id="378" r:id="rId26"/>
  </p:sldIdLst>
  <p:sldSz cx="9144000" cy="6858000" type="screen4x3"/>
  <p:notesSz cx="6858000" cy="9144000"/>
  <p:embeddedFontLst>
    <p:embeddedFont>
      <p:font typeface="굴림" charset="-127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Times" pitchFamily="18" charset="0"/>
      <p:regular r:id="rId33"/>
      <p:bold r:id="rId34"/>
      <p:italic r:id="rId35"/>
      <p:boldItalic r:id="rId36"/>
    </p:embeddedFont>
    <p:embeddedFont>
      <p:font typeface="ＭＳ Ｐゴシック" pitchFamily="34" charset="-128"/>
      <p:regular r:id="rId37"/>
    </p:embeddedFont>
    <p:embeddedFont>
      <p:font typeface="Arial Narrow" pitchFamily="34" charset="0"/>
      <p:regular r:id="rId38"/>
      <p:bold r:id="rId39"/>
      <p:italic r:id="rId40"/>
      <p:boldItalic r:id="rId41"/>
    </p:embeddedFont>
    <p:embeddedFont>
      <p:font typeface="Castellar" pitchFamily="18" charset="0"/>
      <p:regular r:id="rId4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2" autoAdjust="0"/>
    <p:restoredTop sz="94660"/>
  </p:normalViewPr>
  <p:slideViewPr>
    <p:cSldViewPr>
      <p:cViewPr varScale="1">
        <p:scale>
          <a:sx n="51" d="100"/>
          <a:sy n="51" d="100"/>
        </p:scale>
        <p:origin x="-58" y="-90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AF9BE-1E24-46D7-B563-9F1363D2893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4C966-D3D9-440E-BD6A-9091AA00F43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22/02/2021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22/02/2021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22/02/2021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22/02/2021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22/02/2021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22/02/2021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22/02/2021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Work\GaussField\anim\cmb_evolve.avi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1520" y="620688"/>
            <a:ext cx="8352928" cy="10525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altLang="ko-KR" sz="2400" b="1" dirty="0" err="1" smtClean="0">
                <a:ea typeface="굴림" pitchFamily="34" charset="-127"/>
              </a:rPr>
              <a:t>Serguei</a:t>
            </a:r>
            <a:r>
              <a:rPr lang="en-US" altLang="ko-KR" sz="2400" b="1" dirty="0" smtClean="0">
                <a:ea typeface="굴림" pitchFamily="34" charset="-127"/>
              </a:rPr>
              <a:t> Brazovskii</a:t>
            </a:r>
            <a:endParaRPr lang="en-US" altLang="ko-KR" sz="2400" b="1" dirty="0">
              <a:ea typeface="굴림" pitchFamily="34" charset="-127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fr-FR" altLang="ko-KR" sz="2400" dirty="0" smtClean="0">
                <a:ea typeface="굴림" pitchFamily="34" charset="-127"/>
              </a:rPr>
              <a:t>CNRS &amp; U</a:t>
            </a:r>
            <a:r>
              <a:rPr lang="ru-RU" altLang="ko-KR" sz="2400" dirty="0" smtClean="0">
                <a:ea typeface="굴림" pitchFamily="34" charset="-127"/>
              </a:rPr>
              <a:t>.</a:t>
            </a:r>
            <a:r>
              <a:rPr lang="fr-FR" altLang="ko-KR" sz="2400" dirty="0" smtClean="0">
                <a:ea typeface="굴림" pitchFamily="34" charset="-127"/>
              </a:rPr>
              <a:t> </a:t>
            </a:r>
            <a:r>
              <a:rPr lang="fr-FR" altLang="ko-KR" sz="2400" dirty="0">
                <a:ea typeface="굴림" pitchFamily="34" charset="-127"/>
              </a:rPr>
              <a:t>Paris-Sud, Orsay, </a:t>
            </a:r>
            <a:r>
              <a:rPr lang="fr-FR" altLang="ko-KR" sz="2400" dirty="0" smtClean="0">
                <a:ea typeface="굴림" pitchFamily="34" charset="-127"/>
              </a:rPr>
              <a:t>France</a:t>
            </a:r>
          </a:p>
          <a:p>
            <a:pPr marL="342900" indent="-342900" algn="ctr">
              <a:spcBef>
                <a:spcPct val="20000"/>
              </a:spcBef>
            </a:pPr>
            <a:endParaRPr lang="fr-FR" altLang="ko-KR" sz="800" i="1" dirty="0" smtClean="0">
              <a:ea typeface="굴림" pitchFamily="34" charset="-127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89263" y="2276872"/>
            <a:ext cx="62348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Electronic Phase Transitions Induced by </a:t>
            </a:r>
            <a:endParaRPr lang="ru-RU" sz="2400" b="1" dirty="0" smtClean="0"/>
          </a:p>
          <a:p>
            <a:pPr algn="ctr"/>
            <a:r>
              <a:rPr lang="en-US" sz="2400" b="1" dirty="0" smtClean="0"/>
              <a:t>Electrical and Optical Impacts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en-US" sz="2400" b="1" dirty="0" smtClean="0"/>
              <a:t>Lecture 4</a:t>
            </a:r>
          </a:p>
          <a:p>
            <a:pPr algn="ctr"/>
            <a:r>
              <a:rPr lang="en-US" sz="2400" b="1" dirty="0" smtClean="0"/>
              <a:t>Pump-Induced Phase Transitions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96952"/>
            <a:ext cx="84105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24098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2009"/>
            <a:ext cx="4032448" cy="278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814908"/>
            <a:ext cx="813435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547664" y="44624"/>
            <a:ext cx="58441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Serving the </a:t>
            </a:r>
            <a:r>
              <a:rPr lang="en-US" sz="2400" dirty="0" err="1" smtClean="0"/>
              <a:t>Mottness</a:t>
            </a:r>
            <a:r>
              <a:rPr lang="en-US" sz="2400" dirty="0" smtClean="0"/>
              <a:t> </a:t>
            </a:r>
            <a:r>
              <a:rPr lang="en-US" sz="2400" dirty="0" err="1" smtClean="0"/>
              <a:t>socium</a:t>
            </a:r>
            <a:r>
              <a:rPr lang="en-US" sz="2400" dirty="0" smtClean="0"/>
              <a:t>: </a:t>
            </a:r>
            <a:br>
              <a:rPr lang="en-US" sz="2400" dirty="0" smtClean="0"/>
            </a:br>
            <a:r>
              <a:rPr lang="en-US" sz="2400" dirty="0" smtClean="0"/>
              <a:t>separation of electronic and lattice effects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27384"/>
            <a:ext cx="14668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2008025" y="44624"/>
            <a:ext cx="64524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Tera</a:t>
            </a:r>
            <a:r>
              <a:rPr lang="en-US" sz="2400" dirty="0" smtClean="0"/>
              <a:t> </a:t>
            </a:r>
            <a:r>
              <a:rPr lang="en-US" sz="2400" dirty="0" err="1" smtClean="0"/>
              <a:t>Herz</a:t>
            </a:r>
            <a:r>
              <a:rPr lang="en-US" sz="2400" dirty="0" smtClean="0"/>
              <a:t> (10</a:t>
            </a:r>
            <a:r>
              <a:rPr lang="en-US" sz="2400" baseline="30000" dirty="0" smtClean="0"/>
              <a:t>12</a:t>
            </a:r>
            <a:r>
              <a:rPr lang="en-US" sz="2400" dirty="0" smtClean="0"/>
              <a:t> Hz =ps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= 0.1mm) </a:t>
            </a:r>
            <a:br>
              <a:rPr lang="en-US" sz="2400" dirty="0" smtClean="0"/>
            </a:br>
            <a:r>
              <a:rPr lang="en-US" sz="2400" dirty="0" smtClean="0"/>
              <a:t>beyond the 5’th generation of mobile phones.</a:t>
            </a:r>
          </a:p>
          <a:p>
            <a:r>
              <a:rPr lang="en-US" sz="2400" dirty="0" smtClean="0"/>
              <a:t>optical </a:t>
            </a:r>
            <a:r>
              <a:rPr lang="en-US" sz="2400" dirty="0" err="1" smtClean="0"/>
              <a:t>rectiﬁcation</a:t>
            </a:r>
            <a:r>
              <a:rPr lang="en-US" sz="2400" dirty="0" smtClean="0"/>
              <a:t> of femtosecond pulses </a:t>
            </a:r>
            <a:br>
              <a:rPr lang="en-US" sz="2400" dirty="0" smtClean="0"/>
            </a:br>
            <a:r>
              <a:rPr lang="en-US" sz="2400" dirty="0" smtClean="0"/>
              <a:t>in LiNbO3 using the tilted-pulse-front pumping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187624" y="3991704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	10’s </a:t>
            </a:r>
            <a:r>
              <a:rPr lang="en-US" sz="2400" dirty="0" err="1" smtClean="0">
                <a:latin typeface="Calibri" pitchFamily="34" charset="0"/>
              </a:rPr>
              <a:t>mkJ</a:t>
            </a:r>
            <a:r>
              <a:rPr lang="en-US" sz="2400" dirty="0" smtClean="0">
                <a:latin typeface="Calibri" pitchFamily="34" charset="0"/>
              </a:rPr>
              <a:t> optical pulses of  1ps duration, </a:t>
            </a:r>
            <a:br>
              <a:rPr lang="en-US" sz="2400" dirty="0" smtClean="0">
                <a:latin typeface="Calibri" pitchFamily="34" charset="0"/>
              </a:rPr>
            </a:br>
            <a:r>
              <a:rPr lang="en-US" sz="2400" dirty="0" smtClean="0">
                <a:latin typeface="Calibri" pitchFamily="34" charset="0"/>
              </a:rPr>
              <a:t>	the electric field amplitude &gt; MV/cm, </a:t>
            </a:r>
            <a:br>
              <a:rPr lang="en-US" sz="2400" dirty="0" smtClean="0">
                <a:latin typeface="Calibri" pitchFamily="34" charset="0"/>
              </a:rPr>
            </a:br>
            <a:r>
              <a:rPr lang="en-US" sz="2400" dirty="0" smtClean="0">
                <a:latin typeface="Calibri" pitchFamily="34" charset="0"/>
              </a:rPr>
              <a:t>	THz pulses focused down to the diffraction limit </a:t>
            </a:r>
          </a:p>
          <a:p>
            <a:r>
              <a:rPr lang="en-US" sz="2400" dirty="0" smtClean="0">
                <a:latin typeface="Calibri" pitchFamily="34" charset="0"/>
              </a:rPr>
              <a:t>Optical group velocity equals the THz phase velocity.</a:t>
            </a:r>
          </a:p>
          <a:p>
            <a:r>
              <a:rPr lang="en-US" sz="2400" dirty="0" smtClean="0">
                <a:latin typeface="Calibri" pitchFamily="34" charset="0"/>
              </a:rPr>
              <a:t>Velocity-matching technique based on femtosecond laser </a:t>
            </a:r>
            <a:br>
              <a:rPr lang="en-US" sz="2400" dirty="0" smtClean="0">
                <a:latin typeface="Calibri" pitchFamily="34" charset="0"/>
              </a:rPr>
            </a:br>
            <a:r>
              <a:rPr lang="en-US" sz="2400" dirty="0" smtClean="0">
                <a:latin typeface="Calibri" pitchFamily="34" charset="0"/>
              </a:rPr>
              <a:t>pulse front tilting for large-area terahertz generation </a:t>
            </a:r>
            <a:br>
              <a:rPr lang="en-US" sz="2400" dirty="0" smtClean="0">
                <a:latin typeface="Calibri" pitchFamily="34" charset="0"/>
              </a:rPr>
            </a:br>
            <a:r>
              <a:rPr lang="en-US" sz="2400" dirty="0" smtClean="0">
                <a:latin typeface="Calibri" pitchFamily="34" charset="0"/>
              </a:rPr>
              <a:t>via optical rectification.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17923"/>
            <a:ext cx="72008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This picture shows a light-induced redistribution of interlayer coupling in YBCO. In the superconducting state, the pump light enhances the superconducting coupling between the copper-oxygen bilayers at the expense of the superconducting coupling within the copper-oxygen bilayers. A similar case is found for the normal state, that the laser light induces a superconducting coupling between the bilayers, meanwhile weakens the precursor superconducting coupling within the bilayers. Credit: J&amp;ouml;rg Harms/MPSD,CF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2140446"/>
            <a:ext cx="2343150" cy="215265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843808" y="2204864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Light-induced redistribution of interlayer coupling in </a:t>
            </a:r>
            <a:r>
              <a:rPr lang="en-US" dirty="0" err="1" smtClean="0"/>
              <a:t>YBCO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The pump light enhances the superconducting coupling between the copper-oxygen </a:t>
            </a:r>
            <a:r>
              <a:rPr lang="en-US" dirty="0" err="1" smtClean="0"/>
              <a:t>bilayers</a:t>
            </a:r>
            <a:r>
              <a:rPr lang="en-US" dirty="0" smtClean="0"/>
              <a:t> at the expense of the superconducting coupling within the copper-oxygen </a:t>
            </a:r>
            <a:r>
              <a:rPr lang="en-US" dirty="0" err="1" smtClean="0"/>
              <a:t>bilayers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404664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Optically induced superconductivity in cuprates</a:t>
            </a:r>
          </a:p>
          <a:p>
            <a:r>
              <a:rPr lang="en-US" sz="2400" dirty="0" smtClean="0"/>
              <a:t>(A. </a:t>
            </a:r>
            <a:r>
              <a:rPr lang="en-US" sz="2400" dirty="0" err="1" smtClean="0"/>
              <a:t>Cavalieri</a:t>
            </a:r>
            <a:r>
              <a:rPr lang="en-US" sz="2400" dirty="0" smtClean="0"/>
              <a:t> group at Hamburg)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888" y="2195513"/>
            <a:ext cx="40862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2"/>
          <p:cNvGrpSpPr/>
          <p:nvPr/>
        </p:nvGrpSpPr>
        <p:grpSpPr>
          <a:xfrm>
            <a:off x="138176" y="1916832"/>
            <a:ext cx="8093115" cy="3846041"/>
            <a:chOff x="138176" y="476672"/>
            <a:chExt cx="8093115" cy="3410640"/>
          </a:xfrm>
        </p:grpSpPr>
        <p:cxnSp>
          <p:nvCxnSpPr>
            <p:cNvPr id="6" name="Connecteur droit 5"/>
            <p:cNvCxnSpPr/>
            <p:nvPr/>
          </p:nvCxnSpPr>
          <p:spPr>
            <a:xfrm>
              <a:off x="2267744" y="1700808"/>
              <a:ext cx="24482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>
              <a:off x="2267744" y="2420888"/>
              <a:ext cx="24482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/>
            <p:cNvSpPr txBox="1"/>
            <p:nvPr/>
          </p:nvSpPr>
          <p:spPr>
            <a:xfrm>
              <a:off x="2771800" y="1916832"/>
              <a:ext cx="1709955" cy="409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Spectral gap</a:t>
              </a:r>
              <a:endParaRPr lang="en-US" sz="2400" dirty="0"/>
            </a:p>
          </p:txBody>
        </p:sp>
        <p:sp>
          <p:nvSpPr>
            <p:cNvPr id="9" name="Demi-tour 8"/>
            <p:cNvSpPr/>
            <p:nvPr/>
          </p:nvSpPr>
          <p:spPr>
            <a:xfrm>
              <a:off x="1763688" y="476672"/>
              <a:ext cx="864096" cy="3240360"/>
            </a:xfrm>
            <a:prstGeom prst="uturnArrow">
              <a:avLst>
                <a:gd name="adj1" fmla="val 25000"/>
                <a:gd name="adj2" fmla="val 25000"/>
                <a:gd name="adj3" fmla="val 25000"/>
                <a:gd name="adj4" fmla="val 43750"/>
                <a:gd name="adj5" fmla="val 36581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Virage 9"/>
            <p:cNvSpPr/>
            <p:nvPr/>
          </p:nvSpPr>
          <p:spPr>
            <a:xfrm rot="16200000" flipV="1">
              <a:off x="1817694" y="2654914"/>
              <a:ext cx="1224136" cy="900100"/>
            </a:xfrm>
            <a:prstGeom prst="bentArrow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38176" y="1844824"/>
              <a:ext cx="1481496" cy="736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optical</a:t>
              </a:r>
            </a:p>
            <a:p>
              <a:r>
                <a:rPr lang="en-US" sz="2400" b="1" dirty="0" smtClean="0"/>
                <a:t>pumping</a:t>
              </a:r>
              <a:endParaRPr lang="en-US" sz="2400" b="1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79512" y="908720"/>
              <a:ext cx="1435008" cy="409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electrons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915816" y="2924944"/>
              <a:ext cx="1080120" cy="409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2060"/>
                  </a:solidFill>
                </a:rPr>
                <a:t>holes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5868144" y="1772816"/>
              <a:ext cx="2363147" cy="736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non-equilibrium</a:t>
              </a:r>
            </a:p>
            <a:p>
              <a:r>
                <a:rPr lang="en-US" sz="2400" dirty="0" smtClean="0"/>
                <a:t>e-h population</a:t>
              </a:r>
              <a:endParaRPr lang="en-US" sz="2400" dirty="0"/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 rot="10800000">
              <a:off x="4572000" y="1556792"/>
              <a:ext cx="1368152" cy="216024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/>
            <p:nvPr/>
          </p:nvCxnSpPr>
          <p:spPr>
            <a:xfrm rot="10800000" flipV="1">
              <a:off x="4572000" y="2348880"/>
              <a:ext cx="1224136" cy="288032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3419872" y="476672"/>
              <a:ext cx="1947969" cy="409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empty bands</a:t>
              </a:r>
              <a:endParaRPr lang="en-US" sz="2400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4139952" y="3477911"/>
              <a:ext cx="1744388" cy="409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filled bands</a:t>
              </a:r>
              <a:endParaRPr lang="en-US" sz="24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Nonlinear "femto-second" optics - time resolution ~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10fs~10</a:t>
            </a:r>
            <a:r>
              <a:rPr lang="en-US" sz="2400" b="1" baseline="30000" dirty="0" smtClean="0">
                <a:solidFill>
                  <a:schemeClr val="accent6">
                    <a:lumMod val="50000"/>
                  </a:schemeClr>
                </a:solidFill>
              </a:rPr>
              <a:t>-14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sec</a:t>
            </a:r>
            <a:b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Shorter than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pico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-second scale of phonon's periods 							1/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Symbol" pitchFamily="18" charset="2"/>
              </a:rPr>
              <a:t>n</a:t>
            </a:r>
            <a:r>
              <a:rPr lang="en-US" sz="2400" b="1" baseline="-25000" dirty="0" smtClean="0">
                <a:solidFill>
                  <a:schemeClr val="accent6">
                    <a:lumMod val="50000"/>
                  </a:schemeClr>
                </a:solidFill>
              </a:rPr>
              <a:t>0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=2</a:t>
            </a:r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</a:rPr>
              <a:t>π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</a:rPr>
              <a:t>ω</a:t>
            </a:r>
            <a:r>
              <a:rPr lang="en-US" sz="2400" b="1" baseline="-25000" dirty="0" smtClean="0">
                <a:solidFill>
                  <a:schemeClr val="accent6">
                    <a:lumMod val="50000"/>
                  </a:schemeClr>
                </a:solidFill>
              </a:rPr>
              <a:t>0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~1ps=10</a:t>
            </a:r>
            <a:r>
              <a:rPr lang="en-US" sz="2400" b="1" baseline="30000" dirty="0" smtClean="0">
                <a:solidFill>
                  <a:schemeClr val="accent6">
                    <a:lumMod val="50000"/>
                  </a:schemeClr>
                </a:solidFill>
              </a:rPr>
              <a:t>-12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sec</a:t>
            </a: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8172400" y="6237312"/>
            <a:ext cx="648072" cy="1588"/>
          </a:xfrm>
          <a:prstGeom prst="straightConnector1">
            <a:avLst/>
          </a:prstGeom>
          <a:ln w="127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88E9-795C-4A0F-8CCB-7849CFD0720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87393" name="Rectangle 1"/>
          <p:cNvSpPr>
            <a:spLocks noChangeArrowheads="1"/>
          </p:cNvSpPr>
          <p:nvPr/>
        </p:nvSpPr>
        <p:spPr bwMode="auto">
          <a:xfrm>
            <a:off x="0" y="1280949"/>
            <a:ext cx="914399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+mj-lt"/>
              </a:rPr>
              <a:t>“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Coherent dynamics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of macroscopic electronic order through a symmetry breaking transition</a:t>
            </a:r>
            <a:r>
              <a:rPr lang="en-US" sz="2400" dirty="0" smtClean="0">
                <a:latin typeface="+mj-lt"/>
              </a:rPr>
              <a:t>”,  Nature Physics 2010. </a:t>
            </a:r>
          </a:p>
          <a:p>
            <a:pPr lvl="0"/>
            <a:endParaRPr lang="en-GB" sz="2400" dirty="0" smtClean="0">
              <a:latin typeface="+mj-lt"/>
            </a:endParaRPr>
          </a:p>
          <a:p>
            <a:pPr lvl="0"/>
            <a:r>
              <a:rPr lang="en-GB" sz="2400" i="1" dirty="0" smtClean="0">
                <a:latin typeface="+mj-lt"/>
              </a:rPr>
              <a:t>“</a:t>
            </a:r>
            <a:r>
              <a:rPr lang="en-GB" sz="2400" b="1" dirty="0" smtClean="0">
                <a:latin typeface="+mj-lt"/>
              </a:rPr>
              <a:t>Ultrafast switching </a:t>
            </a:r>
            <a:r>
              <a:rPr lang="en-GB" sz="2400" dirty="0" smtClean="0">
                <a:latin typeface="+mj-lt"/>
              </a:rPr>
              <a:t>to a </a:t>
            </a:r>
            <a:r>
              <a:rPr lang="en-GB" sz="2400" b="1" dirty="0" smtClean="0">
                <a:latin typeface="+mj-lt"/>
              </a:rPr>
              <a:t>stable hidden quantum state </a:t>
            </a:r>
            <a:r>
              <a:rPr lang="en-GB" sz="2400" dirty="0" smtClean="0">
                <a:latin typeface="+mj-lt"/>
              </a:rPr>
              <a:t>in an electronic crystal</a:t>
            </a:r>
            <a:r>
              <a:rPr lang="en-GB" sz="2400" b="1" dirty="0" smtClean="0">
                <a:latin typeface="+mj-lt"/>
              </a:rPr>
              <a:t>”,</a:t>
            </a:r>
            <a:r>
              <a:rPr lang="en-GB" sz="2400" dirty="0" smtClean="0">
                <a:latin typeface="+mj-lt"/>
              </a:rPr>
              <a:t>  Science 2014.</a:t>
            </a:r>
          </a:p>
          <a:p>
            <a:pPr lvl="0"/>
            <a:endParaRPr lang="en-US" sz="2400" b="1" dirty="0" smtClean="0">
              <a:latin typeface="+mj-lt"/>
            </a:endParaRPr>
          </a:p>
          <a:p>
            <a:pPr lvl="0"/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“Controlling the metal-to-insulator relaxation of the </a:t>
            </a:r>
            <a:r>
              <a:rPr lang="en-US" sz="2400" b="1" dirty="0" smtClean="0">
                <a:ea typeface="Times New Roman" pitchFamily="18" charset="0"/>
                <a:cs typeface="Arial" pitchFamily="34" charset="0"/>
              </a:rPr>
              <a:t>metastable </a:t>
            </a:r>
            <a:br>
              <a:rPr lang="en-US" sz="2400" b="1" dirty="0" smtClean="0">
                <a:ea typeface="Times New Roman" pitchFamily="18" charset="0"/>
                <a:cs typeface="Arial" pitchFamily="34" charset="0"/>
              </a:rPr>
            </a:br>
            <a:r>
              <a:rPr lang="en-US" sz="2400" b="1" dirty="0" smtClean="0">
                <a:ea typeface="Times New Roman" pitchFamily="18" charset="0"/>
                <a:cs typeface="Arial" pitchFamily="34" charset="0"/>
              </a:rPr>
              <a:t>hidden quantum state</a:t>
            </a:r>
            <a:r>
              <a:rPr lang="en-US" sz="2400" dirty="0" smtClean="0">
                <a:ea typeface="Times New Roman" pitchFamily="18" charset="0"/>
                <a:cs typeface="Arial" pitchFamily="34" charset="0"/>
              </a:rPr>
              <a:t> in 1T-TaS2”, Science Advances 2015</a:t>
            </a:r>
            <a:endParaRPr lang="en-US" sz="2400" dirty="0" smtClean="0">
              <a:cs typeface="Arial" pitchFamily="34" charset="0"/>
            </a:endParaRP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“Fast non-thermal </a:t>
            </a:r>
            <a:r>
              <a:rPr lang="en-US" sz="2400" b="1" dirty="0" smtClean="0">
                <a:latin typeface="+mj-lt"/>
              </a:rPr>
              <a:t>switching between macroscopic charge-ordered quantum states</a:t>
            </a:r>
            <a:r>
              <a:rPr lang="en-US" sz="2400" dirty="0" smtClean="0">
                <a:latin typeface="+mj-lt"/>
              </a:rPr>
              <a:t> induced by </a:t>
            </a:r>
            <a:r>
              <a:rPr lang="en-US" sz="2400" b="1" dirty="0" smtClean="0">
                <a:latin typeface="+mj-lt"/>
              </a:rPr>
              <a:t>charge injection</a:t>
            </a:r>
            <a:r>
              <a:rPr lang="en-US" sz="2400" dirty="0" smtClean="0">
                <a:latin typeface="+mj-lt"/>
              </a:rPr>
              <a:t>”.  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Nature Comm</a:t>
            </a:r>
            <a:r>
              <a:rPr lang="en-US" sz="2400" i="1" dirty="0" smtClean="0">
                <a:latin typeface="+mj-lt"/>
              </a:rPr>
              <a:t>., to be </a:t>
            </a:r>
            <a:r>
              <a:rPr lang="en-US" sz="2400" i="1" dirty="0" err="1" smtClean="0">
                <a:latin typeface="+mj-lt"/>
              </a:rPr>
              <a:t>pbl</a:t>
            </a:r>
            <a:r>
              <a:rPr lang="en-US" sz="2400" i="1" dirty="0" smtClean="0">
                <a:latin typeface="+mj-lt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4624"/>
            <a:ext cx="9001156" cy="99257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u="dash" dirty="0" smtClean="0">
                <a:latin typeface="Arial" pitchFamily="34" charset="0"/>
                <a:cs typeface="Arial" pitchFamily="34" charset="0"/>
              </a:rPr>
              <a:t>collaboration with </a:t>
            </a:r>
            <a:r>
              <a:rPr lang="en-US" sz="2400" u="dash" dirty="0" err="1" smtClean="0">
                <a:latin typeface="Arial" pitchFamily="34" charset="0"/>
                <a:cs typeface="Arial" pitchFamily="34" charset="0"/>
              </a:rPr>
              <a:t>Dragan</a:t>
            </a:r>
            <a:r>
              <a:rPr lang="en-US" sz="2400" u="das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dash" dirty="0" err="1" smtClean="0">
                <a:latin typeface="Arial" pitchFamily="34" charset="0"/>
                <a:cs typeface="Arial" pitchFamily="34" charset="0"/>
              </a:rPr>
              <a:t>Mihailovic</a:t>
            </a:r>
            <a:r>
              <a:rPr lang="en-US" sz="2400" u="dash" dirty="0" smtClean="0">
                <a:latin typeface="Arial" pitchFamily="34" charset="0"/>
                <a:cs typeface="Arial" pitchFamily="34" charset="0"/>
              </a:rPr>
              <a:t> group</a:t>
            </a:r>
          </a:p>
          <a:p>
            <a:pPr algn="ctr"/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Jozef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Stefan Institute,</a:t>
            </a:r>
            <a:r>
              <a:rPr lang="it-IT" sz="2400" i="1" dirty="0" smtClean="0">
                <a:latin typeface="Arial" pitchFamily="34" charset="0"/>
                <a:cs typeface="Arial" pitchFamily="34" charset="0"/>
              </a:rPr>
              <a:t> Ljubljana, Slovenia</a:t>
            </a:r>
          </a:p>
          <a:p>
            <a:pPr algn="ctr"/>
            <a:endParaRPr lang="it-IT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964391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Femtosecond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coherent nonequilibrium electronic ordering and topological defect dynamics in Charge Density Waves.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44" y="980728"/>
            <a:ext cx="9001156" cy="2708434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R.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Yusupov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T.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Mertelj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V.V.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Kabanov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P.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Kusar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u="dash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sz="2000" u="dash" dirty="0" err="1" smtClean="0">
                <a:latin typeface="Arial" pitchFamily="34" charset="0"/>
                <a:cs typeface="Arial" pitchFamily="34" charset="0"/>
              </a:rPr>
              <a:t>Mihailovic</a:t>
            </a:r>
            <a:endParaRPr lang="en-US" sz="2000" u="dash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Jozef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Stefan Institute,</a:t>
            </a:r>
            <a:r>
              <a:rPr lang="it-IT" sz="2000" i="1" dirty="0" smtClean="0">
                <a:latin typeface="Arial" pitchFamily="34" charset="0"/>
                <a:cs typeface="Arial" pitchFamily="34" charset="0"/>
              </a:rPr>
              <a:t> Ljubljana, Slovenia</a:t>
            </a:r>
          </a:p>
          <a:p>
            <a:pPr algn="ctr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P.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Kusar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J.-H. Chu, I. R. Fisher</a:t>
            </a:r>
          </a:p>
          <a:p>
            <a:pPr algn="ctr"/>
            <a:r>
              <a:rPr lang="en-US" sz="2000" i="1" dirty="0" smtClean="0">
                <a:latin typeface="Arial" pitchFamily="34" charset="0"/>
                <a:cs typeface="Arial" pitchFamily="34" charset="0"/>
              </a:rPr>
              <a:t>Applied Physics, </a:t>
            </a:r>
            <a:r>
              <a:rPr lang="it-IT" sz="2000" i="1" dirty="0" smtClean="0">
                <a:latin typeface="Arial" pitchFamily="34" charset="0"/>
                <a:cs typeface="Arial" pitchFamily="34" charset="0"/>
              </a:rPr>
              <a:t>Stanford University, USA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S.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Brazovskii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it-IT" sz="2000" i="1" dirty="0" smtClean="0">
                <a:latin typeface="Arial" pitchFamily="34" charset="0"/>
                <a:cs typeface="Arial" pitchFamily="34" charset="0"/>
              </a:rPr>
              <a:t>CNRS&amp;U. Paris-Sud, Orsay, France</a:t>
            </a:r>
          </a:p>
          <a:p>
            <a:pPr algn="ctr"/>
            <a:endParaRPr lang="it-IT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2000" b="1" i="1" dirty="0" smtClean="0">
                <a:latin typeface="Arial Narrow" pitchFamily="34" charset="0"/>
                <a:cs typeface="Arial" pitchFamily="34" charset="0"/>
              </a:rPr>
              <a:t>Nature Physics</a:t>
            </a:r>
            <a:r>
              <a:rPr lang="it-IT" sz="2000" b="1" i="1" dirty="0" smtClean="0">
                <a:latin typeface="Arial" pitchFamily="34" charset="0"/>
                <a:cs typeface="Arial" pitchFamily="34" charset="0"/>
              </a:rPr>
              <a:t>, 2010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4293096"/>
            <a:ext cx="4427984" cy="2496325"/>
            <a:chOff x="0" y="0"/>
            <a:chExt cx="4120" cy="3216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120" cy="321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7" name="AutoShape 8"/>
            <p:cNvSpPr>
              <a:spLocks/>
            </p:cNvSpPr>
            <p:nvPr/>
          </p:nvSpPr>
          <p:spPr bwMode="auto">
            <a:xfrm rot="-4497216">
              <a:off x="2801" y="2062"/>
              <a:ext cx="785" cy="302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700" i="1" dirty="0">
                  <a:latin typeface="Times New Roman" charset="0"/>
                  <a:cs typeface="Times New Roman" charset="0"/>
                  <a:sym typeface="Times New Roman" charset="0"/>
                </a:rPr>
                <a:t>A</a:t>
              </a:r>
              <a:r>
                <a:rPr lang="en-US" sz="700" dirty="0"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- waves</a:t>
              </a: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4499992" y="4665330"/>
            <a:ext cx="460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Real-time probe of evolving </a:t>
            </a:r>
            <a:b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ground state via phonon modes and electronic relaxation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Layered compounds with Charge Density Waves: Tb(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Dy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)Te</a:t>
            </a:r>
            <a:r>
              <a:rPr lang="en-US" sz="2000" baseline="-25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, TaSe</a:t>
            </a:r>
            <a:r>
              <a:rPr lang="en-US" sz="2000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, K</a:t>
            </a:r>
            <a:r>
              <a:rPr lang="en-US" sz="2000" baseline="-25000" dirty="0" smtClean="0">
                <a:solidFill>
                  <a:schemeClr val="accent1">
                    <a:lumMod val="75000"/>
                  </a:schemeClr>
                </a:solidFill>
              </a:rPr>
              <a:t>0.3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MoO</a:t>
            </a:r>
            <a:r>
              <a:rPr lang="en-US" sz="2000" baseline="-25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contrast="13000"/>
          </a:blip>
          <a:srcRect/>
          <a:stretch>
            <a:fillRect/>
          </a:stretch>
        </p:blipFill>
        <p:spPr bwMode="auto">
          <a:xfrm>
            <a:off x="2771800" y="692696"/>
            <a:ext cx="3425034" cy="162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1944216" cy="124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92462"/>
            <a:ext cx="235267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140968"/>
            <a:ext cx="166687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4071942"/>
            <a:ext cx="22479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616530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STM Studies of TbTe3: Evidence for a fully Incommensurate </a:t>
            </a:r>
            <a:br>
              <a:rPr lang="en-US" sz="2000" dirty="0" smtClean="0"/>
            </a:br>
            <a:r>
              <a:rPr lang="en-US" sz="2000" dirty="0" smtClean="0"/>
              <a:t>Charge Density Wave		</a:t>
            </a:r>
            <a:r>
              <a:rPr lang="de-DE" sz="2000" i="1" dirty="0" smtClean="0"/>
              <a:t>A. Fang, et al, Stanford</a:t>
            </a:r>
            <a:endParaRPr lang="en-US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35496" y="2348880"/>
            <a:ext cx="8064896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Strongly oriented molecular orbitals </a:t>
            </a:r>
            <a:r>
              <a:rPr lang="en-US" sz="2000" dirty="0" smtClean="0">
                <a:sym typeface="Wingdings" pitchFamily="2" charset="2"/>
              </a:rPr>
              <a:t>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hidden one-dimensionality in two orthogonal directions 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flattened, nearly nested Fermi surfaces  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 instability towards an incommensurate </a:t>
            </a:r>
            <a:r>
              <a:rPr lang="en-US" sz="2000" dirty="0" err="1" smtClean="0">
                <a:sym typeface="Wingdings" pitchFamily="2" charset="2"/>
              </a:rPr>
              <a:t>CDW</a:t>
            </a:r>
            <a:r>
              <a:rPr lang="en-US" sz="2000" dirty="0" smtClean="0">
                <a:sym typeface="Wingdings" pitchFamily="2" charset="2"/>
              </a:rPr>
              <a:t>, wave number  Q=0.7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gap</a:t>
            </a:r>
            <a:r>
              <a:rPr lang="en-US" sz="2000" dirty="0" smtClean="0">
                <a:sym typeface="Wingdings" pitchFamily="2" charset="2"/>
              </a:rPr>
              <a:t> closes some ½ of the </a:t>
            </a:r>
            <a:r>
              <a:rPr lang="en-US" dirty="0" smtClean="0">
                <a:sym typeface="Wingdings" pitchFamily="2" charset="2"/>
              </a:rPr>
              <a:t>Fermi </a:t>
            </a:r>
            <a:r>
              <a:rPr lang="en-US" sz="2000" dirty="0" smtClean="0">
                <a:sym typeface="Wingdings" pitchFamily="2" charset="2"/>
              </a:rPr>
              <a:t>surface</a:t>
            </a:r>
            <a:endParaRPr lang="en-US" sz="2000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323528" y="4077072"/>
            <a:ext cx="962324" cy="7795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539552" y="4005064"/>
            <a:ext cx="1246366" cy="922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en angle 19"/>
          <p:cNvCxnSpPr/>
          <p:nvPr/>
        </p:nvCxnSpPr>
        <p:spPr>
          <a:xfrm rot="10800000">
            <a:off x="2571736" y="4929198"/>
            <a:ext cx="714380" cy="7143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ngle 21"/>
          <p:cNvCxnSpPr/>
          <p:nvPr/>
        </p:nvCxnSpPr>
        <p:spPr>
          <a:xfrm flipV="1">
            <a:off x="5286380" y="4572008"/>
            <a:ext cx="571504" cy="5000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7282170" y="3923764"/>
            <a:ext cx="180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modulation </a:t>
            </a:r>
            <a:endParaRPr lang="en-US" dirty="0"/>
          </a:p>
        </p:txBody>
      </p:sp>
      <p:sp>
        <p:nvSpPr>
          <p:cNvPr id="24" name="ZoneTexte 23"/>
          <p:cNvSpPr txBox="1"/>
          <p:nvPr/>
        </p:nvSpPr>
        <p:spPr>
          <a:xfrm>
            <a:off x="6500826" y="5733256"/>
            <a:ext cx="2348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extracted </a:t>
            </a:r>
            <a:r>
              <a:rPr lang="en-US" dirty="0" err="1" smtClean="0"/>
              <a:t>CDW</a:t>
            </a:r>
            <a:r>
              <a:rPr lang="en-US" dirty="0" smtClean="0"/>
              <a:t> overlap</a:t>
            </a: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6660232" y="1052736"/>
            <a:ext cx="2523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Fermi surfaces from</a:t>
            </a:r>
            <a:br>
              <a:rPr lang="en-US" sz="2000" dirty="0" smtClean="0"/>
            </a:br>
            <a:r>
              <a:rPr lang="en-US" sz="2000" dirty="0" smtClean="0"/>
              <a:t>ARPES experiments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363855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1619672" y="0"/>
            <a:ext cx="6869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way all have started; no fine structure yet</a:t>
            </a:r>
            <a:endParaRPr lang="en-US" sz="24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3707904" y="692696"/>
            <a:ext cx="29979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Amplitude mode </a:t>
            </a:r>
            <a:r>
              <a:rPr lang="en-US" sz="2200" dirty="0" smtClean="0">
                <a:solidFill>
                  <a:srgbClr val="FF0000"/>
                </a:solidFill>
              </a:rPr>
              <a:t>AM</a:t>
            </a:r>
            <a:r>
              <a:rPr lang="en-US" sz="2200" dirty="0" smtClean="0"/>
              <a:t> </a:t>
            </a:r>
            <a:br>
              <a:rPr lang="en-US" sz="2200" dirty="0" smtClean="0"/>
            </a:br>
            <a:r>
              <a:rPr lang="en-US" sz="2200" dirty="0" smtClean="0"/>
              <a:t>of the order parameter</a:t>
            </a:r>
            <a:endParaRPr lang="en-US" sz="2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707904" y="2420888"/>
            <a:ext cx="37641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Reference auxiliary mode </a:t>
            </a:r>
            <a:br>
              <a:rPr lang="en-US" sz="2200" dirty="0" smtClean="0"/>
            </a:br>
            <a:r>
              <a:rPr lang="en-US" sz="2200" dirty="0" smtClean="0"/>
              <a:t>noninteracting with electrons</a:t>
            </a:r>
            <a:endParaRPr lang="en-US" sz="2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779912" y="1556792"/>
            <a:ext cx="3528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Inter-mode interaction </a:t>
            </a:r>
            <a:br>
              <a:rPr lang="en-US" sz="2200" dirty="0" smtClean="0"/>
            </a:br>
            <a:r>
              <a:rPr lang="en-US" sz="2200" dirty="0" smtClean="0"/>
              <a:t>when one acquires a width</a:t>
            </a:r>
            <a:endParaRPr lang="en-US" sz="2200" dirty="0"/>
          </a:p>
        </p:txBody>
      </p:sp>
      <p:cxnSp>
        <p:nvCxnSpPr>
          <p:cNvPr id="16" name="Connecteur droit avec flèche 15"/>
          <p:cNvCxnSpPr>
            <a:stCxn id="14" idx="1"/>
          </p:cNvCxnSpPr>
          <p:nvPr/>
        </p:nvCxnSpPr>
        <p:spPr>
          <a:xfrm rot="10800000">
            <a:off x="1331640" y="1916831"/>
            <a:ext cx="2448272" cy="24682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0" y="3861048"/>
            <a:ext cx="9144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Original challenge</a:t>
            </a:r>
            <a:r>
              <a:rPr lang="en-US" sz="2200" dirty="0" smtClean="0"/>
              <a:t>:</a:t>
            </a:r>
          </a:p>
          <a:p>
            <a:endParaRPr lang="en-US" sz="600" dirty="0" smtClean="0">
              <a:solidFill>
                <a:srgbClr val="C00000"/>
              </a:solidFill>
            </a:endParaRPr>
          </a:p>
          <a:p>
            <a:r>
              <a:rPr lang="en-US" sz="2200" dirty="0" smtClean="0">
                <a:solidFill>
                  <a:srgbClr val="002060"/>
                </a:solidFill>
              </a:rPr>
              <a:t>Why does the AM sets in with a delay 10-times </a:t>
            </a:r>
            <a:br>
              <a:rPr lang="en-US" sz="2200" dirty="0" smtClean="0">
                <a:solidFill>
                  <a:srgbClr val="002060"/>
                </a:solidFill>
              </a:rPr>
            </a:br>
            <a:r>
              <a:rPr lang="en-US" sz="2200" dirty="0" smtClean="0">
                <a:solidFill>
                  <a:srgbClr val="002060"/>
                </a:solidFill>
              </a:rPr>
              <a:t>longer than the relaxation time of electrons </a:t>
            </a:r>
            <a:r>
              <a:rPr lang="en-US" sz="2200" b="1" dirty="0" smtClean="0">
                <a:solidFill>
                  <a:srgbClr val="002060"/>
                </a:solidFill>
              </a:rPr>
              <a:t>~2ps</a:t>
            </a:r>
            <a:r>
              <a:rPr lang="en-US" sz="2200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sz="2200" dirty="0" smtClean="0">
                <a:solidFill>
                  <a:srgbClr val="002060"/>
                </a:solidFill>
              </a:rPr>
              <a:t>Why does it stay broadened </a:t>
            </a:r>
            <a:r>
              <a:rPr lang="en-US" sz="2200" dirty="0" err="1" smtClean="0">
                <a:solidFill>
                  <a:srgbClr val="002060"/>
                </a:solidFill>
              </a:rPr>
              <a:t>for ever</a:t>
            </a:r>
            <a:r>
              <a:rPr lang="en-US" sz="2200" dirty="0" smtClean="0">
                <a:solidFill>
                  <a:srgbClr val="002060"/>
                </a:solidFill>
              </a:rPr>
              <a:t>?</a:t>
            </a:r>
          </a:p>
          <a:p>
            <a:endParaRPr lang="en-US" sz="600" dirty="0" smtClean="0">
              <a:solidFill>
                <a:srgbClr val="C00000"/>
              </a:solidFill>
            </a:endParaRPr>
          </a:p>
          <a:p>
            <a:r>
              <a:rPr lang="en-US" sz="2200" dirty="0" smtClean="0">
                <a:solidFill>
                  <a:srgbClr val="7030A0"/>
                </a:solidFill>
              </a:rPr>
              <a:t>Suspected: creation of topological defects, </a:t>
            </a:r>
            <a:br>
              <a:rPr lang="en-US" sz="2200" dirty="0" smtClean="0">
                <a:solidFill>
                  <a:srgbClr val="7030A0"/>
                </a:solidFill>
              </a:rPr>
            </a:br>
            <a:r>
              <a:rPr lang="en-US" sz="2200" dirty="0" smtClean="0">
                <a:solidFill>
                  <a:srgbClr val="7030A0"/>
                </a:solidFill>
              </a:rPr>
              <a:t>hence links to aftermaths of to dynamical phase transitions.</a:t>
            </a:r>
          </a:p>
          <a:p>
            <a:endParaRPr lang="en-US" sz="600" dirty="0" smtClean="0">
              <a:solidFill>
                <a:srgbClr val="C00000"/>
              </a:solidFill>
            </a:endParaRPr>
          </a:p>
          <a:p>
            <a:r>
              <a:rPr lang="en-US" sz="2200" b="1" dirty="0" smtClean="0">
                <a:solidFill>
                  <a:srgbClr val="C00000"/>
                </a:solidFill>
              </a:rPr>
              <a:t>Discovered reality – dynamic "</a:t>
            </a:r>
            <a:r>
              <a:rPr lang="en-US" sz="2200" b="1" dirty="0" err="1" smtClean="0">
                <a:solidFill>
                  <a:srgbClr val="C00000"/>
                </a:solidFill>
              </a:rPr>
              <a:t>primordial"regime</a:t>
            </a:r>
            <a:r>
              <a:rPr lang="en-US" sz="2200" b="1" dirty="0" smtClean="0">
                <a:solidFill>
                  <a:srgbClr val="C00000"/>
                </a:solidFill>
              </a:rPr>
              <a:t>.</a:t>
            </a:r>
            <a:endParaRPr lang="en-US" sz="2200" b="1" dirty="0">
              <a:solidFill>
                <a:srgbClr val="C00000"/>
              </a:solidFill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502" y="4293096"/>
            <a:ext cx="219399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404664"/>
            <a:ext cx="103212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Connecteur droit avec flèche 19"/>
          <p:cNvCxnSpPr/>
          <p:nvPr/>
        </p:nvCxnSpPr>
        <p:spPr>
          <a:xfrm>
            <a:off x="8028384" y="2203276"/>
            <a:ext cx="288032" cy="1588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6516216" y="1124744"/>
            <a:ext cx="144016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" y="1303595"/>
            <a:ext cx="9144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2000’s accelerating mainstream  in the condensed matter physics</a:t>
            </a:r>
            <a:r>
              <a:rPr lang="en-US" sz="2200" dirty="0" smtClean="0"/>
              <a:t>:</a:t>
            </a:r>
          </a:p>
          <a:p>
            <a:r>
              <a:rPr lang="en-US" sz="2200" dirty="0" smtClean="0"/>
              <a:t>IMPACT transformations of cooperative electronic states </a:t>
            </a:r>
            <a:br>
              <a:rPr lang="en-US" sz="2200" dirty="0" smtClean="0"/>
            </a:br>
            <a:r>
              <a:rPr lang="en-US" sz="2200" dirty="0" smtClean="0"/>
              <a:t>under strong external influences.	</a:t>
            </a:r>
            <a:r>
              <a:rPr lang="en-US" sz="2200" b="1" dirty="0" smtClean="0"/>
              <a:t>The confluence of two streams</a:t>
            </a:r>
            <a:r>
              <a:rPr lang="en-US" sz="2200" dirty="0" smtClean="0"/>
              <a:t>:</a:t>
            </a:r>
          </a:p>
          <a:p>
            <a:endParaRPr lang="en-US" sz="800" dirty="0" smtClean="0"/>
          </a:p>
          <a:p>
            <a:pPr marL="342900" indent="-342900"/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A. Electrostatic doping  =  Field-Effect transistor </a:t>
            </a:r>
          </a:p>
          <a:p>
            <a:pPr marL="342900" indent="-342900"/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with extremely high electric fields to reach</a:t>
            </a:r>
          </a:p>
          <a:p>
            <a:pPr marL="342900" indent="-342900"/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					a critical  surface concentration of carriers.</a:t>
            </a:r>
          </a:p>
          <a:p>
            <a:pPr marL="342900" indent="-342900"/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Main target: switching on or off the superconductivity or the Mott state.</a:t>
            </a:r>
          </a:p>
          <a:p>
            <a:pPr marL="342900" indent="-342900"/>
            <a:endParaRPr lang="en-US" sz="2200" dirty="0" smtClean="0"/>
          </a:p>
          <a:p>
            <a:r>
              <a:rPr lang="en-US" sz="2200" dirty="0" smtClean="0">
                <a:solidFill>
                  <a:srgbClr val="C00000"/>
                </a:solidFill>
              </a:rPr>
              <a:t>B. Persistent or short-lived transformations </a:t>
            </a:r>
          </a:p>
          <a:p>
            <a:r>
              <a:rPr lang="en-US" sz="2200" dirty="0" smtClean="0">
                <a:solidFill>
                  <a:srgbClr val="C00000"/>
                </a:solidFill>
              </a:rPr>
              <a:t>				induced by a high power laser pumping.</a:t>
            </a:r>
          </a:p>
          <a:p>
            <a:r>
              <a:rPr lang="en-US" sz="2200" dirty="0" smtClean="0">
                <a:solidFill>
                  <a:srgbClr val="C00000"/>
                </a:solidFill>
              </a:rPr>
              <a:t>Ingredients: </a:t>
            </a:r>
            <a:r>
              <a:rPr lang="en-US" sz="2200" dirty="0" err="1" smtClean="0">
                <a:solidFill>
                  <a:srgbClr val="C00000"/>
                </a:solidFill>
              </a:rPr>
              <a:t>femto</a:t>
            </a:r>
            <a:r>
              <a:rPr lang="en-US" sz="2200" dirty="0" smtClean="0">
                <a:solidFill>
                  <a:srgbClr val="C00000"/>
                </a:solidFill>
              </a:rPr>
              <a:t>-second resolution pump and probe optics, </a:t>
            </a:r>
          </a:p>
          <a:p>
            <a:r>
              <a:rPr lang="en-US" sz="2200" dirty="0" err="1" smtClean="0">
                <a:solidFill>
                  <a:srgbClr val="C00000"/>
                </a:solidFill>
              </a:rPr>
              <a:t>pico</a:t>
            </a:r>
            <a:r>
              <a:rPr lang="en-US" sz="2200" dirty="0" smtClean="0">
                <a:solidFill>
                  <a:srgbClr val="C00000"/>
                </a:solidFill>
              </a:rPr>
              <a:t>-second evolution of the transformed states.</a:t>
            </a:r>
          </a:p>
          <a:p>
            <a:r>
              <a:rPr lang="en-US" sz="2200" dirty="0" smtClean="0">
                <a:solidFill>
                  <a:srgbClr val="C00000"/>
                </a:solidFill>
              </a:rPr>
              <a:t>Latest versions: Optical pulses followed by the new </a:t>
            </a:r>
          </a:p>
          <a:p>
            <a:r>
              <a:rPr lang="en-US" sz="2200" dirty="0" smtClean="0">
                <a:solidFill>
                  <a:srgbClr val="C00000"/>
                </a:solidFill>
              </a:rPr>
              <a:t>				time-resolved ARPES or X-ray diffraction.</a:t>
            </a:r>
          </a:p>
          <a:p>
            <a:r>
              <a:rPr lang="en-US" sz="2200" dirty="0" smtClean="0">
                <a:solidFill>
                  <a:srgbClr val="C00000"/>
                </a:solidFill>
              </a:rPr>
              <a:t>Next coming jump – </a:t>
            </a:r>
            <a:r>
              <a:rPr lang="en-US" sz="2200" dirty="0" err="1" smtClean="0">
                <a:solidFill>
                  <a:srgbClr val="C00000"/>
                </a:solidFill>
              </a:rPr>
              <a:t>atto</a:t>
            </a:r>
            <a:r>
              <a:rPr lang="en-US" sz="2200" dirty="0" smtClean="0">
                <a:solidFill>
                  <a:srgbClr val="C00000"/>
                </a:solidFill>
              </a:rPr>
              <a:t>-seconds.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Electronic States and Phases Induced by </a:t>
            </a:r>
          </a:p>
          <a:p>
            <a:pPr lvl="0" algn="ctr" eaLnBrk="1" hangingPunct="1"/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Electric or Optical Impacts.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    </a:t>
            </a:r>
            <a:br>
              <a:rPr lang="fr-FR" sz="2400" dirty="0" smtClean="0">
                <a:latin typeface="Arial" pitchFamily="34" charset="0"/>
                <a:cs typeface="Arial" pitchFamily="34" charset="0"/>
              </a:rPr>
            </a:br>
            <a:r>
              <a:rPr kumimoji="0" lang="en-US" altLang="ja-JP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"/>
                <a:cs typeface="Arial" pitchFamily="34" charset="0"/>
              </a:rPr>
              <a:t>IMPACT-2012,</a:t>
            </a:r>
            <a:r>
              <a:rPr kumimoji="0" lang="en-US" altLang="ja-JP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"/>
                <a:cs typeface="Arial" pitchFamily="34" charset="0"/>
              </a:rPr>
              <a:t> </a:t>
            </a:r>
            <a:r>
              <a:rPr lang="en-US" altLang="ja-JP" sz="2400" dirty="0" err="1" smtClean="0">
                <a:latin typeface="Arial" pitchFamily="34" charset="0"/>
                <a:ea typeface="Times"/>
                <a:cs typeface="Arial" pitchFamily="34" charset="0"/>
              </a:rPr>
              <a:t>Orsay</a:t>
            </a:r>
            <a:r>
              <a:rPr lang="en-US" altLang="ja-JP" sz="2400" dirty="0" smtClean="0">
                <a:latin typeface="Arial" pitchFamily="34" charset="0"/>
                <a:ea typeface="Times"/>
                <a:cs typeface="Arial" pitchFamily="34" charset="0"/>
              </a:rPr>
              <a:t>, France       IMPACT-2016, </a:t>
            </a:r>
            <a:r>
              <a:rPr lang="en-US" altLang="ja-JP" sz="2400" dirty="0" err="1" smtClean="0">
                <a:latin typeface="Arial" pitchFamily="34" charset="0"/>
                <a:ea typeface="Times"/>
                <a:cs typeface="Arial" pitchFamily="34" charset="0"/>
              </a:rPr>
              <a:t>Carges</a:t>
            </a:r>
            <a:r>
              <a:rPr lang="en-US" altLang="ja-JP" sz="2400" dirty="0" smtClean="0">
                <a:latin typeface="Arial" pitchFamily="34" charset="0"/>
                <a:ea typeface="Times"/>
                <a:cs typeface="Arial" pitchFamily="34" charset="0"/>
              </a:rPr>
              <a:t>, France</a:t>
            </a:r>
            <a:endParaRPr kumimoji="0" lang="fr-FR" altLang="ja-JP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624"/>
            <a:ext cx="417497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1781235"/>
            <a:ext cx="5399584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Time evolution of the ground state energy profile as function of the order parameter.</a:t>
            </a:r>
          </a:p>
          <a:p>
            <a:endParaRPr lang="en-US" sz="7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200" dirty="0" smtClean="0">
                <a:solidFill>
                  <a:srgbClr val="C00000"/>
                </a:solidFill>
              </a:rPr>
              <a:t>Red dot - the system state.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2051720" y="1124744"/>
            <a:ext cx="648072" cy="1588"/>
          </a:xfrm>
          <a:prstGeom prst="straightConnector1">
            <a:avLst/>
          </a:prstGeom>
          <a:ln w="127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5400000" flipH="1" flipV="1">
            <a:off x="1691680" y="1844824"/>
            <a:ext cx="432048" cy="1588"/>
          </a:xfrm>
          <a:prstGeom prst="straightConnector1">
            <a:avLst/>
          </a:prstGeom>
          <a:ln w="25400" cmpd="dbl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8031" y="0"/>
            <a:ext cx="434597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5364088" y="2060848"/>
            <a:ext cx="3779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Time evolution of the system state at 2 close values of the </a:t>
            </a:r>
          </a:p>
          <a:p>
            <a:r>
              <a:rPr lang="en-US" sz="2200" dirty="0" smtClean="0"/>
              <a:t>damping parameter </a:t>
            </a:r>
            <a:r>
              <a:rPr lang="en-US" sz="2200" b="1" dirty="0" smtClean="0">
                <a:latin typeface="Symbol" pitchFamily="18" charset="2"/>
              </a:rPr>
              <a:t>a.</a:t>
            </a:r>
            <a:endParaRPr lang="en-US" sz="2200" b="1" dirty="0">
              <a:latin typeface="Symbol" pitchFamily="18" charset="2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1331640" y="1260376"/>
            <a:ext cx="432048" cy="8384"/>
          </a:xfrm>
          <a:prstGeom prst="straightConnector1">
            <a:avLst/>
          </a:prstGeom>
          <a:ln w="127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2915816" y="1196752"/>
            <a:ext cx="576064" cy="1588"/>
          </a:xfrm>
          <a:prstGeom prst="straightConnector1">
            <a:avLst/>
          </a:prstGeom>
          <a:ln w="127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3707904" y="1196752"/>
            <a:ext cx="360040" cy="1588"/>
          </a:xfrm>
          <a:prstGeom prst="straightConnector1">
            <a:avLst/>
          </a:prstGeom>
          <a:ln w="127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rot="5400000" flipH="1" flipV="1">
            <a:off x="7091486" y="2060054"/>
            <a:ext cx="432048" cy="1588"/>
          </a:xfrm>
          <a:prstGeom prst="straightConnector1">
            <a:avLst/>
          </a:prstGeom>
          <a:ln w="25400" cmpd="dbl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0" y="3284984"/>
            <a:ext cx="9144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1. Starting state at t&lt;0: symmetry broken, at one of allowed minima – here at A=-1.</a:t>
            </a:r>
          </a:p>
          <a:p>
            <a:endParaRPr lang="en-US" sz="800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2. After the distraction: no more nontrivial energy minimum,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the high energy with respect to the new profile initiates pendulum oscillations.</a:t>
            </a:r>
          </a:p>
          <a:p>
            <a:endParaRPr lang="en-US" sz="800" dirty="0" smtClean="0"/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3. Friction reduces the energy of oscillations. 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The same time the relaxation of non-equilibrium fermions allows 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to work out nontrivial minima – still too shallow with respect to oscillations energy.</a:t>
            </a:r>
          </a:p>
          <a:p>
            <a:endParaRPr lang="en-US" sz="800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4. Approaching the dynamical phase transition. The decreasing energy and the growing barrier meet each other: the critical slowing-down.</a:t>
            </a:r>
          </a:p>
          <a:p>
            <a:endParaRPr lang="en-US" sz="800" dirty="0" smtClean="0"/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5. The trapping to one of the symmetry broken states. 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Gradually vanishing oscillations near the new state.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586686" y="836712"/>
            <a:ext cx="240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1403648" y="836712"/>
            <a:ext cx="240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2267744" y="755412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3106966" y="764704"/>
            <a:ext cx="240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3899054" y="764704"/>
            <a:ext cx="240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Rectangle 22"/>
          <p:cNvSpPr>
            <a:spLocks/>
          </p:cNvSpPr>
          <p:nvPr/>
        </p:nvSpPr>
        <p:spPr bwMode="auto">
          <a:xfrm>
            <a:off x="0" y="5229200"/>
            <a:ext cx="9144000" cy="64807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 smtClean="0">
                <a:latin typeface="Gill Sans" charset="0"/>
                <a:ea typeface="Gill Sans" charset="0"/>
                <a:cs typeface="Gill Sans" charset="0"/>
                <a:sym typeface="Gill Sans" charset="0"/>
              </a:rPr>
              <a:t>Collapse of domains by annihilation of domain walls.</a:t>
            </a:r>
          </a:p>
        </p:txBody>
      </p:sp>
      <p:grpSp>
        <p:nvGrpSpPr>
          <p:cNvPr id="2" name="Groupe 48"/>
          <p:cNvGrpSpPr/>
          <p:nvPr/>
        </p:nvGrpSpPr>
        <p:grpSpPr>
          <a:xfrm>
            <a:off x="0" y="2549205"/>
            <a:ext cx="4392488" cy="2679995"/>
            <a:chOff x="4854402" y="2319488"/>
            <a:chExt cx="4952983" cy="3048578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47767" y="2337346"/>
              <a:ext cx="3348633" cy="3003724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11283" name="Rectangle 19"/>
            <p:cNvSpPr>
              <a:spLocks/>
            </p:cNvSpPr>
            <p:nvPr/>
          </p:nvSpPr>
          <p:spPr bwMode="auto">
            <a:xfrm rot="487806">
              <a:off x="6647550" y="5106456"/>
              <a:ext cx="411972" cy="26161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 dirty="0"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time</a:t>
              </a:r>
            </a:p>
          </p:txBody>
        </p:sp>
        <p:sp>
          <p:nvSpPr>
            <p:cNvPr id="11284" name="Rectangle 20"/>
            <p:cNvSpPr>
              <a:spLocks/>
            </p:cNvSpPr>
            <p:nvPr/>
          </p:nvSpPr>
          <p:spPr bwMode="auto">
            <a:xfrm rot="17405715">
              <a:off x="5137986" y="3124676"/>
              <a:ext cx="926320" cy="29499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 dirty="0" smtClean="0"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Depth </a:t>
              </a:r>
              <a:r>
                <a:rPr lang="en-US" sz="1700" dirty="0"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z </a:t>
              </a:r>
            </a:p>
          </p:txBody>
        </p:sp>
        <p:sp>
          <p:nvSpPr>
            <p:cNvPr id="11285" name="Rectangle 21"/>
            <p:cNvSpPr>
              <a:spLocks/>
            </p:cNvSpPr>
            <p:nvPr/>
          </p:nvSpPr>
          <p:spPr bwMode="auto">
            <a:xfrm>
              <a:off x="4854402" y="4365292"/>
              <a:ext cx="520976" cy="26161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 dirty="0"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A(</a:t>
              </a:r>
              <a:r>
                <a:rPr lang="en-US" sz="1700" dirty="0" err="1"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t,z</a:t>
              </a:r>
              <a:r>
                <a:rPr lang="en-US" sz="1700" dirty="0"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)</a:t>
              </a:r>
            </a:p>
          </p:txBody>
        </p:sp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6678290" y="3365377"/>
              <a:ext cx="2317254" cy="731118"/>
              <a:chOff x="47" y="11"/>
              <a:chExt cx="2076" cy="655"/>
            </a:xfrm>
          </p:grpSpPr>
          <p:sp>
            <p:nvSpPr>
              <p:cNvPr id="11288" name="AutoShape 24"/>
              <p:cNvSpPr>
                <a:spLocks/>
              </p:cNvSpPr>
              <p:nvPr/>
            </p:nvSpPr>
            <p:spPr bwMode="auto">
              <a:xfrm rot="6371353">
                <a:off x="-65" y="416"/>
                <a:ext cx="362" cy="138"/>
              </a:xfrm>
              <a:prstGeom prst="rightArrow">
                <a:avLst>
                  <a:gd name="adj1" fmla="val 46713"/>
                  <a:gd name="adj2" fmla="val 125561"/>
                </a:avLst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289" name="Rectangle 25"/>
              <p:cNvSpPr>
                <a:spLocks/>
              </p:cNvSpPr>
              <p:nvPr/>
            </p:nvSpPr>
            <p:spPr bwMode="auto">
              <a:xfrm>
                <a:off x="212" y="11"/>
                <a:ext cx="1911" cy="267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1700" b="1" dirty="0">
                    <a:latin typeface="Gill Sans" charset="0"/>
                    <a:ea typeface="Gill Sans" charset="0"/>
                    <a:cs typeface="Gill Sans" charset="0"/>
                    <a:sym typeface="Gill Sans" charset="0"/>
                  </a:rPr>
                  <a:t>Annihilation event</a:t>
                </a:r>
              </a:p>
            </p:txBody>
          </p:sp>
        </p:grp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7221886" y="2319488"/>
              <a:ext cx="1573859" cy="2346274"/>
              <a:chOff x="974" y="-234"/>
              <a:chExt cx="1410" cy="2102"/>
            </a:xfrm>
          </p:grpSpPr>
          <p:sp>
            <p:nvSpPr>
              <p:cNvPr id="11291" name="AutoShape 27"/>
              <p:cNvSpPr>
                <a:spLocks/>
              </p:cNvSpPr>
              <p:nvPr/>
            </p:nvSpPr>
            <p:spPr bwMode="auto">
              <a:xfrm rot="6371353">
                <a:off x="949" y="1604"/>
                <a:ext cx="363" cy="138"/>
              </a:xfrm>
              <a:prstGeom prst="rightArrow">
                <a:avLst>
                  <a:gd name="adj1" fmla="val 46713"/>
                  <a:gd name="adj2" fmla="val 125908"/>
                </a:avLst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292" name="AutoShape 28"/>
              <p:cNvSpPr>
                <a:spLocks/>
              </p:cNvSpPr>
              <p:nvPr/>
            </p:nvSpPr>
            <p:spPr bwMode="auto">
              <a:xfrm rot="6371353">
                <a:off x="861" y="164"/>
                <a:ext cx="363" cy="138"/>
              </a:xfrm>
              <a:prstGeom prst="rightArrow">
                <a:avLst>
                  <a:gd name="adj1" fmla="val 46713"/>
                  <a:gd name="adj2" fmla="val 125908"/>
                </a:avLst>
              </a:prstGeom>
              <a:noFill/>
              <a:ln w="1905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293" name="Rectangle 29"/>
              <p:cNvSpPr>
                <a:spLocks/>
              </p:cNvSpPr>
              <p:nvPr/>
            </p:nvSpPr>
            <p:spPr bwMode="auto">
              <a:xfrm>
                <a:off x="1254" y="1601"/>
                <a:ext cx="1130" cy="267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1700" b="1" dirty="0" err="1" smtClean="0">
                    <a:latin typeface="Gill Sans" charset="0"/>
                    <a:ea typeface="Gill Sans" charset="0"/>
                    <a:cs typeface="Gill Sans" charset="0"/>
                    <a:sym typeface="Gill Sans" charset="0"/>
                  </a:rPr>
                  <a:t>afer</a:t>
                </a:r>
                <a:r>
                  <a:rPr lang="en-US" sz="1700" b="1" dirty="0" smtClean="0">
                    <a:latin typeface="Gill Sans" charset="0"/>
                    <a:ea typeface="Gill Sans" charset="0"/>
                    <a:cs typeface="Gill Sans" charset="0"/>
                    <a:sym typeface="Gill Sans" charset="0"/>
                  </a:rPr>
                  <a:t> </a:t>
                </a:r>
                <a:r>
                  <a:rPr lang="en-US" sz="1700" b="1" dirty="0">
                    <a:latin typeface="Gill Sans" charset="0"/>
                    <a:ea typeface="Gill Sans" charset="0"/>
                    <a:cs typeface="Gill Sans" charset="0"/>
                    <a:sym typeface="Gill Sans" charset="0"/>
                  </a:rPr>
                  <a:t>waves</a:t>
                </a:r>
              </a:p>
            </p:txBody>
          </p:sp>
          <p:sp>
            <p:nvSpPr>
              <p:cNvPr id="11294" name="Rectangle 30"/>
              <p:cNvSpPr>
                <a:spLocks/>
              </p:cNvSpPr>
              <p:nvPr/>
            </p:nvSpPr>
            <p:spPr bwMode="auto">
              <a:xfrm>
                <a:off x="1236" y="-234"/>
                <a:ext cx="1142" cy="267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1700" b="1" dirty="0" err="1" smtClean="0">
                    <a:latin typeface="Gill Sans" charset="0"/>
                    <a:ea typeface="Gill Sans" charset="0"/>
                    <a:cs typeface="Gill Sans" charset="0"/>
                    <a:sym typeface="Gill Sans" charset="0"/>
                  </a:rPr>
                  <a:t>afterwaves</a:t>
                </a:r>
                <a:endParaRPr lang="en-US" sz="1700" b="1" dirty="0"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</p:grpSp>
        <p:sp>
          <p:nvSpPr>
            <p:cNvPr id="11295" name="Rectangle 31"/>
            <p:cNvSpPr>
              <a:spLocks/>
            </p:cNvSpPr>
            <p:nvPr/>
          </p:nvSpPr>
          <p:spPr bwMode="auto">
            <a:xfrm>
              <a:off x="8670826" y="3647928"/>
              <a:ext cx="1136559" cy="49146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b="1" dirty="0"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domain wall</a:t>
              </a:r>
            </a:p>
          </p:txBody>
        </p:sp>
        <p:sp>
          <p:nvSpPr>
            <p:cNvPr id="11296" name="AutoShape 32"/>
            <p:cNvSpPr>
              <a:spLocks/>
            </p:cNvSpPr>
            <p:nvPr/>
          </p:nvSpPr>
          <p:spPr bwMode="auto">
            <a:xfrm rot="10605618">
              <a:off x="8349840" y="3848438"/>
              <a:ext cx="405185" cy="154037"/>
            </a:xfrm>
            <a:prstGeom prst="rightArrow">
              <a:avLst>
                <a:gd name="adj1" fmla="val 46713"/>
                <a:gd name="adj2" fmla="val 125908"/>
              </a:avLst>
            </a:prstGeom>
            <a:noFill/>
            <a:ln w="1905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0" y="585926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Ripples in the space-time texture are due to annihilation events. </a:t>
            </a:r>
            <a:endParaRPr lang="en-US" sz="2400" dirty="0" smtClean="0">
              <a:solidFill>
                <a:srgbClr val="C00000"/>
              </a:solidFill>
            </a:endParaRPr>
          </a:p>
          <a:p>
            <a:endParaRPr lang="en-US" sz="800" dirty="0" smtClean="0">
              <a:solidFill>
                <a:srgbClr val="C0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55576" y="1772816"/>
            <a:ext cx="7891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Spacio</a:t>
            </a:r>
            <a:r>
              <a:rPr lang="en-US" sz="2400" dirty="0" smtClean="0"/>
              <a:t>-temporal modeling with experimental parameters</a:t>
            </a:r>
            <a:endParaRPr lang="en-US" sz="2400" dirty="0"/>
          </a:p>
        </p:txBody>
      </p:sp>
      <p:grpSp>
        <p:nvGrpSpPr>
          <p:cNvPr id="5" name="Groupe 27"/>
          <p:cNvGrpSpPr/>
          <p:nvPr/>
        </p:nvGrpSpPr>
        <p:grpSpPr>
          <a:xfrm>
            <a:off x="5004048" y="2837237"/>
            <a:ext cx="3468484" cy="2617279"/>
            <a:chOff x="5004048" y="2837237"/>
            <a:chExt cx="3468484" cy="2617279"/>
          </a:xfrm>
        </p:grpSpPr>
        <p:sp>
          <p:nvSpPr>
            <p:cNvPr id="22" name="ZoneTexte 21"/>
            <p:cNvSpPr txBox="1"/>
            <p:nvPr/>
          </p:nvSpPr>
          <p:spPr>
            <a:xfrm>
              <a:off x="7236296" y="5085184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delay time</a:t>
              </a:r>
              <a:endParaRPr lang="en-US" dirty="0"/>
            </a:p>
          </p:txBody>
        </p:sp>
        <p:grpSp>
          <p:nvGrpSpPr>
            <p:cNvPr id="6" name="Groupe 24"/>
            <p:cNvGrpSpPr/>
            <p:nvPr/>
          </p:nvGrpSpPr>
          <p:grpSpPr>
            <a:xfrm>
              <a:off x="5004048" y="2837237"/>
              <a:ext cx="3467100" cy="2307043"/>
              <a:chOff x="4921324" y="833925"/>
              <a:chExt cx="3467100" cy="2307043"/>
            </a:xfrm>
          </p:grpSpPr>
          <p:pic>
            <p:nvPicPr>
              <p:cNvPr id="5734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21324" y="836712"/>
                <a:ext cx="3467100" cy="2304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Rectangle 25"/>
              <p:cNvSpPr>
                <a:spLocks/>
              </p:cNvSpPr>
              <p:nvPr/>
            </p:nvSpPr>
            <p:spPr bwMode="auto">
              <a:xfrm>
                <a:off x="7145085" y="833925"/>
                <a:ext cx="1191032" cy="523220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1700" dirty="0">
                    <a:latin typeface="Gill Sans" charset="0"/>
                    <a:ea typeface="Gill Sans" charset="0"/>
                    <a:cs typeface="Gill Sans" charset="0"/>
                    <a:sym typeface="Gill Sans" charset="0"/>
                  </a:rPr>
                  <a:t>Annihilation </a:t>
                </a:r>
                <a:endParaRPr lang="en-US" sz="1700" dirty="0" smtClean="0"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  <a:p>
                <a:r>
                  <a:rPr lang="en-US" sz="1700" dirty="0" smtClean="0">
                    <a:latin typeface="Gill Sans" charset="0"/>
                    <a:ea typeface="Gill Sans" charset="0"/>
                    <a:cs typeface="Gill Sans" charset="0"/>
                    <a:sym typeface="Gill Sans" charset="0"/>
                  </a:rPr>
                  <a:t>event</a:t>
                </a:r>
                <a:endParaRPr lang="en-US" sz="1700" dirty="0">
                  <a:latin typeface="Gill Sans" charset="0"/>
                  <a:ea typeface="Gill Sans" charset="0"/>
                  <a:cs typeface="Gill Sans" charset="0"/>
                  <a:sym typeface="Gill Sans" charset="0"/>
                </a:endParaRPr>
              </a:p>
            </p:txBody>
          </p:sp>
        </p:grpSp>
      </p:grp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4624"/>
            <a:ext cx="417497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4644008" y="396533"/>
            <a:ext cx="44999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Evolution of the ground state energy profile.   </a:t>
            </a:r>
            <a:br>
              <a:rPr lang="en-US" sz="2200" dirty="0" smtClean="0"/>
            </a:br>
            <a:r>
              <a:rPr lang="en-US" sz="2400" dirty="0" smtClean="0">
                <a:solidFill>
                  <a:srgbClr val="C00000"/>
                </a:solidFill>
              </a:rPr>
              <a:t>Red dot - the system state.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5814"/>
            <a:ext cx="9144000" cy="296842"/>
          </a:xfrm>
          <a:solidFill>
            <a:srgbClr val="FFC000"/>
          </a:solidFill>
          <a:ln/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Theory versus Experiment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131840" y="2461072"/>
            <a:ext cx="6117952" cy="2834059"/>
            <a:chOff x="0" y="0"/>
            <a:chExt cx="5480" cy="2538"/>
          </a:xfrm>
        </p:grpSpPr>
        <p:pic>
          <p:nvPicPr>
            <p:cNvPr id="12302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 l="10103" t="17297" r="17332" b="43135"/>
            <a:stretch>
              <a:fillRect/>
            </a:stretch>
          </p:blipFill>
          <p:spPr bwMode="auto">
            <a:xfrm>
              <a:off x="0" y="0"/>
              <a:ext cx="5480" cy="2538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sp>
          <p:nvSpPr>
            <p:cNvPr id="12303" name="AutoShape 15"/>
            <p:cNvSpPr>
              <a:spLocks/>
            </p:cNvSpPr>
            <p:nvPr/>
          </p:nvSpPr>
          <p:spPr bwMode="auto">
            <a:xfrm rot="6371353">
              <a:off x="1734" y="387"/>
              <a:ext cx="358" cy="115"/>
            </a:xfrm>
            <a:prstGeom prst="rightArrow">
              <a:avLst>
                <a:gd name="adj1" fmla="val 46713"/>
                <a:gd name="adj2" fmla="val 150867"/>
              </a:avLst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 rot="10800000" flipH="1">
              <a:off x="1032" y="289"/>
              <a:ext cx="0" cy="320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05" name="Rectangle 17"/>
            <p:cNvSpPr>
              <a:spLocks/>
            </p:cNvSpPr>
            <p:nvPr/>
          </p:nvSpPr>
          <p:spPr bwMode="auto">
            <a:xfrm>
              <a:off x="894" y="125"/>
              <a:ext cx="172" cy="25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700" dirty="0" err="1"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t</a:t>
              </a:r>
              <a:r>
                <a:rPr lang="en-US" sz="1700" baseline="-6000" dirty="0" err="1"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c</a:t>
              </a:r>
              <a:endParaRPr lang="en-US" sz="1700" baseline="-6000" dirty="0"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12370" name="AutoShape 82"/>
          <p:cNvSpPr>
            <a:spLocks/>
          </p:cNvSpPr>
          <p:nvPr/>
        </p:nvSpPr>
        <p:spPr bwMode="auto">
          <a:xfrm rot="6371353">
            <a:off x="4443636" y="2261444"/>
            <a:ext cx="400720" cy="128364"/>
          </a:xfrm>
          <a:prstGeom prst="rightArrow">
            <a:avLst>
              <a:gd name="adj1" fmla="val 46713"/>
              <a:gd name="adj2" fmla="val 151289"/>
            </a:avLst>
          </a:prstGeom>
          <a:noFill/>
          <a:ln w="1905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40466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stellar" pitchFamily="18" charset="0"/>
              </a:rPr>
              <a:t>White arrows </a:t>
            </a:r>
            <a:r>
              <a:rPr lang="en-US" sz="2000" dirty="0" smtClean="0"/>
              <a:t>–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distortion due to "Higgs waves" emitted by annihilations of domains. </a:t>
            </a:r>
            <a:br>
              <a:rPr lang="en-US" sz="2200" dirty="0" smtClean="0"/>
            </a:br>
            <a:r>
              <a:rPr lang="en-US" sz="2200" dirty="0" smtClean="0">
                <a:solidFill>
                  <a:srgbClr val="C00000"/>
                </a:solidFill>
              </a:rPr>
              <a:t>Red arrows   -  slowing down below the critical time of the trapping </a:t>
            </a:r>
            <a:r>
              <a:rPr lang="en-US" sz="2200" b="1" dirty="0" err="1" smtClean="0">
                <a:solidFill>
                  <a:srgbClr val="C00000"/>
                </a:solidFill>
              </a:rPr>
              <a:t>t</a:t>
            </a:r>
            <a:r>
              <a:rPr lang="en-US" sz="2200" b="1" baseline="-25000" dirty="0" err="1" smtClean="0">
                <a:solidFill>
                  <a:srgbClr val="C00000"/>
                </a:solidFill>
              </a:rPr>
              <a:t>c</a:t>
            </a:r>
            <a:r>
              <a:rPr lang="en-US" sz="22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sz="2200" dirty="0" smtClean="0">
                <a:solidFill>
                  <a:schemeClr val="tx2"/>
                </a:solidFill>
              </a:rPr>
              <a:t>Notice </a:t>
            </a:r>
            <a:r>
              <a:rPr lang="en-US" sz="2200" dirty="0" smtClean="0">
                <a:solidFill>
                  <a:schemeClr val="tx2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softening of the amplitude mode AM in the distracted interval.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42844" y="5366826"/>
            <a:ext cx="90011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>
                <a:solidFill>
                  <a:srgbClr val="C00000"/>
                </a:solidFill>
              </a:rPr>
              <a:t>FFT</a:t>
            </a:r>
            <a:r>
              <a:rPr lang="en-US" sz="2200" dirty="0" smtClean="0">
                <a:solidFill>
                  <a:srgbClr val="C00000"/>
                </a:solidFill>
              </a:rPr>
              <a:t> power spectra as a function of </a:t>
            </a:r>
            <a:r>
              <a:rPr lang="en-US" sz="2200" b="1" dirty="0" smtClean="0">
                <a:solidFill>
                  <a:srgbClr val="C00000"/>
                </a:solidFill>
              </a:rPr>
              <a:t>t</a:t>
            </a:r>
            <a:r>
              <a:rPr lang="en-US" sz="2200" b="1" baseline="-25000" dirty="0" smtClean="0">
                <a:solidFill>
                  <a:srgbClr val="C00000"/>
                </a:solidFill>
              </a:rPr>
              <a:t>12</a:t>
            </a:r>
            <a:r>
              <a:rPr lang="en-US" sz="2200" dirty="0" smtClean="0">
                <a:solidFill>
                  <a:srgbClr val="C00000"/>
                </a:solidFill>
              </a:rPr>
              <a:t>. 	</a:t>
            </a:r>
            <a:r>
              <a:rPr lang="en-US" sz="2200" dirty="0" smtClean="0"/>
              <a:t>Note:</a:t>
            </a:r>
            <a:br>
              <a:rPr lang="en-US" sz="2200" dirty="0" smtClean="0"/>
            </a:b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non-periodic fluctuations of intensity around the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traping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2200" b="1" baseline="-25000" dirty="0" err="1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</a:rPr>
              <a:t>=1.5 </a:t>
            </a:r>
            <a:r>
              <a:rPr lang="en-US" sz="2200" b="1" dirty="0" err="1" smtClean="0">
                <a:solidFill>
                  <a:schemeClr val="accent1">
                    <a:lumMod val="50000"/>
                  </a:schemeClr>
                </a:solidFill>
              </a:rPr>
              <a:t>ps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asymmetric line shapes near 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en-US" sz="2200" b="1" baseline="-25000" dirty="0" smtClean="0">
                <a:solidFill>
                  <a:schemeClr val="accent6">
                    <a:lumMod val="50000"/>
                  </a:schemeClr>
                </a:solidFill>
              </a:rPr>
              <a:t>12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=3.5ps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 as the domain wall </a:t>
            </a:r>
            <a:b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reaches the surface (white arrows).</a:t>
            </a:r>
          </a:p>
        </p:txBody>
      </p:sp>
      <p:sp>
        <p:nvSpPr>
          <p:cNvPr id="26" name="Rectangle 15"/>
          <p:cNvSpPr>
            <a:spLocks/>
          </p:cNvSpPr>
          <p:nvPr/>
        </p:nvSpPr>
        <p:spPr bwMode="auto">
          <a:xfrm>
            <a:off x="35496" y="2027411"/>
            <a:ext cx="4446984" cy="32146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000" b="1" dirty="0" smtClean="0">
                <a:latin typeface="Gill Sans" charset="0"/>
                <a:ea typeface="Gill Sans" charset="0"/>
                <a:cs typeface="Gill Sans" charset="0"/>
                <a:sym typeface="Gill Sans" charset="0"/>
              </a:rPr>
              <a:t>Numerical solution </a:t>
            </a:r>
            <a:r>
              <a:rPr lang="en-US" sz="2000" b="1" dirty="0" smtClean="0"/>
              <a:t>integrated over z</a:t>
            </a:r>
            <a:endParaRPr lang="en-US" sz="2000" b="1" dirty="0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7" name="Rectangle 16"/>
          <p:cNvSpPr>
            <a:spLocks/>
          </p:cNvSpPr>
          <p:nvPr/>
        </p:nvSpPr>
        <p:spPr bwMode="auto">
          <a:xfrm>
            <a:off x="5940152" y="2027411"/>
            <a:ext cx="3203848" cy="32146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000" b="1" dirty="0" smtClean="0">
                <a:latin typeface="Gill Sans" charset="0"/>
                <a:ea typeface="Gill Sans" charset="0"/>
                <a:cs typeface="Gill Sans" charset="0"/>
                <a:sym typeface="Gill Sans" charset="0"/>
              </a:rPr>
              <a:t>Experimental spectrum </a:t>
            </a:r>
            <a:r>
              <a:rPr lang="en-US" sz="2000" dirty="0" smtClean="0">
                <a:latin typeface="Gill Sans" charset="0"/>
                <a:ea typeface="Gill Sans" charset="0"/>
                <a:cs typeface="Gill Sans" charset="0"/>
                <a:sym typeface="Gill Sans" charset="0"/>
              </a:rPr>
              <a:t> </a:t>
            </a:r>
            <a:endParaRPr lang="en-US" sz="2000" dirty="0"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3" name="Groupe 27"/>
          <p:cNvGrpSpPr/>
          <p:nvPr/>
        </p:nvGrpSpPr>
        <p:grpSpPr>
          <a:xfrm>
            <a:off x="0" y="2630835"/>
            <a:ext cx="3203848" cy="2670373"/>
            <a:chOff x="0" y="2060848"/>
            <a:chExt cx="3203848" cy="2670373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060848"/>
              <a:ext cx="3203848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6" name="Rectangle 8"/>
            <p:cNvSpPr>
              <a:spLocks/>
            </p:cNvSpPr>
            <p:nvPr/>
          </p:nvSpPr>
          <p:spPr bwMode="auto">
            <a:xfrm>
              <a:off x="1187624" y="2925330"/>
              <a:ext cx="133050" cy="26161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 dirty="0" err="1"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t</a:t>
              </a:r>
              <a:r>
                <a:rPr lang="en-US" sz="1700" baseline="-6000" dirty="0" err="1"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c</a:t>
              </a:r>
              <a:endParaRPr lang="en-US" sz="1700" baseline="-6000" dirty="0">
                <a:latin typeface="Gill Sans" charset="0"/>
                <a:ea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12297" name="Rectangle 9"/>
            <p:cNvSpPr>
              <a:spLocks/>
            </p:cNvSpPr>
            <p:nvPr/>
          </p:nvSpPr>
          <p:spPr bwMode="auto">
            <a:xfrm>
              <a:off x="683568" y="4365104"/>
              <a:ext cx="413593" cy="36611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1900" dirty="0">
                  <a:latin typeface="Gill Sans" charset="0"/>
                  <a:ea typeface="Lucida Grande" charset="0"/>
                  <a:cs typeface="Lucida Grande" charset="0"/>
                  <a:sym typeface="Gill Sans" charset="0"/>
                </a:rPr>
                <a:t>Δ</a:t>
              </a:r>
              <a:r>
                <a:rPr lang="en-US" sz="1900" i="1" dirty="0"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t</a:t>
              </a:r>
              <a:r>
                <a:rPr lang="en-US" sz="1900" baseline="-6000" dirty="0">
                  <a:latin typeface="Gill Sans" charset="0"/>
                  <a:ea typeface="Gill Sans" charset="0"/>
                  <a:cs typeface="Gill Sans" charset="0"/>
                  <a:sym typeface="Gill Sans" charset="0"/>
                </a:rPr>
                <a:t>12</a:t>
              </a:r>
            </a:p>
          </p:txBody>
        </p:sp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>
              <a:off x="1259086" y="2384226"/>
              <a:ext cx="1512714" cy="972765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00" name="Line 12"/>
            <p:cNvSpPr>
              <a:spLocks noChangeShapeType="1"/>
            </p:cNvSpPr>
            <p:nvPr/>
          </p:nvSpPr>
          <p:spPr bwMode="auto">
            <a:xfrm>
              <a:off x="705446" y="2687836"/>
              <a:ext cx="349374" cy="899666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8433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1600" y="3356992"/>
              <a:ext cx="1866900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4" name="AutoShape 6"/>
            <p:cNvSpPr>
              <a:spLocks/>
            </p:cNvSpPr>
            <p:nvPr/>
          </p:nvSpPr>
          <p:spPr bwMode="auto">
            <a:xfrm rot="6371353">
              <a:off x="2079113" y="3352498"/>
              <a:ext cx="405184" cy="153216"/>
            </a:xfrm>
            <a:prstGeom prst="rightArrow">
              <a:avLst>
                <a:gd name="adj1" fmla="val 46713"/>
                <a:gd name="adj2" fmla="val 125908"/>
              </a:avLst>
            </a:prstGeom>
            <a:noFill/>
            <a:ln w="19050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rot="10800000">
              <a:off x="1275805" y="3190081"/>
              <a:ext cx="10046" cy="317004"/>
            </a:xfrm>
            <a:prstGeom prst="line">
              <a:avLst/>
            </a:prstGeom>
            <a:noFill/>
            <a:ln w="38100" cap="flat">
              <a:solidFill>
                <a:srgbClr val="D90B00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1115616" y="3749402"/>
          <a:ext cx="6296025" cy="831726"/>
        </p:xfrm>
        <a:graphic>
          <a:graphicData uri="http://schemas.openxmlformats.org/presentationml/2006/ole">
            <p:oleObj spid="_x0000_s134146" name="Équation" r:id="rId3" imgW="2692080" imgH="431640" progId="Equation.3">
              <p:embed/>
            </p:oleObj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0" y="4603775"/>
            <a:ext cx="8820472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z</a:t>
            </a:r>
            <a:r>
              <a:rPr lang="en-US" sz="2200" dirty="0" smtClean="0"/>
              <a:t> – coordinate down from the surface. 	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η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 destruction strength.</a:t>
            </a:r>
            <a:endParaRPr lang="en-US" sz="2200" dirty="0" smtClean="0"/>
          </a:p>
          <a:p>
            <a:r>
              <a:rPr lang="en-US" sz="2200" b="1" dirty="0" smtClean="0">
                <a:solidFill>
                  <a:srgbClr val="002060"/>
                </a:solidFill>
              </a:rPr>
              <a:t>ξ</a:t>
            </a:r>
            <a:r>
              <a:rPr lang="en-US" sz="2200" dirty="0" smtClean="0">
                <a:solidFill>
                  <a:srgbClr val="002060"/>
                </a:solidFill>
              </a:rPr>
              <a:t> – inter-plane coupling length. 	</a:t>
            </a:r>
            <a:r>
              <a:rPr lang="el-GR" sz="2200" b="1" dirty="0" smtClean="0"/>
              <a:t>λ</a:t>
            </a:r>
            <a:r>
              <a:rPr lang="en-US" sz="2200" dirty="0" smtClean="0"/>
              <a:t> – light's penetration depth.</a:t>
            </a:r>
          </a:p>
        </p:txBody>
      </p:sp>
      <p:graphicFrame>
        <p:nvGraphicFramePr>
          <p:cNvPr id="157699" name="Object 3"/>
          <p:cNvGraphicFramePr>
            <a:graphicFrameLocks noChangeAspect="1"/>
          </p:cNvGraphicFramePr>
          <p:nvPr/>
        </p:nvGraphicFramePr>
        <p:xfrm>
          <a:off x="1199728" y="1857747"/>
          <a:ext cx="6324600" cy="1787277"/>
        </p:xfrm>
        <a:graphic>
          <a:graphicData uri="http://schemas.openxmlformats.org/presentationml/2006/ole">
            <p:oleObj spid="_x0000_s134147" name="Équation" r:id="rId4" imgW="2705040" imgH="914400" progId="Equation.3">
              <p:embed/>
            </p:oleObj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" y="11663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that came from a numerical time-space solution of just </a:t>
            </a:r>
            <a:br>
              <a:rPr lang="en-US" sz="2400" dirty="0" smtClean="0"/>
            </a:br>
            <a:r>
              <a:rPr lang="en-US" sz="2400" dirty="0" smtClean="0"/>
              <a:t>an absolutely minimal  GL model for the order parameter </a:t>
            </a:r>
            <a:r>
              <a:rPr lang="en-US" sz="2400" b="1" dirty="0" smtClean="0"/>
              <a:t>A(</a:t>
            </a:r>
            <a:r>
              <a:rPr lang="en-US" sz="2400" b="1" dirty="0" err="1" smtClean="0"/>
              <a:t>t,z</a:t>
            </a:r>
            <a:r>
              <a:rPr lang="en-US" sz="2400" b="1" dirty="0" smtClean="0"/>
              <a:t>)</a:t>
            </a:r>
            <a:r>
              <a:rPr lang="en-US" sz="2400" dirty="0" smtClean="0"/>
              <a:t>. 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C00000"/>
                </a:solidFill>
              </a:rPr>
              <a:t>Electrons are present implicitly </a:t>
            </a:r>
            <a:r>
              <a:rPr lang="en-US" sz="2400" dirty="0" smtClean="0"/>
              <a:t>via the parameter </a:t>
            </a:r>
            <a:r>
              <a:rPr lang="en-US" sz="2400" b="1" dirty="0" smtClean="0"/>
              <a:t>a(</a:t>
            </a:r>
            <a:r>
              <a:rPr lang="en-US" sz="2400" b="1" dirty="0" err="1" smtClean="0"/>
              <a:t>t,z</a:t>
            </a:r>
            <a:r>
              <a:rPr lang="en-US" sz="2400" b="1" dirty="0" smtClean="0"/>
              <a:t>)</a:t>
            </a:r>
            <a:r>
              <a:rPr lang="en-US" sz="2400" dirty="0" smtClean="0"/>
              <a:t> controlling the deviation from  the phase transition point  </a:t>
            </a:r>
            <a:r>
              <a:rPr lang="en-US" sz="2400" b="1" dirty="0" smtClean="0"/>
              <a:t>a=0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Unattended questions.</a:t>
            </a:r>
          </a:p>
          <a:p>
            <a:endParaRPr lang="en-US" sz="2200" dirty="0" smtClean="0"/>
          </a:p>
          <a:p>
            <a:pPr marL="342900" indent="-342900">
              <a:buAutoNum type="arabicPeriod"/>
            </a:pPr>
            <a:r>
              <a:rPr lang="en-US" sz="2200" dirty="0" smtClean="0"/>
              <a:t>Micro-scale:</a:t>
            </a:r>
          </a:p>
          <a:p>
            <a:pPr marL="342900" indent="-342900"/>
            <a:r>
              <a:rPr lang="en-US" sz="2200" dirty="0" smtClean="0"/>
              <a:t>Can we envisage an anomalous conversion between </a:t>
            </a:r>
          </a:p>
          <a:p>
            <a:pPr marL="342900" indent="-342900"/>
            <a:r>
              <a:rPr lang="en-US" sz="2200" dirty="0" smtClean="0"/>
              <a:t>the nonequilibrium normal carriers and the condensate </a:t>
            </a:r>
          </a:p>
          <a:p>
            <a:pPr marL="342900" indent="-342900"/>
            <a:r>
              <a:rPr lang="en-US" sz="2200" dirty="0" smtClean="0"/>
              <a:t>when the gap passes through zero? </a:t>
            </a:r>
          </a:p>
          <a:p>
            <a:pPr marL="342900" indent="-342900"/>
            <a:endParaRPr lang="en-US" sz="2200" dirty="0" smtClean="0"/>
          </a:p>
          <a:p>
            <a:pPr marL="342900" indent="-342900"/>
            <a:r>
              <a:rPr lang="en-US" sz="2200" dirty="0" smtClean="0"/>
              <a:t>2. Macro-scale:</a:t>
            </a:r>
          </a:p>
          <a:p>
            <a:pPr marL="342900" indent="-342900"/>
            <a:r>
              <a:rPr lang="en-US" sz="2200" dirty="0" smtClean="0"/>
              <a:t>The order parameter of the incommensurate </a:t>
            </a:r>
            <a:r>
              <a:rPr lang="en-US" sz="2200" dirty="0" err="1" smtClean="0"/>
              <a:t>CDW</a:t>
            </a:r>
            <a:r>
              <a:rPr lang="en-US" sz="2200" dirty="0" smtClean="0"/>
              <a:t> ~</a:t>
            </a:r>
            <a:r>
              <a:rPr lang="en-US" sz="2200" dirty="0" err="1" smtClean="0"/>
              <a:t>Acos</a:t>
            </a:r>
            <a:r>
              <a:rPr lang="en-US" sz="2200" dirty="0" smtClean="0"/>
              <a:t>(</a:t>
            </a:r>
            <a:r>
              <a:rPr lang="en-US" sz="2200" dirty="0" err="1" smtClean="0"/>
              <a:t>QR</a:t>
            </a:r>
            <a:r>
              <a:rPr lang="en-US" sz="2200" dirty="0" smtClean="0"/>
              <a:t>+</a:t>
            </a:r>
            <a:r>
              <a:rPr lang="el-GR" sz="2400" dirty="0" smtClean="0"/>
              <a:t>ᵠ</a:t>
            </a:r>
            <a:r>
              <a:rPr lang="en-US" sz="2200" dirty="0" smtClean="0"/>
              <a:t>)</a:t>
            </a:r>
          </a:p>
          <a:p>
            <a:pPr marL="342900" indent="-342900"/>
            <a:r>
              <a:rPr lang="en-US" sz="2200" dirty="0" smtClean="0"/>
              <a:t>is a complex function </a:t>
            </a:r>
            <a:r>
              <a:rPr lang="en-US" sz="2200" dirty="0" err="1" smtClean="0"/>
              <a:t>Aexp</a:t>
            </a:r>
            <a:r>
              <a:rPr lang="en-US" sz="2200" dirty="0" smtClean="0"/>
              <a:t>(</a:t>
            </a:r>
            <a:r>
              <a:rPr lang="en-US" sz="2200" dirty="0" err="1" smtClean="0"/>
              <a:t>i</a:t>
            </a:r>
            <a:r>
              <a:rPr lang="el-GR" sz="2200" dirty="0" smtClean="0"/>
              <a:t>ᵠ</a:t>
            </a:r>
            <a:r>
              <a:rPr lang="en-US" sz="2200" dirty="0" smtClean="0"/>
              <a:t>) . </a:t>
            </a:r>
          </a:p>
          <a:p>
            <a:pPr marL="342900" indent="-342900"/>
            <a:r>
              <a:rPr lang="en-US" sz="2200" dirty="0" smtClean="0"/>
              <a:t>Can the purely amplitude pendulum oscillations be unstable</a:t>
            </a:r>
          </a:p>
          <a:p>
            <a:pPr marL="342900" indent="-342900"/>
            <a:r>
              <a:rPr lang="en-US" sz="2200" dirty="0" smtClean="0"/>
              <a:t>with respect to the phase rotations, hence provoking </a:t>
            </a:r>
          </a:p>
          <a:p>
            <a:pPr marL="342900" indent="-342900"/>
            <a:r>
              <a:rPr lang="en-US" sz="2200" dirty="0" smtClean="0"/>
              <a:t>the originally expected long living 2</a:t>
            </a:r>
            <a:r>
              <a:rPr lang="en-US" sz="2200" dirty="0" smtClean="0">
                <a:latin typeface="Symbol" pitchFamily="18" charset="2"/>
              </a:rPr>
              <a:t>p</a:t>
            </a:r>
            <a:r>
              <a:rPr lang="en-US" sz="2200" dirty="0" smtClean="0"/>
              <a:t> vortex configurations?</a:t>
            </a:r>
          </a:p>
          <a:p>
            <a:pPr marL="342900" indent="-342900"/>
            <a:endParaRPr lang="en-US" sz="2200" dirty="0" smtClean="0"/>
          </a:p>
          <a:p>
            <a:pPr marL="342900" lvl="0" indent="-342900"/>
            <a:r>
              <a:rPr lang="en-US" sz="2200" dirty="0" smtClean="0">
                <a:solidFill>
                  <a:prstClr val="black"/>
                </a:solidFill>
              </a:rPr>
              <a:t>3. Macro-to-Micro scales:</a:t>
            </a:r>
          </a:p>
          <a:p>
            <a:pPr marL="342900" lvl="0" indent="-342900"/>
            <a:r>
              <a:rPr lang="en-US" sz="2200" dirty="0" smtClean="0">
                <a:solidFill>
                  <a:prstClr val="black"/>
                </a:solidFill>
              </a:rPr>
              <a:t>Can the domain walls of the amplitude be dressed </a:t>
            </a:r>
          </a:p>
          <a:p>
            <a:pPr marL="342900" lvl="0" indent="-342900"/>
            <a:r>
              <a:rPr lang="en-US" sz="2200" dirty="0" smtClean="0">
                <a:solidFill>
                  <a:prstClr val="black"/>
                </a:solidFill>
              </a:rPr>
              <a:t>by </a:t>
            </a:r>
            <a:r>
              <a:rPr lang="en-US" sz="2200" b="1" dirty="0" smtClean="0">
                <a:solidFill>
                  <a:prstClr val="black"/>
                </a:solidFill>
                <a:latin typeface="Symbol" pitchFamily="18" charset="2"/>
              </a:rPr>
              <a:t>p</a:t>
            </a:r>
            <a:r>
              <a:rPr lang="en-US" sz="2200" dirty="0" smtClean="0">
                <a:solidFill>
                  <a:prstClr val="black"/>
                </a:solidFill>
              </a:rPr>
              <a:t>-vortices of phase rotations allowing for </a:t>
            </a:r>
          </a:p>
          <a:p>
            <a:pPr marL="342900" lvl="0" indent="-342900"/>
            <a:r>
              <a:rPr lang="en-US" sz="2200" dirty="0" smtClean="0">
                <a:solidFill>
                  <a:prstClr val="black"/>
                </a:solidFill>
              </a:rPr>
              <a:t>their smoother shrinking rather than annihilation?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509120"/>
            <a:ext cx="2221397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Objet 4"/>
          <p:cNvPicPr>
            <a:picLocks noChangeArrowheads="1"/>
          </p:cNvPicPr>
          <p:nvPr/>
        </p:nvPicPr>
        <p:blipFill>
          <a:blip r:embed="rId2" cstate="print"/>
          <a:srcRect t="-5609" r="-17561" b="-467"/>
          <a:stretch>
            <a:fillRect/>
          </a:stretch>
        </p:blipFill>
        <p:spPr bwMode="auto">
          <a:xfrm>
            <a:off x="3027784" y="2924944"/>
            <a:ext cx="3704456" cy="214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18864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 smtClean="0"/>
              <a:t>link to combine topological defects in doped </a:t>
            </a:r>
            <a:r>
              <a:rPr lang="en-US" sz="2200" dirty="0" err="1" smtClean="0"/>
              <a:t>AFM</a:t>
            </a:r>
            <a:r>
              <a:rPr lang="en-US" sz="2200" dirty="0" smtClean="0"/>
              <a:t> and strained </a:t>
            </a:r>
            <a:r>
              <a:rPr lang="en-US" sz="2200" dirty="0" err="1" smtClean="0"/>
              <a:t>ICDW</a:t>
            </a:r>
            <a:r>
              <a:rPr lang="en-US" sz="2200" dirty="0" smtClean="0"/>
              <a:t> </a:t>
            </a:r>
          </a:p>
          <a:p>
            <a:pPr>
              <a:buFontTx/>
              <a:buChar char="-"/>
            </a:pPr>
            <a:r>
              <a:rPr lang="en-US" sz="2200" dirty="0" smtClean="0"/>
              <a:t>link to melting of </a:t>
            </a:r>
            <a:r>
              <a:rPr lang="en-US" sz="2200" dirty="0" err="1" smtClean="0"/>
              <a:t>FFLO</a:t>
            </a:r>
            <a:r>
              <a:rPr lang="en-US" sz="2200" dirty="0" smtClean="0"/>
              <a:t> phases in spin-polarized superconductors.</a:t>
            </a:r>
            <a:endParaRPr lang="en-US" sz="2200" dirty="0"/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2267744" y="5229200"/>
            <a:ext cx="687625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sz="2000" dirty="0">
                <a:ea typeface="굴림" charset="-127"/>
              </a:rPr>
              <a:t>Defect is embedded into </a:t>
            </a:r>
            <a:r>
              <a:rPr lang="en-US" altLang="ko-KR" sz="2000" dirty="0" smtClean="0">
                <a:ea typeface="굴림" charset="-127"/>
              </a:rPr>
              <a:t>the </a:t>
            </a:r>
            <a:r>
              <a:rPr lang="en-US" altLang="ko-KR" sz="2000" dirty="0">
                <a:ea typeface="굴림" charset="-127"/>
              </a:rPr>
              <a:t>stripe structure (black lines</a:t>
            </a:r>
            <a:r>
              <a:rPr lang="en-US" altLang="ko-KR" sz="2000" dirty="0" smtClean="0">
                <a:ea typeface="굴림" charset="-127"/>
              </a:rPr>
              <a:t>). +/- </a:t>
            </a:r>
            <a:r>
              <a:rPr lang="en-US" altLang="ko-KR" sz="2000" dirty="0">
                <a:ea typeface="굴림" charset="-127"/>
              </a:rPr>
              <a:t>are the 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>
                <a:ea typeface="굴림" charset="-127"/>
              </a:rPr>
              <a:t>signs of the order parameter amplitude. </a:t>
            </a:r>
            <a:r>
              <a:rPr lang="en-US" altLang="ko-KR" sz="2000" dirty="0" smtClean="0">
                <a:solidFill>
                  <a:srgbClr val="003300"/>
                </a:solidFill>
                <a:ea typeface="굴림" charset="-127"/>
              </a:rPr>
              <a:t>Termination </a:t>
            </a:r>
            <a:r>
              <a:rPr lang="en-US" altLang="ko-KR" sz="2000" dirty="0">
                <a:solidFill>
                  <a:srgbClr val="003300"/>
                </a:solidFill>
                <a:ea typeface="굴림" charset="-127"/>
              </a:rPr>
              <a:t>points of a finite segment L </a:t>
            </a:r>
            <a:r>
              <a:rPr lang="en-US" altLang="ko-KR" sz="2000" dirty="0">
                <a:solidFill>
                  <a:srgbClr val="CC0000"/>
                </a:solidFill>
                <a:ea typeface="굴림" charset="-127"/>
              </a:rPr>
              <a:t>(red color)</a:t>
            </a:r>
            <a:r>
              <a:rPr lang="en-US" altLang="ko-KR" sz="2000" dirty="0">
                <a:solidFill>
                  <a:srgbClr val="003300"/>
                </a:solidFill>
                <a:ea typeface="굴림" charset="-127"/>
              </a:rPr>
              <a:t> of the zero line must be encircled by semi-vortices of </a:t>
            </a:r>
            <a:r>
              <a:rPr lang="en-US" altLang="ko-KR" sz="2000" dirty="0" smtClean="0">
                <a:solidFill>
                  <a:srgbClr val="003300"/>
                </a:solidFill>
                <a:ea typeface="굴림" charset="-127"/>
              </a:rPr>
              <a:t>the</a:t>
            </a:r>
            <a:br>
              <a:rPr lang="en-US" altLang="ko-KR" sz="2000" dirty="0" smtClean="0">
                <a:solidFill>
                  <a:srgbClr val="003300"/>
                </a:solidFill>
                <a:ea typeface="굴림" charset="-127"/>
              </a:rPr>
            </a:br>
            <a:r>
              <a:rPr lang="en-US" altLang="ko-KR" sz="2000" dirty="0" smtClean="0">
                <a:solidFill>
                  <a:srgbClr val="003300"/>
                </a:solidFill>
                <a:latin typeface="Symbol" pitchFamily="18" charset="2"/>
                <a:ea typeface="굴림" charset="-127"/>
              </a:rPr>
              <a:t>p </a:t>
            </a:r>
            <a:r>
              <a:rPr lang="en-US" altLang="ko-KR" sz="2000" dirty="0">
                <a:solidFill>
                  <a:srgbClr val="003300"/>
                </a:solidFill>
                <a:ea typeface="굴림" charset="-127"/>
              </a:rPr>
              <a:t>rotation </a:t>
            </a:r>
            <a:r>
              <a:rPr lang="en-US" altLang="ko-KR" sz="2000" dirty="0">
                <a:solidFill>
                  <a:schemeClr val="hlink"/>
                </a:solidFill>
                <a:ea typeface="굴림" charset="-127"/>
              </a:rPr>
              <a:t>(blue </a:t>
            </a:r>
            <a:r>
              <a:rPr lang="en-US" altLang="ko-KR" sz="2000" dirty="0" smtClean="0">
                <a:solidFill>
                  <a:schemeClr val="hlink"/>
                </a:solidFill>
                <a:ea typeface="굴림" charset="-127"/>
              </a:rPr>
              <a:t>circles)</a:t>
            </a:r>
            <a:r>
              <a:rPr lang="en-US" altLang="ko-KR" sz="2000" dirty="0">
                <a:solidFill>
                  <a:srgbClr val="003300"/>
                </a:solidFill>
                <a:ea typeface="굴림" charset="-127"/>
              </a:rPr>
              <a:t> </a:t>
            </a:r>
            <a:r>
              <a:rPr lang="en-US" altLang="ko-KR" sz="2000" dirty="0" smtClean="0">
                <a:solidFill>
                  <a:srgbClr val="003300"/>
                </a:solidFill>
                <a:ea typeface="굴림" charset="-127"/>
              </a:rPr>
              <a:t>to </a:t>
            </a:r>
            <a:r>
              <a:rPr lang="en-US" altLang="ko-KR" sz="2000" dirty="0">
                <a:solidFill>
                  <a:srgbClr val="003300"/>
                </a:solidFill>
                <a:ea typeface="굴림" charset="-127"/>
              </a:rPr>
              <a:t>resolve the signs conflict</a:t>
            </a:r>
            <a:r>
              <a:rPr lang="en-US" altLang="ko-KR" sz="2000" dirty="0" smtClean="0">
                <a:solidFill>
                  <a:srgbClr val="003300"/>
                </a:solidFill>
                <a:ea typeface="굴림" charset="-127"/>
              </a:rPr>
              <a:t>.</a:t>
            </a:r>
            <a:endParaRPr lang="en-US" altLang="ko-KR" sz="2000" b="1" dirty="0">
              <a:ea typeface="굴림" charset="-127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781815" y="3356992"/>
            <a:ext cx="23621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ψ</a:t>
            </a:r>
            <a:r>
              <a:rPr lang="en-US" sz="2400" dirty="0" smtClean="0"/>
              <a:t>=</a:t>
            </a:r>
            <a:r>
              <a:rPr lang="en-US" sz="2400" dirty="0" err="1" smtClean="0"/>
              <a:t>Aexp</a:t>
            </a:r>
            <a:r>
              <a:rPr lang="en-US" sz="2400" dirty="0" smtClean="0"/>
              <a:t>(</a:t>
            </a:r>
            <a:r>
              <a:rPr lang="en-US" sz="2400" dirty="0" err="1" smtClean="0"/>
              <a:t>i</a:t>
            </a:r>
            <a:r>
              <a:rPr lang="el-GR" sz="2800" dirty="0" smtClean="0"/>
              <a:t>ᵠ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A→-A ≡ </a:t>
            </a:r>
            <a:r>
              <a:rPr lang="el-GR" sz="2800" dirty="0" smtClean="0"/>
              <a:t>ᵠ</a:t>
            </a:r>
            <a:r>
              <a:rPr lang="en-US" sz="2800" dirty="0" smtClean="0"/>
              <a:t>→</a:t>
            </a:r>
            <a:r>
              <a:rPr lang="el-GR" sz="2800" dirty="0" smtClean="0"/>
              <a:t>ᵠ</a:t>
            </a:r>
            <a:r>
              <a:rPr lang="en-US" sz="2400" dirty="0" smtClean="0"/>
              <a:t>+</a:t>
            </a:r>
            <a:r>
              <a:rPr lang="en-US" sz="2400" dirty="0" smtClean="0">
                <a:latin typeface="Symbol" pitchFamily="18" charset="2"/>
              </a:rPr>
              <a:t>p</a:t>
            </a:r>
            <a:endParaRPr lang="en-US" sz="2400" dirty="0">
              <a:latin typeface="Symbol" pitchFamily="18" charset="2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196752"/>
            <a:ext cx="2163762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3275856" y="1196752"/>
            <a:ext cx="49171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</a:rPr>
              <a:t>Normal vortex is spontaneously split </a:t>
            </a:r>
          </a:p>
          <a:p>
            <a:r>
              <a:rPr lang="en-US" sz="2200" dirty="0" smtClean="0">
                <a:solidFill>
                  <a:srgbClr val="002060"/>
                </a:solidFill>
              </a:rPr>
              <a:t>in two 1/2 vortices with the A=0 string </a:t>
            </a:r>
          </a:p>
          <a:p>
            <a:r>
              <a:rPr lang="en-US" sz="2200" dirty="0" smtClean="0">
                <a:solidFill>
                  <a:srgbClr val="002060"/>
                </a:solidFill>
              </a:rPr>
              <a:t>rising in-between. (</a:t>
            </a:r>
            <a:r>
              <a:rPr lang="en-US" sz="2200" i="1" dirty="0" smtClean="0">
                <a:solidFill>
                  <a:srgbClr val="002060"/>
                </a:solidFill>
              </a:rPr>
              <a:t>Osaka group</a:t>
            </a:r>
            <a:r>
              <a:rPr lang="en-US" sz="2200" dirty="0" smtClean="0">
                <a:solidFill>
                  <a:srgbClr val="002060"/>
                </a:solidFill>
              </a:rPr>
              <a:t>)</a:t>
            </a:r>
            <a:endParaRPr lang="en-US" sz="2200" dirty="0">
              <a:solidFill>
                <a:srgbClr val="00206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rot="10800000" flipV="1">
            <a:off x="2339752" y="1700808"/>
            <a:ext cx="79208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5400000">
            <a:off x="1835696" y="2204864"/>
            <a:ext cx="172819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-34755"/>
            <a:ext cx="1872208" cy="187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0"/>
            <a:ext cx="1440160" cy="163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5373216"/>
            <a:ext cx="1905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0"/>
            <a:ext cx="1764407" cy="172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5301208"/>
            <a:ext cx="1907704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0404" y="5229200"/>
            <a:ext cx="158750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cmb_evolve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611560" y="0"/>
            <a:ext cx="1872208" cy="1872208"/>
          </a:xfrm>
          <a:prstGeom prst="rect">
            <a:avLst/>
          </a:prstGeom>
          <a:ln/>
        </p:spPr>
      </p:pic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0040" y="5301208"/>
            <a:ext cx="1475656" cy="156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0" y="1916832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of these pictures are STM images of generic disorder -- in high-</a:t>
            </a:r>
            <a:r>
              <a:rPr lang="en-US" sz="2000" dirty="0" err="1" smtClean="0"/>
              <a:t>Tc</a:t>
            </a:r>
            <a:r>
              <a:rPr lang="en-US" sz="2000" dirty="0" smtClean="0"/>
              <a:t> cuprates and in doped oxides.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But 3 of them have scales of Giga-parsecs rather than nanometers -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this is the sponge-like structure of the Universe: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remnants of either </a:t>
            </a:r>
            <a:r>
              <a:rPr lang="en-US" sz="2000" dirty="0" smtClean="0">
                <a:solidFill>
                  <a:srgbClr val="C00000"/>
                </a:solidFill>
              </a:rPr>
              <a:t>primordial quantum dynamics expanded through 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the inflation stage </a:t>
            </a:r>
            <a:r>
              <a:rPr lang="en-US" sz="2000" dirty="0" smtClean="0"/>
              <a:t>or </a:t>
            </a:r>
            <a:r>
              <a:rPr lang="en-US" sz="2000" dirty="0" smtClean="0">
                <a:solidFill>
                  <a:srgbClr val="FF0000"/>
                </a:solidFill>
              </a:rPr>
              <a:t>of macroscopic dynamics of several phase transitions experienced by the cooling Universe</a:t>
            </a:r>
            <a:r>
              <a:rPr lang="en-US" sz="2000" dirty="0" smtClean="0"/>
              <a:t> -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Higgs field condensation giving particles' masses</a:t>
            </a:r>
            <a:r>
              <a:rPr lang="en-US" sz="2000" dirty="0" smtClean="0"/>
              <a:t>, </a:t>
            </a:r>
            <a:br>
              <a:rPr lang="en-US" sz="2000" dirty="0" smtClean="0"/>
            </a:br>
            <a:r>
              <a:rPr lang="en-US" sz="2000" dirty="0" smtClean="0"/>
              <a:t>or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confinement of quarks and gluons</a:t>
            </a:r>
            <a:r>
              <a:rPr lang="en-US" sz="2000" dirty="0" smtClean="0"/>
              <a:t>, or</a:t>
            </a:r>
            <a:br>
              <a:rPr lang="en-US" sz="2000" dirty="0" smtClean="0"/>
            </a:b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plasma neutralization giving rise to today's MW radiation</a:t>
            </a:r>
            <a:r>
              <a:rPr lang="en-US" sz="2000" dirty="0" smtClean="0"/>
              <a:t>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-27384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	Relevant allusions: </a:t>
            </a:r>
          </a:p>
          <a:p>
            <a:endParaRPr lang="en-US" sz="2000" b="1" dirty="0" smtClean="0"/>
          </a:p>
          <a:p>
            <a:r>
              <a:rPr lang="en-US" sz="2000" dirty="0" smtClean="0"/>
              <a:t>1. Kibble - </a:t>
            </a:r>
            <a:r>
              <a:rPr lang="en-US" sz="2000" dirty="0" err="1" smtClean="0"/>
              <a:t>Zurek</a:t>
            </a:r>
            <a:r>
              <a:rPr lang="en-US" sz="2000" dirty="0" smtClean="0"/>
              <a:t> scenario of topological defects generation in the universe.</a:t>
            </a:r>
          </a:p>
          <a:p>
            <a:endParaRPr lang="en-US" sz="2000" dirty="0" smtClean="0"/>
          </a:p>
          <a:p>
            <a:r>
              <a:rPr lang="en-US" sz="2000" b="1" dirty="0" smtClean="0"/>
              <a:t>2. Step to condensed matter </a:t>
            </a:r>
            <a:r>
              <a:rPr lang="en-US" sz="2000" dirty="0" smtClean="0"/>
              <a:t>: </a:t>
            </a:r>
            <a:br>
              <a:rPr lang="en-US" sz="2000" dirty="0" smtClean="0"/>
            </a:br>
            <a:r>
              <a:rPr lang="en-US" sz="2000" dirty="0" smtClean="0"/>
              <a:t>"cosmological" experiments on locally superheated liquid He.</a:t>
            </a:r>
          </a:p>
          <a:p>
            <a:endParaRPr lang="en-US" sz="2000" dirty="0" smtClean="0"/>
          </a:p>
          <a:p>
            <a:r>
              <a:rPr lang="en-US" sz="2000" b="1" dirty="0" smtClean="0"/>
              <a:t>2. Step to ultralow temperatures</a:t>
            </a:r>
            <a:r>
              <a:rPr lang="en-US" sz="2000" dirty="0" smtClean="0"/>
              <a:t>: 	cold atoms – </a:t>
            </a:r>
            <a:br>
              <a:rPr lang="en-US" sz="2000" dirty="0" smtClean="0"/>
            </a:br>
            <a:r>
              <a:rPr lang="en-US" sz="2000" dirty="0" smtClean="0"/>
              <a:t>instantaneous modifications of interactions by means of </a:t>
            </a:r>
            <a:r>
              <a:rPr lang="en-US" sz="2000" dirty="0" err="1" smtClean="0"/>
              <a:t>Feshbach</a:t>
            </a:r>
            <a:r>
              <a:rPr lang="en-US" sz="2000" dirty="0" smtClean="0"/>
              <a:t> resonance</a:t>
            </a:r>
          </a:p>
          <a:p>
            <a:endParaRPr lang="en-US" sz="2000" dirty="0" smtClean="0"/>
          </a:p>
          <a:p>
            <a:r>
              <a:rPr lang="en-US" sz="2000" b="1" dirty="0" smtClean="0"/>
              <a:t>3. Step to strongly correlated materials</a:t>
            </a:r>
            <a:r>
              <a:rPr lang="en-US" sz="2000" dirty="0" smtClean="0"/>
              <a:t> (</a:t>
            </a:r>
            <a:r>
              <a:rPr lang="en-US" sz="2000" i="1" dirty="0" smtClean="0"/>
              <a:t>Japan priority</a:t>
            </a:r>
            <a:r>
              <a:rPr lang="en-US" sz="2000" dirty="0" smtClean="0"/>
              <a:t>):</a:t>
            </a:r>
          </a:p>
          <a:p>
            <a:r>
              <a:rPr lang="en-US" sz="2000" dirty="0" smtClean="0"/>
              <a:t>Optically induced Insulator-Metal transition in oxides.</a:t>
            </a:r>
          </a:p>
          <a:p>
            <a:r>
              <a:rPr lang="en-US" sz="2000" dirty="0" smtClean="0"/>
              <a:t>Monitoring of cooperative electronic states by field effect or pumping.</a:t>
            </a:r>
          </a:p>
          <a:p>
            <a:r>
              <a:rPr lang="en-US" sz="2000" dirty="0" smtClean="0"/>
              <a:t>Recent optical manipulations of Charge Ordering in organic conductors.</a:t>
            </a:r>
          </a:p>
          <a:p>
            <a:endParaRPr lang="en-US" sz="2000" dirty="0" smtClean="0"/>
          </a:p>
          <a:p>
            <a:r>
              <a:rPr lang="en-US" sz="2000" b="1" dirty="0" smtClean="0"/>
              <a:t>4. Step to real-time dynamics</a:t>
            </a:r>
            <a:r>
              <a:rPr lang="en-US" sz="2000" dirty="0" smtClean="0"/>
              <a:t>: 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Can we access the strongly non-equilibrium dynamics directly, 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rather through its aftermaths?</a:t>
            </a:r>
          </a:p>
          <a:p>
            <a:r>
              <a:rPr lang="en-US" sz="2000" dirty="0" smtClean="0"/>
              <a:t> 		</a:t>
            </a:r>
            <a:br>
              <a:rPr lang="en-US" sz="2000" dirty="0" smtClean="0"/>
            </a:br>
            <a:r>
              <a:rPr lang="en-US" sz="2000" b="1" dirty="0" smtClean="0">
                <a:solidFill>
                  <a:srgbClr val="C00000"/>
                </a:solidFill>
              </a:rPr>
              <a:t>Yes, with multi-probe femto-second optics – </a:t>
            </a:r>
            <a:br>
              <a:rPr lang="en-US" sz="2000" b="1" dirty="0" smtClean="0">
                <a:solidFill>
                  <a:srgbClr val="C00000"/>
                </a:solidFill>
              </a:rPr>
            </a:br>
            <a:r>
              <a:rPr lang="en-US" sz="2000" b="1" dirty="0" smtClean="0">
                <a:solidFill>
                  <a:srgbClr val="C00000"/>
                </a:solidFill>
              </a:rPr>
              <a:t>by now in Charge Density Waves		- 	</a:t>
            </a:r>
            <a:r>
              <a:rPr lang="en-US" sz="2000" b="1" i="1" dirty="0" smtClean="0">
                <a:solidFill>
                  <a:srgbClr val="C00000"/>
                </a:solidFill>
              </a:rPr>
              <a:t>this talk content</a:t>
            </a:r>
            <a:r>
              <a:rPr lang="en-US" sz="2000" b="1" dirty="0" smtClean="0">
                <a:solidFill>
                  <a:srgbClr val="C00000"/>
                </a:solidFill>
              </a:rPr>
              <a:t>.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9512" y="1628800"/>
            <a:ext cx="87484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3366FF"/>
                </a:solidFill>
              </a:rPr>
              <a:t>Technique: 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pump sharply to a very high (up to 10%) concentration of excitations (electron-hole pairs or bound excitons) 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follow the evolution – with a resolution down to 10fs –</a:t>
            </a:r>
            <a:br>
              <a:rPr lang="en-US" sz="2200" dirty="0" smtClean="0"/>
            </a:br>
            <a:r>
              <a:rPr lang="en-US" sz="2200" dirty="0" smtClean="0"/>
              <a:t>by means of fast probes: optics, ARPES, diffraction</a:t>
            </a:r>
            <a:r>
              <a:rPr lang="en-US" sz="2200" dirty="0" smtClean="0">
                <a:solidFill>
                  <a:srgbClr val="C00000"/>
                </a:solidFill>
              </a:rPr>
              <a:t>.</a:t>
            </a:r>
          </a:p>
          <a:p>
            <a:pPr marL="457200" indent="-457200"/>
            <a:r>
              <a:rPr lang="en-US" sz="2400" b="1" i="1" dirty="0" smtClean="0">
                <a:solidFill>
                  <a:srgbClr val="3366FF"/>
                </a:solidFill>
              </a:rPr>
              <a:t>Goals and advantages:</a:t>
            </a:r>
            <a:endParaRPr lang="en-US" sz="24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200" dirty="0" smtClean="0"/>
              <a:t>Disentangle fast (10</a:t>
            </a:r>
            <a:r>
              <a:rPr lang="en-US" sz="2200" baseline="30000" dirty="0" smtClean="0"/>
              <a:t>_</a:t>
            </a:r>
            <a:r>
              <a:rPr lang="en-US" sz="2200" dirty="0" smtClean="0"/>
              <a:t>100 </a:t>
            </a:r>
            <a:r>
              <a:rPr lang="en-US" sz="2200" dirty="0" err="1" smtClean="0"/>
              <a:t>fs</a:t>
            </a:r>
            <a:r>
              <a:rPr lang="en-US" sz="2200" dirty="0" smtClean="0"/>
              <a:t>) electronic and “slow” (</a:t>
            </a:r>
            <a:r>
              <a:rPr lang="en-US" sz="2200" dirty="0" err="1" smtClean="0"/>
              <a:t>ps</a:t>
            </a:r>
            <a:r>
              <a:rPr lang="en-US" sz="2200" dirty="0" smtClean="0"/>
              <a:t>) lattice degrees of freedom,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200" dirty="0" smtClean="0"/>
              <a:t>Understand properties of the starting system,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200" dirty="0" smtClean="0"/>
              <a:t>Provoke the dynamic evolution over a wide range of the known phase diagram,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200" dirty="0" smtClean="0"/>
              <a:t>Reach </a:t>
            </a:r>
            <a:r>
              <a:rPr lang="en-US" sz="2200" b="1" i="1" dirty="0" smtClean="0">
                <a:solidFill>
                  <a:srgbClr val="FF00FF"/>
                </a:solidFill>
              </a:rPr>
              <a:t>short leaving hidden states </a:t>
            </a:r>
            <a:r>
              <a:rPr lang="en-US" sz="2200" dirty="0" smtClean="0"/>
              <a:t>unavailable in thermodynamic approaches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2060"/>
                </a:solidFill>
              </a:rPr>
              <a:t>Obtain </a:t>
            </a:r>
            <a:r>
              <a:rPr lang="en-US" sz="2200" b="1" i="1" dirty="0" smtClean="0">
                <a:solidFill>
                  <a:srgbClr val="FF00FF"/>
                </a:solidFill>
              </a:rPr>
              <a:t>a truly stable hidden state </a:t>
            </a:r>
            <a:r>
              <a:rPr lang="en-US" sz="2200" dirty="0" smtClean="0">
                <a:solidFill>
                  <a:srgbClr val="002060"/>
                </a:solidFill>
              </a:rPr>
              <a:t>with an unlimited life time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40886" y="44624"/>
            <a:ext cx="6151394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FEMTO-SECOND </a:t>
            </a:r>
            <a:r>
              <a:rPr lang="fr-FR" sz="2400" b="1" smtClean="0">
                <a:solidFill>
                  <a:schemeClr val="bg1"/>
                </a:solidFill>
              </a:rPr>
              <a:t>PUMP </a:t>
            </a:r>
            <a:r>
              <a:rPr lang="fr-FR" sz="2400" b="1" dirty="0" smtClean="0">
                <a:solidFill>
                  <a:schemeClr val="bg1"/>
                </a:solidFill>
              </a:rPr>
              <a:t>– PROBE TECHNIQUE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54868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Vocabulary: femtosecond </a:t>
            </a:r>
            <a:r>
              <a:rPr lang="en-US" sz="2400" dirty="0" err="1" smtClean="0">
                <a:solidFill>
                  <a:srgbClr val="7030A0"/>
                </a:solidFill>
              </a:rPr>
              <a:t>fs</a:t>
            </a:r>
            <a:r>
              <a:rPr lang="en-US" sz="2400" dirty="0" smtClean="0">
                <a:solidFill>
                  <a:srgbClr val="7030A0"/>
                </a:solidFill>
              </a:rPr>
              <a:t>=10</a:t>
            </a:r>
            <a:r>
              <a:rPr lang="en-US" sz="2400" baseline="30000" dirty="0" smtClean="0">
                <a:solidFill>
                  <a:srgbClr val="7030A0"/>
                </a:solidFill>
              </a:rPr>
              <a:t>-15</a:t>
            </a:r>
            <a:r>
              <a:rPr lang="en-US" sz="2400" dirty="0" smtClean="0">
                <a:solidFill>
                  <a:srgbClr val="7030A0"/>
                </a:solidFill>
              </a:rPr>
              <a:t> sec – visible light period</a:t>
            </a:r>
          </a:p>
          <a:p>
            <a:r>
              <a:rPr lang="en-US" sz="2400" dirty="0" err="1" smtClean="0">
                <a:solidFill>
                  <a:srgbClr val="7030A0"/>
                </a:solidFill>
              </a:rPr>
              <a:t>Picosecond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ps</a:t>
            </a:r>
            <a:r>
              <a:rPr lang="en-US" sz="2400" dirty="0" smtClean="0">
                <a:solidFill>
                  <a:srgbClr val="7030A0"/>
                </a:solidFill>
              </a:rPr>
              <a:t>=1/</a:t>
            </a:r>
            <a:r>
              <a:rPr lang="en-US" sz="2400" dirty="0" err="1" smtClean="0">
                <a:solidFill>
                  <a:srgbClr val="7030A0"/>
                </a:solidFill>
              </a:rPr>
              <a:t>TeraHz</a:t>
            </a:r>
            <a:r>
              <a:rPr lang="en-US" sz="2400" dirty="0" smtClean="0">
                <a:solidFill>
                  <a:srgbClr val="7030A0"/>
                </a:solidFill>
              </a:rPr>
              <a:t>=10</a:t>
            </a:r>
            <a:r>
              <a:rPr lang="en-US" sz="2400" baseline="30000" dirty="0" smtClean="0">
                <a:solidFill>
                  <a:srgbClr val="7030A0"/>
                </a:solidFill>
              </a:rPr>
              <a:t>-12</a:t>
            </a:r>
            <a:r>
              <a:rPr lang="en-US" sz="2400" dirty="0" smtClean="0">
                <a:solidFill>
                  <a:srgbClr val="7030A0"/>
                </a:solidFill>
              </a:rPr>
              <a:t> sec - periods of atomic oscillations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467544" y="0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Principle scheme of pump &amp; probe experiments:</a:t>
            </a:r>
            <a:endParaRPr lang="en-US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" name="Groupe 16"/>
          <p:cNvGrpSpPr/>
          <p:nvPr/>
        </p:nvGrpSpPr>
        <p:grpSpPr>
          <a:xfrm>
            <a:off x="467544" y="1124744"/>
            <a:ext cx="8676456" cy="3136414"/>
            <a:chOff x="467544" y="1124744"/>
            <a:chExt cx="8676456" cy="3136414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67544" y="1124744"/>
              <a:ext cx="4427984" cy="2496325"/>
              <a:chOff x="0" y="0"/>
              <a:chExt cx="4120" cy="3216"/>
            </a:xfrm>
          </p:grpSpPr>
          <p:pic>
            <p:nvPicPr>
              <p:cNvPr id="6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4120" cy="3216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sp>
            <p:nvSpPr>
              <p:cNvPr id="7" name="AutoShape 8"/>
              <p:cNvSpPr>
                <a:spLocks/>
              </p:cNvSpPr>
              <p:nvPr/>
            </p:nvSpPr>
            <p:spPr bwMode="auto">
              <a:xfrm rot="-4497216">
                <a:off x="2801" y="2062"/>
                <a:ext cx="785" cy="302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r>
                  <a:rPr lang="en-US" sz="700" i="1" dirty="0">
                    <a:latin typeface="Times New Roman" charset="0"/>
                    <a:cs typeface="Times New Roman" charset="0"/>
                    <a:sym typeface="Times New Roman" charset="0"/>
                  </a:rPr>
                  <a:t>A</a:t>
                </a:r>
                <a:r>
                  <a:rPr lang="en-US" sz="700" dirty="0">
                    <a:latin typeface="Gill Sans" charset="0"/>
                    <a:ea typeface="Gill Sans" charset="0"/>
                    <a:cs typeface="Gill Sans" charset="0"/>
                    <a:sym typeface="Gill Sans" charset="0"/>
                  </a:rPr>
                  <a:t>- waves</a:t>
                </a:r>
              </a:p>
            </p:txBody>
          </p:sp>
        </p:grpSp>
        <p:sp>
          <p:nvSpPr>
            <p:cNvPr id="10" name="ZoneTexte 9"/>
            <p:cNvSpPr txBox="1"/>
            <p:nvPr/>
          </p:nvSpPr>
          <p:spPr>
            <a:xfrm>
              <a:off x="5148064" y="2708920"/>
              <a:ext cx="365920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Sample of a material of interest, </a:t>
              </a:r>
              <a:br>
                <a:rPr lang="en-US" sz="2000" b="1" dirty="0" smtClean="0"/>
              </a:br>
              <a:r>
                <a:rPr lang="en-US" sz="2000" b="1" dirty="0" smtClean="0"/>
                <a:t>usually bearing a cooperative </a:t>
              </a:r>
              <a:br>
                <a:rPr lang="en-US" sz="2000" b="1" dirty="0" smtClean="0"/>
              </a:br>
              <a:r>
                <a:rPr lang="en-US" sz="2000" b="1" dirty="0" smtClean="0"/>
                <a:t>electronic state</a:t>
              </a:r>
              <a:r>
                <a:rPr lang="en-US" sz="2000" dirty="0" smtClean="0"/>
                <a:t>.</a:t>
              </a:r>
              <a:endParaRPr lang="en-US" sz="2000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932040" y="1124744"/>
              <a:ext cx="42119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Analysis of the sample reactions,</a:t>
              </a:r>
            </a:p>
            <a:p>
              <a:r>
                <a:rPr lang="en-US" sz="2000" b="1" i="1" dirty="0" smtClean="0"/>
                <a:t>Here we see </a:t>
              </a:r>
              <a:br>
                <a:rPr lang="en-US" sz="2000" b="1" i="1" dirty="0" smtClean="0"/>
              </a:br>
              <a:r>
                <a:rPr lang="en-US" sz="2000" b="1" i="1" dirty="0" smtClean="0"/>
                <a:t>coherent quantum oscillations</a:t>
              </a:r>
              <a:endParaRPr lang="en-US" sz="2000" b="1" i="1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67544" y="3861048"/>
              <a:ext cx="8050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Pump</a:t>
              </a:r>
              <a:endParaRPr lang="en-US" sz="2000" b="1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403648" y="3861048"/>
              <a:ext cx="31263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May be an additional knock</a:t>
              </a:r>
              <a:endParaRPr lang="en-US" sz="2000" b="1" dirty="0"/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0" y="443711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Versions of pumps: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rgbClr val="002060"/>
                </a:solidFill>
              </a:rPr>
              <a:t>on-table lasers and/or </a:t>
            </a:r>
            <a:r>
              <a:rPr lang="en-US" sz="2000" dirty="0" err="1" smtClean="0">
                <a:solidFill>
                  <a:srgbClr val="002060"/>
                </a:solidFill>
              </a:rPr>
              <a:t>tera</a:t>
            </a:r>
            <a:r>
              <a:rPr lang="en-US" sz="2000" dirty="0" smtClean="0">
                <a:solidFill>
                  <a:srgbClr val="002060"/>
                </a:solidFill>
              </a:rPr>
              <a:t>-Hz source for all-optics setups</a:t>
            </a:r>
            <a:r>
              <a:rPr lang="en-US" sz="2000" dirty="0" smtClean="0"/>
              <a:t>,  </a:t>
            </a:r>
            <a:br>
              <a:rPr lang="en-US" sz="2000" dirty="0" smtClean="0"/>
            </a:b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a 10</a:t>
            </a:r>
            <a:r>
              <a:rPr lang="en-US" sz="2000" baseline="30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m ring of the synchrotron for the photoemission ARPES</a:t>
            </a:r>
            <a:r>
              <a:rPr lang="en-US" sz="2000" dirty="0" smtClean="0"/>
              <a:t>, </a:t>
            </a:r>
            <a:br>
              <a:rPr lang="en-US" sz="2000" dirty="0" smtClean="0"/>
            </a:b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1km of special ultra-bright light sources for fast X-ray and electron diffraction 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0" y="580526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Versions of probes and detections</a:t>
            </a:r>
            <a:r>
              <a:rPr lang="en-US" sz="2000" dirty="0" smtClean="0"/>
              <a:t>: </a:t>
            </a:r>
            <a:br>
              <a:rPr lang="en-US" sz="2000" dirty="0" smtClean="0"/>
            </a:br>
            <a:r>
              <a:rPr lang="en-US" sz="2000" dirty="0" smtClean="0"/>
              <a:t>on-table lasers and </a:t>
            </a:r>
            <a:r>
              <a:rPr lang="en-US" sz="2000" dirty="0" err="1" smtClean="0"/>
              <a:t>tera</a:t>
            </a:r>
            <a:r>
              <a:rPr lang="en-US" sz="2000" dirty="0" smtClean="0"/>
              <a:t>-Hz detectors for all-optics setups, </a:t>
            </a:r>
          </a:p>
          <a:p>
            <a:r>
              <a:rPr lang="en-US" sz="2000" dirty="0" smtClean="0"/>
              <a:t>ARPES and X-ray detectors </a:t>
            </a:r>
            <a:endParaRPr lang="en-US" sz="2000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4283968" y="1340768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10" idx="1"/>
          </p:cNvCxnSpPr>
          <p:nvPr/>
        </p:nvCxnSpPr>
        <p:spPr>
          <a:xfrm flipH="1" flipV="1">
            <a:off x="4211960" y="2996952"/>
            <a:ext cx="936104" cy="21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971600" y="3068960"/>
            <a:ext cx="36004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 flipV="1">
            <a:off x="1979712" y="3068960"/>
            <a:ext cx="36004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356992"/>
            <a:ext cx="25922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27813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627784" y="188640"/>
            <a:ext cx="6516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Typical regimes of evolution and their time scales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980728"/>
            <a:ext cx="612068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501008"/>
            <a:ext cx="26608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330674"/>
            <a:ext cx="2736304" cy="21145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35496" y="5517232"/>
            <a:ext cx="27206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Low pump, just limited</a:t>
            </a:r>
            <a:br>
              <a:rPr lang="en-US" sz="2000" dirty="0" smtClean="0"/>
            </a:br>
            <a:r>
              <a:rPr lang="en-US" sz="2000" dirty="0" smtClean="0"/>
              <a:t>oscillations around </a:t>
            </a:r>
            <a:br>
              <a:rPr lang="en-US" sz="2000" dirty="0" smtClean="0"/>
            </a:br>
            <a:r>
              <a:rPr lang="en-US" sz="2000" dirty="0" smtClean="0"/>
              <a:t>the initial ground state</a:t>
            </a:r>
            <a:endParaRPr lang="en-US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2951516" y="5657671"/>
            <a:ext cx="32464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Moderate pump, pendulum</a:t>
            </a:r>
            <a:br>
              <a:rPr lang="en-US" sz="2000" dirty="0" smtClean="0"/>
            </a:br>
            <a:r>
              <a:rPr lang="en-US" sz="2000" dirty="0" smtClean="0"/>
              <a:t>oscillations spanning a</a:t>
            </a:r>
            <a:br>
              <a:rPr lang="en-US" sz="2000" dirty="0" smtClean="0"/>
            </a:br>
            <a:r>
              <a:rPr lang="en-US" sz="2000" dirty="0" smtClean="0"/>
              <a:t>variation of stable states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300192" y="5669632"/>
            <a:ext cx="28616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High pump, the former</a:t>
            </a:r>
            <a:br>
              <a:rPr lang="en-US" sz="2000" dirty="0" smtClean="0"/>
            </a:br>
            <a:r>
              <a:rPr lang="en-US" sz="2000" dirty="0" smtClean="0"/>
              <a:t>ground state destroyed</a:t>
            </a:r>
            <a:br>
              <a:rPr lang="en-US" sz="2000" dirty="0" smtClean="0"/>
            </a:br>
            <a:r>
              <a:rPr lang="en-US" sz="2000" dirty="0" smtClean="0"/>
              <a:t>in favor of the new one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454868"/>
            <a:ext cx="813435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539552" y="188640"/>
            <a:ext cx="8028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Time resolved ARPES (measuring of the spectral density)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285750"/>
            <a:ext cx="813435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10416</TotalTime>
  <Words>845</Words>
  <Application>Microsoft Office PowerPoint</Application>
  <PresentationFormat>Affichage à l'écran (4:3)</PresentationFormat>
  <Paragraphs>203</Paragraphs>
  <Slides>25</Slides>
  <Notes>0</Notes>
  <HiddenSlides>0</HiddenSlides>
  <MMClips>1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9" baseType="lpstr">
      <vt:lpstr>Arial</vt:lpstr>
      <vt:lpstr>굴림</vt:lpstr>
      <vt:lpstr>Calibri</vt:lpstr>
      <vt:lpstr>Times</vt:lpstr>
      <vt:lpstr>ＭＳ Ｐゴシック</vt:lpstr>
      <vt:lpstr>Wingdings</vt:lpstr>
      <vt:lpstr>Times New Roman</vt:lpstr>
      <vt:lpstr>Gill Sans</vt:lpstr>
      <vt:lpstr>Symbol</vt:lpstr>
      <vt:lpstr>Arial Narrow</vt:lpstr>
      <vt:lpstr>Castellar</vt:lpstr>
      <vt:lpstr>Lucida Grande</vt:lpstr>
      <vt:lpstr>Thème Office</vt:lpstr>
      <vt:lpstr>Équation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Femtosecond coherent nonequilibrium electronic ordering and topological defect dynamics in Charge Density Waves.</vt:lpstr>
      <vt:lpstr>Diapositive 18</vt:lpstr>
      <vt:lpstr>Diapositive 19</vt:lpstr>
      <vt:lpstr>Diapositive 20</vt:lpstr>
      <vt:lpstr>Diapositive 21</vt:lpstr>
      <vt:lpstr>Theory versus Experiment</vt:lpstr>
      <vt:lpstr>Diapositive 23</vt:lpstr>
      <vt:lpstr>Diapositive 24</vt:lpstr>
      <vt:lpstr>Diapositive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Serguei</dc:creator>
  <cp:lastModifiedBy>Brazovskii</cp:lastModifiedBy>
  <cp:revision>200</cp:revision>
  <dcterms:created xsi:type="dcterms:W3CDTF">2010-06-07T17:15:07Z</dcterms:created>
  <dcterms:modified xsi:type="dcterms:W3CDTF">2021-02-22T21:58:43Z</dcterms:modified>
</cp:coreProperties>
</file>