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902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BA98-9E79-4337-8D31-9F664B6BA01A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5686-8114-4761-B12E-64F035A8A47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BA98-9E79-4337-8D31-9F664B6BA01A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5686-8114-4761-B12E-64F035A8A47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BA98-9E79-4337-8D31-9F664B6BA01A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5686-8114-4761-B12E-64F035A8A47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BA98-9E79-4337-8D31-9F664B6BA01A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5686-8114-4761-B12E-64F035A8A47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BA98-9E79-4337-8D31-9F664B6BA01A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5686-8114-4761-B12E-64F035A8A47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BA98-9E79-4337-8D31-9F664B6BA01A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5686-8114-4761-B12E-64F035A8A47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BA98-9E79-4337-8D31-9F664B6BA01A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5686-8114-4761-B12E-64F035A8A47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BA98-9E79-4337-8D31-9F664B6BA01A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5686-8114-4761-B12E-64F035A8A47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BA98-9E79-4337-8D31-9F664B6BA01A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5686-8114-4761-B12E-64F035A8A47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BA98-9E79-4337-8D31-9F664B6BA01A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5686-8114-4761-B12E-64F035A8A47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BA98-9E79-4337-8D31-9F664B6BA01A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5686-8114-4761-B12E-64F035A8A472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DBA98-9E79-4337-8D31-9F664B6BA01A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35686-8114-4761-B12E-64F035A8A472}" type="slidenum">
              <a:rPr lang="en-US" smtClean="0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589B0-067F-4A54-9E90-8D272E11D7E9}" type="slidenum">
              <a:rPr lang="fr-FR" altLang="ko-KR" smtClean="0"/>
              <a:pPr/>
              <a:t>1</a:t>
            </a:fld>
            <a:endParaRPr lang="fr-FR" altLang="ko-KR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39552" y="116632"/>
            <a:ext cx="8136904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 </a:t>
            </a:r>
            <a:r>
              <a:rPr lang="it-IT" sz="3200" b="1" dirty="0" smtClean="0">
                <a:solidFill>
                  <a:srgbClr val="FF00FF"/>
                </a:solidFill>
              </a:rPr>
              <a:t>Dynamical patterns of phase transformations from</a:t>
            </a:r>
            <a:r>
              <a:rPr lang="en-GB" sz="3200" b="1" dirty="0" smtClean="0">
                <a:solidFill>
                  <a:srgbClr val="FF00FF"/>
                </a:solidFill>
              </a:rPr>
              <a:t> self-trapping of quantum excitons</a:t>
            </a:r>
            <a:r>
              <a:rPr lang="it-IT" sz="3200" b="1" dirty="0" smtClean="0">
                <a:solidFill>
                  <a:srgbClr val="FF00FF"/>
                </a:solidFill>
              </a:rPr>
              <a:t>.</a:t>
            </a:r>
            <a:r>
              <a:rPr lang="en-US" sz="3200" b="1" dirty="0" smtClean="0">
                <a:solidFill>
                  <a:srgbClr val="FF00FF"/>
                </a:solidFill>
              </a:rPr>
              <a:t>  </a:t>
            </a:r>
            <a:endParaRPr lang="en-US" sz="3200" dirty="0">
              <a:solidFill>
                <a:srgbClr val="FF00FF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23528" y="1916832"/>
            <a:ext cx="8352928" cy="12249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endParaRPr lang="fr-FR" altLang="ko-KR" sz="800" i="1" dirty="0" smtClean="0">
              <a:ea typeface="굴림" pitchFamily="34" charset="-127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altLang="ko-KR" sz="2400" i="1" dirty="0" smtClean="0">
                <a:ea typeface="굴림" pitchFamily="34" charset="-127"/>
              </a:rPr>
              <a:t>after collaboration with Natasha Kirova</a:t>
            </a:r>
            <a:r>
              <a:rPr lang="en-US" altLang="ko-KR" sz="2400" dirty="0">
                <a:ea typeface="굴림" pitchFamily="34" charset="-127"/>
              </a:rPr>
              <a:t/>
            </a:r>
            <a:br>
              <a:rPr lang="en-US" altLang="ko-KR" sz="2400" dirty="0">
                <a:ea typeface="굴림" pitchFamily="34" charset="-127"/>
              </a:rPr>
            </a:br>
            <a:endParaRPr lang="en-US" altLang="ko-KR" sz="800" dirty="0" smtClean="0">
              <a:ea typeface="굴림" pitchFamily="34" charset="-127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altLang="ko-KR" sz="2400" i="1" dirty="0" smtClean="0">
                <a:ea typeface="굴림" pitchFamily="34" charset="-127"/>
              </a:rPr>
              <a:t>Incentives from experiments in Tokyo (H. Okamoto)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23528" y="3501008"/>
            <a:ext cx="8453596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Based on writing for the  anniversary volume of  </a:t>
            </a:r>
            <a:r>
              <a:rPr lang="en-US" b="1" dirty="0" err="1" smtClean="0"/>
              <a:t>JETP</a:t>
            </a: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b="1" dirty="0" smtClean="0"/>
              <a:t>devoted to 85 years of </a:t>
            </a:r>
            <a:r>
              <a:rPr lang="en-US" b="1" dirty="0" err="1" smtClean="0"/>
              <a:t>L.V.</a:t>
            </a:r>
            <a:r>
              <a:rPr lang="en-US" b="1" dirty="0" smtClean="0"/>
              <a:t> </a:t>
            </a:r>
            <a:r>
              <a:rPr lang="en-US" b="1" dirty="0" err="1" smtClean="0"/>
              <a:t>Keldysh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sz="2400" dirty="0" smtClean="0"/>
              <a:t>Hence the excitonic insulator, excitons and their condensate.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t 12"/>
          <p:cNvGraphicFramePr>
            <a:graphicFrameLocks noChangeAspect="1"/>
          </p:cNvGraphicFramePr>
          <p:nvPr/>
        </p:nvGraphicFramePr>
        <p:xfrm>
          <a:off x="2267744" y="832446"/>
          <a:ext cx="6215063" cy="868362"/>
        </p:xfrm>
        <a:graphic>
          <a:graphicData uri="http://schemas.openxmlformats.org/presentationml/2006/ole">
            <p:oleObj spid="_x0000_s1026" name="Équation" r:id="rId3" imgW="2819160" imgH="393480" progId="Equation.3">
              <p:embed/>
            </p:oleObj>
          </a:graphicData>
        </a:graphic>
      </p:graphicFrame>
      <p:sp>
        <p:nvSpPr>
          <p:cNvPr id="27" name="ZoneTexte 26"/>
          <p:cNvSpPr txBox="1"/>
          <p:nvPr/>
        </p:nvSpPr>
        <p:spPr>
          <a:xfrm>
            <a:off x="4499992" y="1700808"/>
            <a:ext cx="434901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alibri" pitchFamily="34" charset="0"/>
              </a:rPr>
              <a:t>q</a:t>
            </a:r>
            <a:r>
              <a:rPr lang="en-US" sz="2400" dirty="0" smtClean="0">
                <a:latin typeface="Calibri" pitchFamily="34" charset="0"/>
              </a:rPr>
              <a:t> – charge transfer </a:t>
            </a:r>
            <a:br>
              <a:rPr lang="en-US" sz="2400" dirty="0" smtClean="0">
                <a:latin typeface="Calibri" pitchFamily="34" charset="0"/>
              </a:rPr>
            </a:br>
            <a:r>
              <a:rPr lang="en-US" sz="2400" dirty="0" smtClean="0">
                <a:latin typeface="Calibri" pitchFamily="34" charset="0"/>
              </a:rPr>
              <a:t>    = excitons’ density</a:t>
            </a:r>
          </a:p>
          <a:p>
            <a:r>
              <a:rPr lang="en-US" sz="2400" b="1" dirty="0" smtClean="0">
                <a:latin typeface="Calibri" pitchFamily="34" charset="0"/>
              </a:rPr>
              <a:t>h</a:t>
            </a:r>
            <a:r>
              <a:rPr lang="en-US" sz="2400" dirty="0" smtClean="0">
                <a:latin typeface="Calibri" pitchFamily="34" charset="0"/>
              </a:rPr>
              <a:t> – lattice deformation</a:t>
            </a:r>
          </a:p>
          <a:p>
            <a:r>
              <a:rPr lang="en-US" sz="2400" b="1" dirty="0" smtClean="0">
                <a:latin typeface="Calibri" pitchFamily="34" charset="0"/>
              </a:rPr>
              <a:t>q</a:t>
            </a:r>
            <a:r>
              <a:rPr lang="en-US" sz="2400" b="1" baseline="-25000" dirty="0" smtClean="0">
                <a:latin typeface="Calibri" pitchFamily="34" charset="0"/>
              </a:rPr>
              <a:t>c</a:t>
            </a:r>
            <a:r>
              <a:rPr lang="en-US" sz="2400" dirty="0" smtClean="0">
                <a:latin typeface="Calibri" pitchFamily="34" charset="0"/>
              </a:rPr>
              <a:t> – critical value of q to initiate h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4499992" y="5057308"/>
            <a:ext cx="46440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7030A0"/>
                </a:solidFill>
                <a:latin typeface="Calibri" pitchFamily="34" charset="0"/>
              </a:rPr>
              <a:t>Energy </a:t>
            </a:r>
            <a:r>
              <a:rPr lang="en-US" sz="2200" b="1" dirty="0" smtClean="0">
                <a:solidFill>
                  <a:srgbClr val="7030A0"/>
                </a:solidFill>
                <a:latin typeface="Calibri" pitchFamily="34" charset="0"/>
              </a:rPr>
              <a:t>W(</a:t>
            </a:r>
            <a:r>
              <a:rPr lang="en-US" sz="2200" b="1" dirty="0" err="1" smtClean="0">
                <a:solidFill>
                  <a:srgbClr val="7030A0"/>
                </a:solidFill>
                <a:latin typeface="Calibri" pitchFamily="34" charset="0"/>
              </a:rPr>
              <a:t>q,h</a:t>
            </a:r>
            <a:r>
              <a:rPr lang="en-US" sz="2200" b="1" dirty="0" smtClean="0">
                <a:solidFill>
                  <a:srgbClr val="7030A0"/>
                </a:solidFill>
                <a:latin typeface="Calibri" pitchFamily="34" charset="0"/>
              </a:rPr>
              <a:t>)</a:t>
            </a:r>
            <a:r>
              <a:rPr lang="en-US" sz="2200" b="1" dirty="0" smtClean="0">
                <a:solidFill>
                  <a:srgbClr val="7030A0"/>
                </a:solidFill>
                <a:latin typeface="Calibri" pitchFamily="34" charset="0"/>
                <a:sym typeface="Wingdings" pitchFamily="2" charset="2"/>
              </a:rPr>
              <a:t>W*(q)</a:t>
            </a:r>
            <a:r>
              <a:rPr lang="en-US" sz="2200" dirty="0" smtClean="0">
                <a:solidFill>
                  <a:srgbClr val="7030A0"/>
                </a:solidFill>
                <a:latin typeface="Calibri" pitchFamily="34" charset="0"/>
                <a:sym typeface="Wingdings" pitchFamily="2" charset="2"/>
              </a:rPr>
              <a:t> </a:t>
            </a:r>
            <a:r>
              <a:rPr lang="en-US" sz="2200" dirty="0" smtClean="0">
                <a:latin typeface="Calibri" pitchFamily="34" charset="0"/>
                <a:sym typeface="Wingdings" pitchFamily="2" charset="2"/>
              </a:rPr>
              <a:t>and the </a:t>
            </a:r>
            <a:r>
              <a:rPr lang="en-US" sz="2200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potential 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V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</a:rPr>
              <a:t>(</a:t>
            </a:r>
            <a:r>
              <a:rPr lang="en-US" sz="2200" b="1" dirty="0" err="1" smtClean="0">
                <a:solidFill>
                  <a:srgbClr val="FF0000"/>
                </a:solidFill>
                <a:latin typeface="Calibri" pitchFamily="34" charset="0"/>
              </a:rPr>
              <a:t>q,h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</a:rPr>
              <a:t>)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V*(q)</a:t>
            </a:r>
            <a:r>
              <a:rPr lang="en-US" sz="2200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 </a:t>
            </a:r>
            <a:r>
              <a:rPr lang="en-US" sz="2200" dirty="0" smtClean="0">
                <a:latin typeface="Calibri" pitchFamily="34" charset="0"/>
                <a:sym typeface="Wingdings" pitchFamily="2" charset="2"/>
              </a:rPr>
              <a:t>after minimization over </a:t>
            </a:r>
            <a:r>
              <a:rPr lang="en-US" sz="2200" b="1" dirty="0" smtClean="0">
                <a:latin typeface="Calibri" pitchFamily="34" charset="0"/>
                <a:sym typeface="Wingdings" pitchFamily="2" charset="2"/>
              </a:rPr>
              <a:t>h</a:t>
            </a:r>
            <a:r>
              <a:rPr lang="en-US" sz="2200" dirty="0" smtClean="0">
                <a:latin typeface="Calibri" pitchFamily="34" charset="0"/>
                <a:sym typeface="Wingdings" pitchFamily="2" charset="2"/>
              </a:rPr>
              <a:t>. </a:t>
            </a:r>
            <a:r>
              <a:rPr lang="en-US" sz="2200" b="1" dirty="0" smtClean="0">
                <a:latin typeface="Calibri" pitchFamily="34" charset="0"/>
                <a:sym typeface="Wingdings" pitchFamily="2" charset="2"/>
              </a:rPr>
              <a:t>V=</a:t>
            </a:r>
            <a:r>
              <a:rPr lang="en-US" sz="2200" b="1" dirty="0" err="1" smtClean="0">
                <a:latin typeface="Calibri" pitchFamily="34" charset="0"/>
                <a:sym typeface="Wingdings" pitchFamily="2" charset="2"/>
              </a:rPr>
              <a:t>dW</a:t>
            </a:r>
            <a:r>
              <a:rPr lang="en-US" sz="2200" b="1" dirty="0" smtClean="0">
                <a:latin typeface="Calibri" pitchFamily="34" charset="0"/>
                <a:sym typeface="Wingdings" pitchFamily="2" charset="2"/>
              </a:rPr>
              <a:t>/</a:t>
            </a:r>
            <a:r>
              <a:rPr lang="en-US" sz="2200" b="1" dirty="0" err="1" smtClean="0">
                <a:latin typeface="Calibri" pitchFamily="34" charset="0"/>
                <a:sym typeface="Wingdings" pitchFamily="2" charset="2"/>
              </a:rPr>
              <a:t>dq</a:t>
            </a:r>
            <a:r>
              <a:rPr lang="en-US" sz="2200" b="1" dirty="0" smtClean="0">
                <a:latin typeface="Calibri" pitchFamily="34" charset="0"/>
                <a:sym typeface="Wingdings" pitchFamily="2" charset="2"/>
              </a:rPr>
              <a:t> </a:t>
            </a:r>
          </a:p>
        </p:txBody>
      </p:sp>
      <p:grpSp>
        <p:nvGrpSpPr>
          <p:cNvPr id="2" name="Groupe 31"/>
          <p:cNvGrpSpPr/>
          <p:nvPr/>
        </p:nvGrpSpPr>
        <p:grpSpPr>
          <a:xfrm>
            <a:off x="467544" y="4149080"/>
            <a:ext cx="3672408" cy="2272283"/>
            <a:chOff x="395536" y="4464496"/>
            <a:chExt cx="3672408" cy="2272283"/>
          </a:xfrm>
        </p:grpSpPr>
        <p:grpSp>
          <p:nvGrpSpPr>
            <p:cNvPr id="3" name="Groupe 27"/>
            <p:cNvGrpSpPr/>
            <p:nvPr/>
          </p:nvGrpSpPr>
          <p:grpSpPr>
            <a:xfrm>
              <a:off x="395536" y="4464496"/>
              <a:ext cx="3672408" cy="2272283"/>
              <a:chOff x="395536" y="4464496"/>
              <a:chExt cx="3672408" cy="2272283"/>
            </a:xfrm>
          </p:grpSpPr>
          <p:grpSp>
            <p:nvGrpSpPr>
              <p:cNvPr id="4" name="Groupe 39"/>
              <p:cNvGrpSpPr/>
              <p:nvPr/>
            </p:nvGrpSpPr>
            <p:grpSpPr>
              <a:xfrm>
                <a:off x="395536" y="4536504"/>
                <a:ext cx="3672408" cy="2200275"/>
                <a:chOff x="395536" y="4536504"/>
                <a:chExt cx="3672408" cy="2200275"/>
              </a:xfrm>
            </p:grpSpPr>
            <p:pic>
              <p:nvPicPr>
                <p:cNvPr id="44" name="Picture 7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395536" y="4536504"/>
                  <a:ext cx="3672408" cy="22002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cxnSp>
              <p:nvCxnSpPr>
                <p:cNvPr id="45" name="Connecteur droit 44"/>
                <p:cNvCxnSpPr/>
                <p:nvPr/>
              </p:nvCxnSpPr>
              <p:spPr>
                <a:xfrm>
                  <a:off x="827584" y="5013176"/>
                  <a:ext cx="0" cy="1512168"/>
                </a:xfrm>
                <a:prstGeom prst="line">
                  <a:avLst/>
                </a:prstGeom>
                <a:ln w="28575">
                  <a:solidFill>
                    <a:srgbClr val="821997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0" name="Connecteur droit 39"/>
              <p:cNvCxnSpPr/>
              <p:nvPr/>
            </p:nvCxnSpPr>
            <p:spPr>
              <a:xfrm>
                <a:off x="1403648" y="5013176"/>
                <a:ext cx="0" cy="1512168"/>
              </a:xfrm>
              <a:prstGeom prst="line">
                <a:avLst/>
              </a:prstGeom>
              <a:ln w="28575">
                <a:solidFill>
                  <a:srgbClr val="821997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Connecteur droit 40"/>
              <p:cNvCxnSpPr/>
              <p:nvPr/>
            </p:nvCxnSpPr>
            <p:spPr>
              <a:xfrm>
                <a:off x="2699792" y="5301208"/>
                <a:ext cx="0" cy="1080120"/>
              </a:xfrm>
              <a:prstGeom prst="line">
                <a:avLst/>
              </a:prstGeom>
              <a:ln w="28575">
                <a:solidFill>
                  <a:srgbClr val="821997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ZoneTexte 41"/>
              <p:cNvSpPr txBox="1"/>
              <p:nvPr/>
            </p:nvSpPr>
            <p:spPr>
              <a:xfrm>
                <a:off x="1547664" y="5013176"/>
                <a:ext cx="100732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excitons’</a:t>
                </a:r>
                <a:b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</a:b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creation</a:t>
                </a:r>
                <a:endParaRPr lang="en-US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3" name="ZoneTexte 42"/>
              <p:cNvSpPr txBox="1"/>
              <p:nvPr/>
            </p:nvSpPr>
            <p:spPr>
              <a:xfrm>
                <a:off x="819707" y="4464496"/>
                <a:ext cx="110107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excitons’ </a:t>
                </a:r>
              </a:p>
              <a:p>
                <a:r>
                  <a:rPr lang="en-US" dirty="0" smtClean="0"/>
                  <a:t>attraction</a:t>
                </a:r>
                <a:endParaRPr lang="en-US" dirty="0"/>
              </a:p>
            </p:txBody>
          </p:sp>
        </p:grpSp>
        <p:sp>
          <p:nvSpPr>
            <p:cNvPr id="37" name="Rectangle 36"/>
            <p:cNvSpPr/>
            <p:nvPr/>
          </p:nvSpPr>
          <p:spPr>
            <a:xfrm>
              <a:off x="2975265" y="5075892"/>
              <a:ext cx="58862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  <a:sym typeface="Wingdings" pitchFamily="2" charset="2"/>
                </a:rPr>
                <a:t>V(q)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275856" y="5939988"/>
              <a:ext cx="66236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  <a:sym typeface="Wingdings" pitchFamily="2" charset="2"/>
                </a:rPr>
                <a:t>W(q)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5" name="Groupe 19"/>
          <p:cNvGrpSpPr/>
          <p:nvPr/>
        </p:nvGrpSpPr>
        <p:grpSpPr>
          <a:xfrm>
            <a:off x="289036" y="1556792"/>
            <a:ext cx="3418868" cy="2520280"/>
            <a:chOff x="289036" y="1412776"/>
            <a:chExt cx="3778908" cy="2736304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89012" y="1412776"/>
              <a:ext cx="3390900" cy="2736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" name="ZoneTexte 45"/>
            <p:cNvSpPr txBox="1"/>
            <p:nvPr/>
          </p:nvSpPr>
          <p:spPr>
            <a:xfrm>
              <a:off x="289036" y="1444714"/>
              <a:ext cx="3225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q</a:t>
              </a:r>
              <a:endParaRPr lang="en-US" sz="2000" b="1" dirty="0"/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3745420" y="3645024"/>
              <a:ext cx="3225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h</a:t>
              </a:r>
              <a:endParaRPr lang="en-US" sz="2000" b="1" dirty="0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179512" y="45785"/>
            <a:ext cx="8784976" cy="769441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</a:rPr>
              <a:t>The minimal model for the </a:t>
            </a:r>
            <a:r>
              <a:rPr lang="en-US" sz="2200" b="1" dirty="0" err="1" smtClean="0">
                <a:solidFill>
                  <a:schemeClr val="bg1"/>
                </a:solidFill>
              </a:rPr>
              <a:t>CTE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br>
              <a:rPr lang="en-US" sz="2200" b="1" dirty="0" smtClean="0">
                <a:solidFill>
                  <a:schemeClr val="bg1"/>
                </a:solidFill>
              </a:rPr>
            </a:br>
            <a:r>
              <a:rPr lang="en-US" sz="2200" b="1" dirty="0" smtClean="0">
                <a:solidFill>
                  <a:schemeClr val="bg1"/>
                </a:solidFill>
              </a:rPr>
              <a:t>interacting with the symmetry breaking order.         The energy W(</a:t>
            </a:r>
            <a:r>
              <a:rPr lang="en-US" sz="2200" b="1" dirty="0" err="1" smtClean="0">
                <a:solidFill>
                  <a:schemeClr val="bg1"/>
                </a:solidFill>
              </a:rPr>
              <a:t>q,h</a:t>
            </a:r>
            <a:r>
              <a:rPr lang="en-US" sz="2200" b="1" dirty="0" smtClean="0">
                <a:solidFill>
                  <a:schemeClr val="bg1"/>
                </a:solidFill>
              </a:rPr>
              <a:t>) :</a:t>
            </a:r>
            <a:endParaRPr lang="en-US" sz="2000" b="1" dirty="0" smtClean="0">
              <a:solidFill>
                <a:schemeClr val="bg1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51520" y="6381328"/>
            <a:ext cx="8684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libri" pitchFamily="34" charset="0"/>
              </a:rPr>
              <a:t>4 intervals of q: </a:t>
            </a:r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  <a:t>repulsion</a:t>
            </a:r>
            <a:r>
              <a:rPr lang="en-US" sz="2400" dirty="0" smtClean="0">
                <a:latin typeface="Calibri" pitchFamily="34" charset="0"/>
              </a:rPr>
              <a:t>, attraction,  creation, repulsion of excitons</a:t>
            </a:r>
            <a:endParaRPr lang="en-US" sz="2400" dirty="0">
              <a:latin typeface="Calibri" pitchFamily="34" charset="0"/>
            </a:endParaRPr>
          </a:p>
        </p:txBody>
      </p:sp>
      <p:pic>
        <p:nvPicPr>
          <p:cNvPr id="22" name="Picture 1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00005" y="3270225"/>
            <a:ext cx="3292475" cy="1598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4" name="Connecteur droit avec flèche 23"/>
          <p:cNvCxnSpPr/>
          <p:nvPr/>
        </p:nvCxnSpPr>
        <p:spPr>
          <a:xfrm flipH="1" flipV="1">
            <a:off x="3851920" y="5445224"/>
            <a:ext cx="720080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288E9-795C-4A0F-8CCB-7849CFD0720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ZoneTexte 2"/>
          <p:cNvSpPr txBox="1"/>
          <p:nvPr/>
        </p:nvSpPr>
        <p:spPr>
          <a:xfrm>
            <a:off x="107504" y="620688"/>
            <a:ext cx="9036496" cy="3416320"/>
          </a:xfrm>
          <a:prstGeom prst="rect">
            <a:avLst/>
          </a:prstGeom>
          <a:noFill/>
          <a:ln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FF"/>
                </a:solidFill>
              </a:rPr>
              <a:t>Enigma:  </a:t>
            </a:r>
            <a:r>
              <a:rPr lang="en-US" sz="2400" dirty="0" smtClean="0"/>
              <a:t>thermodynamic charge transfer = </a:t>
            </a:r>
            <a:br>
              <a:rPr lang="en-US" sz="2400" dirty="0" smtClean="0"/>
            </a:br>
            <a:r>
              <a:rPr lang="en-US" sz="2400" dirty="0" smtClean="0"/>
              <a:t>redistribution  of the charge </a:t>
            </a:r>
            <a:r>
              <a:rPr lang="en-US" sz="2400" dirty="0"/>
              <a:t>density </a:t>
            </a:r>
            <a:r>
              <a:rPr lang="fr-FR" sz="2400" b="1" dirty="0" smtClean="0">
                <a:solidFill>
                  <a:srgbClr val="FF0000"/>
                </a:solidFill>
              </a:rPr>
              <a:t>q</a:t>
            </a: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is a </a:t>
            </a:r>
            <a:r>
              <a:rPr lang="en-US" sz="2400" dirty="0">
                <a:solidFill>
                  <a:srgbClr val="FF0000"/>
                </a:solidFill>
              </a:rPr>
              <a:t>single real </a:t>
            </a:r>
            <a:r>
              <a:rPr lang="en-US" sz="2400" b="1" dirty="0" smtClean="0">
                <a:solidFill>
                  <a:srgbClr val="FF0000"/>
                </a:solidFill>
              </a:rPr>
              <a:t>non-conserved</a:t>
            </a:r>
            <a:r>
              <a:rPr lang="en-US" sz="2400" dirty="0" smtClean="0">
                <a:solidFill>
                  <a:srgbClr val="FF0000"/>
                </a:solidFill>
              </a:rPr>
              <a:t> field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>
                <a:solidFill>
                  <a:srgbClr val="C00000"/>
                </a:solidFill>
              </a:rPr>
              <a:t>Charge transfer under pumping 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C00000"/>
                </a:solidFill>
              </a:rPr>
              <a:t>is the ≈ </a:t>
            </a:r>
            <a:r>
              <a:rPr lang="en-US" sz="2400" b="1" dirty="0" smtClean="0">
                <a:solidFill>
                  <a:srgbClr val="C00000"/>
                </a:solidFill>
              </a:rPr>
              <a:t>conserved</a:t>
            </a:r>
            <a:r>
              <a:rPr lang="en-US" sz="2400" dirty="0" smtClean="0">
                <a:solidFill>
                  <a:srgbClr val="C00000"/>
                </a:solidFill>
              </a:rPr>
              <a:t> field  </a:t>
            </a:r>
            <a:r>
              <a:rPr lang="en-US" sz="2400" b="1" dirty="0" smtClean="0">
                <a:solidFill>
                  <a:srgbClr val="C00000"/>
                </a:solidFill>
              </a:rPr>
              <a:t>q=</a:t>
            </a:r>
            <a:r>
              <a:rPr lang="en-US" sz="2400" b="1" dirty="0" smtClean="0">
                <a:solidFill>
                  <a:srgbClr val="C00000"/>
                </a:solidFill>
                <a:sym typeface="Mathematica1"/>
              </a:rPr>
              <a:t>|</a:t>
            </a:r>
            <a:r>
              <a:rPr lang="el-GR" sz="2400" b="1" dirty="0" smtClean="0">
                <a:solidFill>
                  <a:srgbClr val="C00000"/>
                </a:solidFill>
                <a:sym typeface="Mathematica1"/>
              </a:rPr>
              <a:t></a:t>
            </a:r>
            <a:r>
              <a:rPr lang="en-US" sz="2400" b="1" dirty="0" smtClean="0">
                <a:solidFill>
                  <a:srgbClr val="C00000"/>
                </a:solidFill>
                <a:sym typeface="Mathematica1"/>
              </a:rPr>
              <a:t>|</a:t>
            </a:r>
            <a:r>
              <a:rPr lang="en-US" sz="2400" b="1" baseline="30000" dirty="0" smtClean="0">
                <a:solidFill>
                  <a:srgbClr val="C00000"/>
                </a:solidFill>
                <a:sym typeface="Mathematica1"/>
              </a:rPr>
              <a:t>2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endParaRPr lang="en-US" sz="2400" dirty="0" smtClean="0">
              <a:solidFill>
                <a:srgbClr val="C00000"/>
              </a:solidFill>
            </a:endParaRPr>
          </a:p>
          <a:p>
            <a:pPr marL="457200" indent="-457200">
              <a:buAutoNum type="arabicPeriod"/>
            </a:pPr>
            <a:r>
              <a:rPr lang="el-GR" sz="2400" b="1" dirty="0" smtClean="0">
                <a:solidFill>
                  <a:srgbClr val="C00000"/>
                </a:solidFill>
                <a:sym typeface="Mathematica1"/>
              </a:rPr>
              <a:t></a:t>
            </a:r>
            <a:r>
              <a:rPr lang="en-US" sz="2400" dirty="0" smtClean="0">
                <a:solidFill>
                  <a:srgbClr val="C00000"/>
                </a:solidFill>
                <a:sym typeface="Mathematica1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sym typeface="Mathematica1"/>
              </a:rPr>
              <a:t>= |</a:t>
            </a:r>
            <a:r>
              <a:rPr lang="el-GR" sz="2400" b="1" dirty="0" smtClean="0">
                <a:solidFill>
                  <a:srgbClr val="C00000"/>
                </a:solidFill>
                <a:sym typeface="Mathematica1"/>
              </a:rPr>
              <a:t></a:t>
            </a:r>
            <a:r>
              <a:rPr lang="en-US" sz="2400" b="1" dirty="0" smtClean="0">
                <a:solidFill>
                  <a:srgbClr val="C00000"/>
                </a:solidFill>
                <a:sym typeface="Mathematica1"/>
              </a:rPr>
              <a:t>| exp</a:t>
            </a:r>
            <a:r>
              <a:rPr lang="en-US" sz="2400" dirty="0" smtClean="0">
                <a:solidFill>
                  <a:srgbClr val="C00000"/>
                </a:solidFill>
                <a:sym typeface="Mathematica1"/>
              </a:rPr>
              <a:t>(</a:t>
            </a:r>
            <a:r>
              <a:rPr lang="en-US" sz="2400" dirty="0" err="1" smtClean="0">
                <a:solidFill>
                  <a:srgbClr val="C00000"/>
                </a:solidFill>
                <a:sym typeface="Mathematica1"/>
              </a:rPr>
              <a:t>i</a:t>
            </a:r>
            <a:r>
              <a:rPr lang="el-GR" sz="2400" b="1" dirty="0" smtClean="0">
                <a:solidFill>
                  <a:srgbClr val="C00000"/>
                </a:solidFill>
                <a:sym typeface="Mathematica1"/>
              </a:rPr>
              <a:t></a:t>
            </a:r>
            <a:r>
              <a:rPr lang="en-US" sz="2400" b="1" dirty="0" smtClean="0">
                <a:solidFill>
                  <a:srgbClr val="C00000"/>
                </a:solidFill>
                <a:sym typeface="Mathematica1"/>
              </a:rPr>
              <a:t>)  :</a:t>
            </a:r>
            <a:r>
              <a:rPr lang="el-GR" sz="2400" dirty="0" smtClean="0">
                <a:solidFill>
                  <a:srgbClr val="C00000"/>
                </a:solidFill>
                <a:sym typeface="Mathematica1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sym typeface="Mathematica1"/>
              </a:rPr>
              <a:t/>
            </a:r>
            <a:br>
              <a:rPr lang="en-US" sz="2400" dirty="0" smtClean="0">
                <a:solidFill>
                  <a:srgbClr val="C00000"/>
                </a:solidFill>
                <a:sym typeface="Mathematica1"/>
              </a:rPr>
            </a:br>
            <a:r>
              <a:rPr lang="en-US" sz="2400" dirty="0" smtClean="0">
                <a:solidFill>
                  <a:srgbClr val="C00000"/>
                </a:solidFill>
                <a:sym typeface="Mathematica1"/>
              </a:rPr>
              <a:t>the phase </a:t>
            </a:r>
            <a:r>
              <a:rPr lang="el-GR" sz="2400" b="1" dirty="0" smtClean="0">
                <a:solidFill>
                  <a:srgbClr val="C00000"/>
                </a:solidFill>
                <a:sym typeface="Mathematica1"/>
              </a:rPr>
              <a:t></a:t>
            </a:r>
            <a:r>
              <a:rPr lang="el-GR" sz="2400" dirty="0" smtClean="0">
                <a:solidFill>
                  <a:srgbClr val="C00000"/>
                </a:solidFill>
                <a:sym typeface="Mathematica1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sym typeface="Mathematica1"/>
              </a:rPr>
              <a:t>- appears as a hidden degree of freedom.  </a:t>
            </a:r>
            <a:br>
              <a:rPr lang="en-US" sz="2400" dirty="0" smtClean="0">
                <a:solidFill>
                  <a:srgbClr val="C00000"/>
                </a:solidFill>
                <a:sym typeface="Mathematica1"/>
              </a:rPr>
            </a:br>
            <a:endParaRPr lang="en-US" sz="2400" b="1" i="1" dirty="0" smtClean="0">
              <a:solidFill>
                <a:srgbClr val="002060"/>
              </a:solidFill>
              <a:sym typeface="Mathematica1"/>
            </a:endParaRPr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/>
        </p:nvGraphicFramePr>
        <p:xfrm>
          <a:off x="5724128" y="1196752"/>
          <a:ext cx="3232359" cy="576064"/>
        </p:xfrm>
        <a:graphic>
          <a:graphicData uri="http://schemas.openxmlformats.org/presentationml/2006/ole">
            <p:oleObj spid="_x0000_s2050" name="Équation" r:id="rId3" imgW="12826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ZoneTexte 10"/>
          <p:cNvSpPr txBox="1"/>
          <p:nvPr/>
        </p:nvSpPr>
        <p:spPr>
          <a:xfrm>
            <a:off x="0" y="44624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Calibri" pitchFamily="34" charset="0"/>
              </a:rPr>
              <a:t>Resolution </a:t>
            </a:r>
            <a:r>
              <a:rPr lang="en-US" sz="2400" dirty="0" smtClean="0">
                <a:latin typeface="Calibri" pitchFamily="34" charset="0"/>
              </a:rPr>
              <a:t>with a hint from </a:t>
            </a:r>
            <a:r>
              <a:rPr lang="en-US" sz="2400" i="1" dirty="0" smtClean="0">
                <a:latin typeface="Calibri" pitchFamily="34" charset="0"/>
              </a:rPr>
              <a:t>(</a:t>
            </a:r>
            <a:r>
              <a:rPr lang="en-US" sz="2400" i="1" dirty="0" err="1" smtClean="0">
                <a:latin typeface="Calibri" pitchFamily="34" charset="0"/>
              </a:rPr>
              <a:t>Keldysh</a:t>
            </a:r>
            <a:r>
              <a:rPr lang="en-US" sz="2400" i="1" dirty="0" smtClean="0">
                <a:latin typeface="Calibri" pitchFamily="34" charset="0"/>
              </a:rPr>
              <a:t> and </a:t>
            </a:r>
            <a:r>
              <a:rPr lang="en-US" sz="2400" i="1" dirty="0" err="1" smtClean="0">
                <a:latin typeface="Calibri" pitchFamily="34" charset="0"/>
              </a:rPr>
              <a:t>Kozlov</a:t>
            </a:r>
            <a:r>
              <a:rPr lang="en-US" sz="2400" i="1" dirty="0" smtClean="0">
                <a:latin typeface="Calibri" pitchFamily="34" charset="0"/>
              </a:rPr>
              <a:t>, 1972) </a:t>
            </a:r>
          </a:p>
          <a:p>
            <a:r>
              <a:rPr lang="en-US" sz="2400" dirty="0" smtClean="0">
                <a:latin typeface="Calibri" pitchFamily="34" charset="0"/>
              </a:rPr>
              <a:t>Take into account additionally:</a:t>
            </a:r>
            <a:endParaRPr lang="en-US" sz="2400" b="1" i="1" dirty="0" smtClean="0">
              <a:latin typeface="Calibri" pitchFamily="34" charset="0"/>
            </a:endParaRPr>
          </a:p>
          <a:p>
            <a:r>
              <a:rPr lang="en-US" sz="2400" dirty="0" smtClean="0">
                <a:latin typeface="Calibri" pitchFamily="34" charset="0"/>
              </a:rPr>
              <a:t>Matrix element of Coulomb interactions transferring  two electrons across the gap,  </a:t>
            </a:r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  <a:t>from filled to empty band </a:t>
            </a:r>
            <a:r>
              <a:rPr lang="en-US" sz="2400" dirty="0" smtClean="0">
                <a:latin typeface="Calibri" pitchFamily="34" charset="0"/>
              </a:rPr>
              <a:t>= </a:t>
            </a:r>
            <a:br>
              <a:rPr lang="en-US" sz="2400" dirty="0" smtClean="0">
                <a:latin typeface="Calibri" pitchFamily="34" charset="0"/>
              </a:rPr>
            </a:br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  <a:t>simultaneous creation or annihilation of two e-h pairs</a:t>
            </a:r>
            <a:r>
              <a:rPr lang="en-US" sz="2400" dirty="0" smtClean="0">
                <a:latin typeface="Calibri" pitchFamily="34" charset="0"/>
              </a:rPr>
              <a:t>  </a:t>
            </a:r>
          </a:p>
          <a:p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  <a:sym typeface="Wingdings" pitchFamily="2" charset="2"/>
              </a:rPr>
              <a:t> </a:t>
            </a:r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  <a:t>creation/destruction of excitons’ pairs from/to the vacuum</a:t>
            </a:r>
            <a:r>
              <a:rPr lang="en-US" sz="2400" dirty="0" smtClean="0">
                <a:latin typeface="Calibri" pitchFamily="34" charset="0"/>
              </a:rPr>
              <a:t>.</a:t>
            </a:r>
          </a:p>
          <a:p>
            <a:r>
              <a:rPr lang="en-US" sz="2400" dirty="0" smtClean="0">
                <a:latin typeface="Calibri" pitchFamily="34" charset="0"/>
              </a:rPr>
              <a:t>These virtual transitions become real for macroscopic </a:t>
            </a:r>
            <a:r>
              <a:rPr lang="en-US" sz="2400" dirty="0" smtClean="0"/>
              <a:t>concentration.</a:t>
            </a:r>
            <a:endParaRPr lang="en-US" sz="2400" dirty="0"/>
          </a:p>
        </p:txBody>
      </p:sp>
      <p:grpSp>
        <p:nvGrpSpPr>
          <p:cNvPr id="2" name="Groupe 37"/>
          <p:cNvGrpSpPr/>
          <p:nvPr/>
        </p:nvGrpSpPr>
        <p:grpSpPr>
          <a:xfrm>
            <a:off x="107504" y="3100898"/>
            <a:ext cx="6696744" cy="1912278"/>
            <a:chOff x="114520" y="3964994"/>
            <a:chExt cx="4412439" cy="1912278"/>
          </a:xfrm>
        </p:grpSpPr>
        <p:grpSp>
          <p:nvGrpSpPr>
            <p:cNvPr id="3" name="Groupe 27"/>
            <p:cNvGrpSpPr/>
            <p:nvPr/>
          </p:nvGrpSpPr>
          <p:grpSpPr>
            <a:xfrm>
              <a:off x="179512" y="4335487"/>
              <a:ext cx="1799688" cy="1541785"/>
              <a:chOff x="899592" y="4767535"/>
              <a:chExt cx="1685162" cy="1541785"/>
            </a:xfrm>
          </p:grpSpPr>
          <p:cxnSp>
            <p:nvCxnSpPr>
              <p:cNvPr id="29" name="Connecteur droit 28"/>
              <p:cNvCxnSpPr/>
              <p:nvPr/>
            </p:nvCxnSpPr>
            <p:spPr>
              <a:xfrm>
                <a:off x="1763688" y="5013176"/>
                <a:ext cx="0" cy="1080120"/>
              </a:xfrm>
              <a:prstGeom prst="line">
                <a:avLst/>
              </a:prstGeom>
              <a:ln w="25400">
                <a:solidFill>
                  <a:schemeClr val="accent3">
                    <a:lumMod val="5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cteur droit 29"/>
              <p:cNvCxnSpPr/>
              <p:nvPr/>
            </p:nvCxnSpPr>
            <p:spPr>
              <a:xfrm>
                <a:off x="1187624" y="5013176"/>
                <a:ext cx="576064" cy="0"/>
              </a:xfrm>
              <a:prstGeom prst="line">
                <a:avLst/>
              </a:prstGeom>
              <a:ln w="25400">
                <a:solidFill>
                  <a:schemeClr val="accent5">
                    <a:lumMod val="50000"/>
                  </a:schemeClr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necteur droit 30"/>
              <p:cNvCxnSpPr/>
              <p:nvPr/>
            </p:nvCxnSpPr>
            <p:spPr>
              <a:xfrm>
                <a:off x="1187624" y="6093296"/>
                <a:ext cx="576064" cy="0"/>
              </a:xfrm>
              <a:prstGeom prst="line">
                <a:avLst/>
              </a:prstGeom>
              <a:ln w="25400">
                <a:solidFill>
                  <a:schemeClr val="accent2">
                    <a:lumMod val="50000"/>
                  </a:schemeClr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necteur droit 31"/>
              <p:cNvCxnSpPr>
                <a:endCxn id="36" idx="1"/>
              </p:cNvCxnSpPr>
              <p:nvPr/>
            </p:nvCxnSpPr>
            <p:spPr>
              <a:xfrm flipV="1">
                <a:off x="1763688" y="4998368"/>
                <a:ext cx="504057" cy="14808"/>
              </a:xfrm>
              <a:prstGeom prst="line">
                <a:avLst/>
              </a:prstGeom>
              <a:ln w="25400">
                <a:solidFill>
                  <a:schemeClr val="accent2">
                    <a:lumMod val="50000"/>
                  </a:schemeClr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necteur droit 32"/>
              <p:cNvCxnSpPr/>
              <p:nvPr/>
            </p:nvCxnSpPr>
            <p:spPr>
              <a:xfrm flipV="1">
                <a:off x="1787270" y="6078488"/>
                <a:ext cx="467004" cy="14808"/>
              </a:xfrm>
              <a:prstGeom prst="line">
                <a:avLst/>
              </a:prstGeom>
              <a:ln w="25400">
                <a:solidFill>
                  <a:schemeClr val="accent5">
                    <a:lumMod val="50000"/>
                  </a:schemeClr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ZoneTexte 33"/>
              <p:cNvSpPr txBox="1"/>
              <p:nvPr/>
            </p:nvSpPr>
            <p:spPr>
              <a:xfrm>
                <a:off x="899592" y="4797152"/>
                <a:ext cx="33855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e</a:t>
                </a:r>
                <a:endParaRPr lang="en-US" sz="2400" dirty="0"/>
              </a:p>
            </p:txBody>
          </p:sp>
          <p:sp>
            <p:nvSpPr>
              <p:cNvPr id="35" name="ZoneTexte 34"/>
              <p:cNvSpPr txBox="1"/>
              <p:nvPr/>
            </p:nvSpPr>
            <p:spPr>
              <a:xfrm>
                <a:off x="899592" y="5847655"/>
                <a:ext cx="3465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h</a:t>
                </a:r>
                <a:endParaRPr lang="en-US" sz="2400" dirty="0"/>
              </a:p>
            </p:txBody>
          </p:sp>
          <p:sp>
            <p:nvSpPr>
              <p:cNvPr id="36" name="ZoneTexte 35"/>
              <p:cNvSpPr txBox="1"/>
              <p:nvPr/>
            </p:nvSpPr>
            <p:spPr>
              <a:xfrm>
                <a:off x="2267744" y="4767535"/>
                <a:ext cx="3170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e</a:t>
                </a:r>
                <a:endParaRPr lang="en-US" sz="2400" dirty="0"/>
              </a:p>
            </p:txBody>
          </p:sp>
          <p:sp>
            <p:nvSpPr>
              <p:cNvPr id="37" name="ZoneTexte 36"/>
              <p:cNvSpPr txBox="1"/>
              <p:nvPr/>
            </p:nvSpPr>
            <p:spPr>
              <a:xfrm>
                <a:off x="2217222" y="5847655"/>
                <a:ext cx="32451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h</a:t>
                </a:r>
                <a:endParaRPr lang="en-US" sz="2400" dirty="0"/>
              </a:p>
            </p:txBody>
          </p:sp>
        </p:grpSp>
        <p:grpSp>
          <p:nvGrpSpPr>
            <p:cNvPr id="4" name="Groupe 26"/>
            <p:cNvGrpSpPr/>
            <p:nvPr/>
          </p:nvGrpSpPr>
          <p:grpSpPr>
            <a:xfrm>
              <a:off x="2555776" y="4335487"/>
              <a:ext cx="1831257" cy="1541785"/>
              <a:chOff x="899592" y="4767535"/>
              <a:chExt cx="1714722" cy="1541785"/>
            </a:xfrm>
          </p:grpSpPr>
          <p:cxnSp>
            <p:nvCxnSpPr>
              <p:cNvPr id="8" name="Connecteur droit 7"/>
              <p:cNvCxnSpPr/>
              <p:nvPr/>
            </p:nvCxnSpPr>
            <p:spPr>
              <a:xfrm>
                <a:off x="1763688" y="5013176"/>
                <a:ext cx="0" cy="1080120"/>
              </a:xfrm>
              <a:prstGeom prst="line">
                <a:avLst/>
              </a:prstGeom>
              <a:ln w="25400">
                <a:solidFill>
                  <a:schemeClr val="accent3">
                    <a:lumMod val="5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necteur droit 12"/>
              <p:cNvCxnSpPr/>
              <p:nvPr/>
            </p:nvCxnSpPr>
            <p:spPr>
              <a:xfrm>
                <a:off x="1187624" y="5013176"/>
                <a:ext cx="576064" cy="0"/>
              </a:xfrm>
              <a:prstGeom prst="line">
                <a:avLst/>
              </a:prstGeom>
              <a:ln w="25400">
                <a:solidFill>
                  <a:schemeClr val="accent5">
                    <a:lumMod val="50000"/>
                  </a:schemeClr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/>
              <p:cNvCxnSpPr/>
              <p:nvPr/>
            </p:nvCxnSpPr>
            <p:spPr>
              <a:xfrm>
                <a:off x="1187624" y="6093296"/>
                <a:ext cx="576064" cy="0"/>
              </a:xfrm>
              <a:prstGeom prst="line">
                <a:avLst/>
              </a:prstGeom>
              <a:ln w="25400">
                <a:solidFill>
                  <a:schemeClr val="accent2">
                    <a:lumMod val="50000"/>
                  </a:schemeClr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/>
              <p:cNvCxnSpPr/>
              <p:nvPr/>
            </p:nvCxnSpPr>
            <p:spPr>
              <a:xfrm flipH="1">
                <a:off x="1763688" y="5013176"/>
                <a:ext cx="504056" cy="0"/>
              </a:xfrm>
              <a:prstGeom prst="line">
                <a:avLst/>
              </a:prstGeom>
              <a:ln w="25400">
                <a:solidFill>
                  <a:schemeClr val="accent2">
                    <a:lumMod val="50000"/>
                  </a:schemeClr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Connecteur droit 19"/>
              <p:cNvCxnSpPr/>
              <p:nvPr/>
            </p:nvCxnSpPr>
            <p:spPr>
              <a:xfrm flipH="1">
                <a:off x="1763688" y="6093296"/>
                <a:ext cx="504056" cy="0"/>
              </a:xfrm>
              <a:prstGeom prst="line">
                <a:avLst/>
              </a:prstGeom>
              <a:ln w="25400">
                <a:solidFill>
                  <a:schemeClr val="accent5">
                    <a:lumMod val="50000"/>
                  </a:schemeClr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ZoneTexte 21"/>
              <p:cNvSpPr txBox="1"/>
              <p:nvPr/>
            </p:nvSpPr>
            <p:spPr>
              <a:xfrm>
                <a:off x="899592" y="4797152"/>
                <a:ext cx="33855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e</a:t>
                </a:r>
                <a:endParaRPr lang="en-US" sz="2400" dirty="0"/>
              </a:p>
            </p:txBody>
          </p:sp>
          <p:sp>
            <p:nvSpPr>
              <p:cNvPr id="24" name="ZoneTexte 23"/>
              <p:cNvSpPr txBox="1"/>
              <p:nvPr/>
            </p:nvSpPr>
            <p:spPr>
              <a:xfrm>
                <a:off x="899592" y="5847655"/>
                <a:ext cx="3465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h</a:t>
                </a:r>
                <a:endParaRPr lang="en-US" sz="2400" dirty="0"/>
              </a:p>
            </p:txBody>
          </p:sp>
          <p:sp>
            <p:nvSpPr>
              <p:cNvPr id="25" name="ZoneTexte 24"/>
              <p:cNvSpPr txBox="1"/>
              <p:nvPr/>
            </p:nvSpPr>
            <p:spPr>
              <a:xfrm>
                <a:off x="2267744" y="4767535"/>
                <a:ext cx="3465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h</a:t>
                </a:r>
                <a:endParaRPr lang="en-US" sz="2400" dirty="0"/>
              </a:p>
            </p:txBody>
          </p:sp>
          <p:sp>
            <p:nvSpPr>
              <p:cNvPr id="26" name="ZoneTexte 25"/>
              <p:cNvSpPr txBox="1"/>
              <p:nvPr/>
            </p:nvSpPr>
            <p:spPr>
              <a:xfrm>
                <a:off x="2217222" y="5847655"/>
                <a:ext cx="33855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e</a:t>
                </a:r>
                <a:endParaRPr lang="en-US" sz="2400" dirty="0"/>
              </a:p>
            </p:txBody>
          </p:sp>
        </p:grpSp>
        <p:sp>
          <p:nvSpPr>
            <p:cNvPr id="42" name="ZoneTexte 41"/>
            <p:cNvSpPr txBox="1"/>
            <p:nvPr/>
          </p:nvSpPr>
          <p:spPr>
            <a:xfrm>
              <a:off x="2301318" y="3964994"/>
              <a:ext cx="222564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C00000"/>
                  </a:solidFill>
                  <a:latin typeface="Calibri" pitchFamily="34" charset="0"/>
                </a:rPr>
                <a:t>anomalous -&gt; </a:t>
              </a:r>
              <a:r>
                <a:rPr lang="en-US" sz="2400" b="1" dirty="0" smtClean="0">
                  <a:solidFill>
                    <a:srgbClr val="C00000"/>
                  </a:solidFill>
                  <a:latin typeface="Calibri" pitchFamily="34" charset="0"/>
                  <a:sym typeface="Mathematica1"/>
                </a:rPr>
                <a:t>S(</a:t>
              </a:r>
              <a:r>
                <a:rPr lang="en-US" sz="2400" b="1" dirty="0" smtClean="0">
                  <a:solidFill>
                    <a:srgbClr val="C00000"/>
                  </a:solidFill>
                  <a:latin typeface="Calibri" pitchFamily="34" charset="0"/>
                  <a:sym typeface="Symbol"/>
                </a:rPr>
                <a:t></a:t>
              </a:r>
              <a:r>
                <a:rPr lang="en-US" sz="2400" b="1" baseline="30000" dirty="0" smtClean="0">
                  <a:solidFill>
                    <a:srgbClr val="C00000"/>
                  </a:solidFill>
                  <a:latin typeface="Calibri" pitchFamily="34" charset="0"/>
                  <a:sym typeface="Symbol"/>
                </a:rPr>
                <a:t>2</a:t>
              </a:r>
              <a:r>
                <a:rPr lang="en-US" sz="2400" b="1" dirty="0" smtClean="0">
                  <a:solidFill>
                    <a:srgbClr val="C00000"/>
                  </a:solidFill>
                  <a:latin typeface="Calibri" pitchFamily="34" charset="0"/>
                  <a:sym typeface="Symbol"/>
                </a:rPr>
                <a:t> +*</a:t>
              </a:r>
              <a:r>
                <a:rPr lang="en-US" sz="2400" b="1" baseline="30000" dirty="0" smtClean="0">
                  <a:solidFill>
                    <a:srgbClr val="C00000"/>
                  </a:solidFill>
                  <a:latin typeface="Calibri" pitchFamily="34" charset="0"/>
                  <a:sym typeface="Symbol"/>
                </a:rPr>
                <a:t>2 </a:t>
              </a:r>
              <a:r>
                <a:rPr lang="en-US" sz="2400" b="1" dirty="0" smtClean="0">
                  <a:solidFill>
                    <a:srgbClr val="C00000"/>
                  </a:solidFill>
                  <a:latin typeface="Calibri" pitchFamily="34" charset="0"/>
                  <a:sym typeface="Symbol"/>
                </a:rPr>
                <a:t>)</a:t>
              </a:r>
              <a:endParaRPr lang="en-US" sz="2400" b="1" baseline="30000" dirty="0">
                <a:latin typeface="Calibri" pitchFamily="34" charset="0"/>
              </a:endParaRPr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114520" y="3964994"/>
              <a:ext cx="16043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0070C0"/>
                  </a:solidFill>
                  <a:latin typeface="Calibri" pitchFamily="34" charset="0"/>
                </a:rPr>
                <a:t>normal -&gt; </a:t>
              </a:r>
              <a:r>
                <a:rPr lang="en-US" sz="2400" b="1" dirty="0" err="1" smtClean="0">
                  <a:solidFill>
                    <a:srgbClr val="0070C0"/>
                  </a:solidFill>
                  <a:latin typeface="Calibri" pitchFamily="34" charset="0"/>
                </a:rPr>
                <a:t>E</a:t>
              </a:r>
              <a:r>
                <a:rPr lang="en-US" sz="2400" b="1" baseline="-25000" dirty="0" err="1" smtClean="0">
                  <a:solidFill>
                    <a:srgbClr val="0070C0"/>
                  </a:solidFill>
                  <a:latin typeface="Calibri" pitchFamily="34" charset="0"/>
                </a:rPr>
                <a:t>ex</a:t>
              </a:r>
              <a:r>
                <a:rPr lang="en-US" sz="2400" b="1" dirty="0" smtClean="0">
                  <a:solidFill>
                    <a:srgbClr val="0070C0"/>
                  </a:solidFill>
                  <a:latin typeface="Calibri" pitchFamily="34" charset="0"/>
                </a:rPr>
                <a:t>|</a:t>
              </a:r>
              <a:r>
                <a:rPr lang="en-US" sz="2400" b="1" dirty="0" smtClean="0">
                  <a:solidFill>
                    <a:srgbClr val="0070C0"/>
                  </a:solidFill>
                  <a:latin typeface="Calibri" pitchFamily="34" charset="0"/>
                  <a:sym typeface="Symbol"/>
                </a:rPr>
                <a:t>|</a:t>
              </a:r>
              <a:r>
                <a:rPr lang="en-US" sz="2400" b="1" baseline="30000" dirty="0" smtClean="0">
                  <a:solidFill>
                    <a:srgbClr val="0070C0"/>
                  </a:solidFill>
                  <a:latin typeface="Calibri" pitchFamily="34" charset="0"/>
                  <a:sym typeface="Symbol"/>
                </a:rPr>
                <a:t>2</a:t>
              </a:r>
              <a:endParaRPr lang="en-US" sz="2400" b="1" dirty="0">
                <a:latin typeface="Calibri" pitchFamily="34" charset="0"/>
              </a:endParaRPr>
            </a:p>
          </p:txBody>
        </p:sp>
      </p:grpSp>
      <p:sp>
        <p:nvSpPr>
          <p:cNvPr id="45" name="Rectangle 44"/>
          <p:cNvSpPr/>
          <p:nvPr/>
        </p:nvSpPr>
        <p:spPr>
          <a:xfrm>
            <a:off x="0" y="5013176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Calibri" pitchFamily="34" charset="0"/>
              </a:rPr>
              <a:t>S-term</a:t>
            </a:r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fixes the wave function phase in the </a:t>
            </a:r>
            <a:r>
              <a:rPr lang="en-US" sz="2400" dirty="0" err="1" smtClean="0">
                <a:latin typeface="Calibri" pitchFamily="34" charset="0"/>
              </a:rPr>
              <a:t>EI</a:t>
            </a:r>
            <a:r>
              <a:rPr lang="en-US" sz="2400" dirty="0" smtClean="0">
                <a:latin typeface="Calibri" pitchFamily="34" charset="0"/>
              </a:rPr>
              <a:t> ground state.</a:t>
            </a:r>
          </a:p>
          <a:p>
            <a:endParaRPr lang="en-US" sz="800" dirty="0" smtClean="0">
              <a:latin typeface="Calibri" pitchFamily="34" charset="0"/>
            </a:endParaRPr>
          </a:p>
          <a:p>
            <a:r>
              <a:rPr lang="en-US" sz="2400" b="1" i="1" dirty="0" smtClean="0">
                <a:solidFill>
                  <a:srgbClr val="C00000"/>
                </a:solidFill>
                <a:latin typeface="Calibri" pitchFamily="34" charset="0"/>
              </a:rPr>
              <a:t>Dynamically</a:t>
            </a:r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it gives rise to oscillations of quantum interference among states which numbers of excitons differ by 2</a:t>
            </a:r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9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48680"/>
            <a:ext cx="8138383" cy="2073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oneTexte 2"/>
          <p:cNvSpPr txBox="1"/>
          <p:nvPr/>
        </p:nvSpPr>
        <p:spPr>
          <a:xfrm>
            <a:off x="4716016" y="1713582"/>
            <a:ext cx="216024" cy="923330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-</a:t>
            </a:r>
            <a:endParaRPr lang="en-US" sz="54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14"/>
          <p:cNvGrpSpPr/>
          <p:nvPr/>
        </p:nvGrpSpPr>
        <p:grpSpPr>
          <a:xfrm>
            <a:off x="5512924" y="4581128"/>
            <a:ext cx="3307548" cy="2088232"/>
            <a:chOff x="1619672" y="5085184"/>
            <a:chExt cx="5611804" cy="1800200"/>
          </a:xfrm>
        </p:grpSpPr>
        <p:pic>
          <p:nvPicPr>
            <p:cNvPr id="1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19672" y="5085184"/>
              <a:ext cx="5544616" cy="180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" name="ZoneTexte 18"/>
            <p:cNvSpPr txBox="1"/>
            <p:nvPr/>
          </p:nvSpPr>
          <p:spPr>
            <a:xfrm>
              <a:off x="6516216" y="5661248"/>
              <a:ext cx="7152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3366FF"/>
                  </a:solidFill>
                </a:rPr>
                <a:t>W(q)</a:t>
              </a:r>
              <a:endParaRPr lang="en-US" sz="2000" b="1" dirty="0">
                <a:solidFill>
                  <a:srgbClr val="3366FF"/>
                </a:solidFill>
              </a:endParaRPr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5407051" y="5429984"/>
              <a:ext cx="6351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F0000"/>
                  </a:solidFill>
                </a:rPr>
                <a:t>V(q)</a:t>
              </a:r>
              <a:endParaRPr lang="en-US" sz="20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323528" y="692696"/>
          <a:ext cx="4752528" cy="576064"/>
        </p:xfrm>
        <a:graphic>
          <a:graphicData uri="http://schemas.openxmlformats.org/presentationml/2006/ole">
            <p:oleObj spid="_x0000_s3074" name="Équation" r:id="rId4" imgW="1511280" imgH="241200" progId="Equation.3">
              <p:embed/>
            </p:oleObj>
          </a:graphicData>
        </a:graphic>
      </p:graphicFrame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5508104" y="692696"/>
          <a:ext cx="3093790" cy="513980"/>
        </p:xfrm>
        <a:graphic>
          <a:graphicData uri="http://schemas.openxmlformats.org/presentationml/2006/ole">
            <p:oleObj spid="_x0000_s3075" name="Équation" r:id="rId5" imgW="1384200" imgH="228600" progId="Equation.3">
              <p:embed/>
            </p:oleObj>
          </a:graphicData>
        </a:graphic>
      </p:graphicFrame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ZoneTexte 20"/>
          <p:cNvSpPr txBox="1"/>
          <p:nvPr/>
        </p:nvSpPr>
        <p:spPr>
          <a:xfrm>
            <a:off x="1" y="44624"/>
            <a:ext cx="9144000" cy="430887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  <a:latin typeface="Calibri" pitchFamily="34" charset="0"/>
              </a:rPr>
              <a:t>Generalized Gross-</a:t>
            </a:r>
            <a:r>
              <a:rPr lang="en-US" sz="2200" b="1" dirty="0" err="1" smtClean="0">
                <a:solidFill>
                  <a:schemeClr val="bg1"/>
                </a:solidFill>
                <a:latin typeface="Calibri" pitchFamily="34" charset="0"/>
              </a:rPr>
              <a:t>Pitaevskii</a:t>
            </a:r>
            <a:r>
              <a:rPr lang="en-US" sz="2200" b="1" dirty="0" smtClean="0">
                <a:solidFill>
                  <a:schemeClr val="bg1"/>
                </a:solidFill>
                <a:latin typeface="Calibri" pitchFamily="34" charset="0"/>
              </a:rPr>
              <a:t> eq. for evolution of excitons’ wave  function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0" y="1268760"/>
            <a:ext cx="91440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200" b="1" dirty="0" smtClean="0">
                <a:sym typeface="Mathematica1"/>
              </a:rPr>
              <a:t>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  <a:sym typeface="Mathematica1"/>
              </a:rPr>
              <a:t>(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  <a:sym typeface="Mathematica1"/>
              </a:rPr>
              <a:t>q,h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  <a:sym typeface="Mathematica1"/>
              </a:rPr>
              <a:t>) </a:t>
            </a:r>
            <a:r>
              <a:rPr lang="en-US" sz="2200" dirty="0" smtClean="0">
                <a:sym typeface="Mathematica1"/>
              </a:rPr>
              <a:t>=</a:t>
            </a:r>
            <a:r>
              <a:rPr lang="en-US" sz="2200" b="1" dirty="0" smtClean="0">
                <a:sym typeface="Mathematica1"/>
              </a:rPr>
              <a:t> </a:t>
            </a:r>
            <a:r>
              <a:rPr lang="en-US" sz="2200" dirty="0" smtClean="0">
                <a:sym typeface="Mathematica1"/>
              </a:rPr>
              <a:t>decay/creation rate for the excitons’ density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  <a:sym typeface="Mathematica1"/>
              </a:rPr>
              <a:t>q</a:t>
            </a:r>
            <a:r>
              <a:rPr lang="en-US" sz="2200" dirty="0" smtClean="0">
                <a:sym typeface="Mathematica1"/>
              </a:rPr>
              <a:t>: </a:t>
            </a:r>
          </a:p>
          <a:p>
            <a:r>
              <a:rPr lang="en-US" sz="2200" dirty="0" smtClean="0">
                <a:sym typeface="Mathematica1"/>
              </a:rPr>
              <a:t>1. </a:t>
            </a:r>
            <a:r>
              <a:rPr lang="en-US" sz="2200" dirty="0" smtClean="0">
                <a:solidFill>
                  <a:srgbClr val="FF00FF"/>
                </a:solidFill>
                <a:sym typeface="Mathematica1"/>
              </a:rPr>
              <a:t>constant at </a:t>
            </a:r>
            <a:r>
              <a:rPr lang="en-US" sz="2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Mathematica1"/>
              </a:rPr>
              <a:t>q</a:t>
            </a:r>
            <a:r>
              <a:rPr lang="en-US" sz="2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Mathematica1"/>
              </a:rPr>
              <a:t>0</a:t>
            </a:r>
            <a:r>
              <a:rPr lang="en-US" sz="2200" dirty="0" smtClean="0">
                <a:solidFill>
                  <a:srgbClr val="FF00FF"/>
                </a:solidFill>
                <a:sym typeface="Mathematica1"/>
              </a:rPr>
              <a:t> </a:t>
            </a:r>
            <a:r>
              <a:rPr lang="en-US" sz="2200" dirty="0" smtClean="0">
                <a:sym typeface="Mathematica1"/>
              </a:rPr>
              <a:t> (single-particle recombination) – </a:t>
            </a:r>
            <a:r>
              <a:rPr lang="en-US" sz="2200" i="1" dirty="0" smtClean="0">
                <a:solidFill>
                  <a:schemeClr val="accent6">
                    <a:lumMod val="50000"/>
                  </a:schemeClr>
                </a:solidFill>
                <a:sym typeface="Mathematica1"/>
              </a:rPr>
              <a:t>neglect in modeling</a:t>
            </a:r>
            <a:r>
              <a:rPr lang="en-US" sz="2200" i="1" dirty="0" smtClean="0">
                <a:sym typeface="Mathematica1"/>
              </a:rPr>
              <a:t>,</a:t>
            </a:r>
            <a:r>
              <a:rPr lang="en-US" sz="2200" b="1" i="1" dirty="0" smtClean="0">
                <a:sym typeface="Mathematica1"/>
              </a:rPr>
              <a:t/>
            </a:r>
            <a:br>
              <a:rPr lang="en-US" sz="2200" b="1" i="1" dirty="0" smtClean="0">
                <a:sym typeface="Mathematica1"/>
              </a:rPr>
            </a:br>
            <a:r>
              <a:rPr lang="en-US" sz="2200" dirty="0" smtClean="0">
                <a:sym typeface="Mathematica1"/>
              </a:rPr>
              <a:t>2. </a:t>
            </a:r>
            <a:r>
              <a:rPr lang="en-US" sz="2200" b="1" dirty="0" smtClean="0">
                <a:solidFill>
                  <a:srgbClr val="FF00FF"/>
                </a:solidFill>
                <a:sym typeface="Mathematica1"/>
              </a:rPr>
              <a:t> </a:t>
            </a:r>
            <a:r>
              <a:rPr lang="en-US" sz="22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Mathematica1"/>
              </a:rPr>
              <a:t>q</a:t>
            </a:r>
            <a:r>
              <a:rPr lang="en-US" sz="2200" dirty="0" smtClean="0">
                <a:solidFill>
                  <a:srgbClr val="FF00FF"/>
                </a:solidFill>
                <a:sym typeface="Mathematica1"/>
              </a:rPr>
              <a:t> at moderate </a:t>
            </a:r>
            <a:r>
              <a:rPr lang="en-US" sz="22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sym typeface="Mathematica1"/>
              </a:rPr>
              <a:t>q</a:t>
            </a:r>
            <a:r>
              <a:rPr lang="en-US" sz="2200" dirty="0" smtClean="0">
                <a:solidFill>
                  <a:srgbClr val="FF00FF"/>
                </a:solidFill>
                <a:sym typeface="Mathematica1"/>
              </a:rPr>
              <a:t>  </a:t>
            </a:r>
            <a:r>
              <a:rPr lang="en-US" sz="2200" dirty="0" smtClean="0">
                <a:sym typeface="Mathematica1"/>
              </a:rPr>
              <a:t>(</a:t>
            </a:r>
            <a:r>
              <a:rPr lang="en-US" sz="2200" dirty="0" smtClean="0"/>
              <a:t>BE statistics - stimulated emission</a:t>
            </a:r>
            <a:r>
              <a:rPr lang="en-US" sz="2200" dirty="0" smtClean="0">
                <a:sym typeface="Mathematica1"/>
              </a:rPr>
              <a:t>),</a:t>
            </a:r>
          </a:p>
          <a:p>
            <a:r>
              <a:rPr lang="en-US" sz="2200" dirty="0" smtClean="0">
                <a:sym typeface="Mathematica1"/>
              </a:rPr>
              <a:t>3. </a:t>
            </a:r>
            <a:r>
              <a:rPr lang="en-US" sz="2200" dirty="0" smtClean="0">
                <a:solidFill>
                  <a:srgbClr val="FF00FF"/>
                </a:solidFill>
                <a:sym typeface="Mathematica1"/>
              </a:rPr>
              <a:t>vanishes in the minimum </a:t>
            </a:r>
            <a:r>
              <a:rPr lang="en-US" sz="2200" dirty="0" smtClean="0">
                <a:sym typeface="Mathematica1"/>
              </a:rPr>
              <a:t>of </a:t>
            </a:r>
            <a:r>
              <a:rPr lang="en-US" sz="2200" b="1" dirty="0" smtClean="0">
                <a:sym typeface="Mathematica1"/>
              </a:rPr>
              <a:t>W</a:t>
            </a:r>
            <a:r>
              <a:rPr lang="en-US" sz="2200" dirty="0" smtClean="0">
                <a:sym typeface="Mathematica1"/>
              </a:rPr>
              <a:t> at </a:t>
            </a:r>
            <a:r>
              <a:rPr lang="en-US" sz="2200" b="1" dirty="0" smtClean="0"/>
              <a:t>q≈q</a:t>
            </a:r>
            <a:r>
              <a:rPr lang="en-US" sz="2200" b="1" baseline="-25000" dirty="0" smtClean="0"/>
              <a:t>0</a:t>
            </a:r>
            <a:r>
              <a:rPr lang="en-US" sz="2200" dirty="0" smtClean="0"/>
              <a:t>  - </a:t>
            </a:r>
            <a:r>
              <a:rPr lang="en-US" sz="2200" dirty="0" smtClean="0">
                <a:solidFill>
                  <a:srgbClr val="C00000"/>
                </a:solidFill>
              </a:rPr>
              <a:t>no way to release </a:t>
            </a:r>
            <a:br>
              <a:rPr lang="en-US" sz="2200" dirty="0" smtClean="0">
                <a:solidFill>
                  <a:srgbClr val="C00000"/>
                </a:solidFill>
              </a:rPr>
            </a:br>
            <a:r>
              <a:rPr lang="en-US" sz="2200" dirty="0" smtClean="0">
                <a:solidFill>
                  <a:srgbClr val="C00000"/>
                </a:solidFill>
              </a:rPr>
              <a:t>the energy</a:t>
            </a:r>
            <a:r>
              <a:rPr lang="en-US" sz="2200" dirty="0" smtClean="0"/>
              <a:t>, hence the guess as </a:t>
            </a:r>
            <a:r>
              <a:rPr lang="el-GR" sz="2200" b="1" dirty="0" smtClean="0"/>
              <a:t>Γ </a:t>
            </a:r>
            <a:r>
              <a:rPr lang="en-US" sz="2200" b="1" dirty="0" smtClean="0">
                <a:sym typeface="Mathematica1"/>
              </a:rPr>
              <a:t></a:t>
            </a:r>
            <a:r>
              <a:rPr lang="en-US" sz="2200" b="1" dirty="0" smtClean="0"/>
              <a:t>V(q) </a:t>
            </a:r>
            <a:r>
              <a:rPr lang="en-US" sz="2200" dirty="0" smtClean="0"/>
              <a:t>i</a:t>
            </a:r>
            <a:r>
              <a:rPr lang="en-US" sz="2200" dirty="0" smtClean="0">
                <a:sym typeface="Mathematica1"/>
              </a:rPr>
              <a:t>f </a:t>
            </a:r>
            <a:r>
              <a:rPr lang="en-US" sz="2200" b="1" dirty="0" smtClean="0">
                <a:sym typeface="Mathematica1"/>
              </a:rPr>
              <a:t>S=0</a:t>
            </a:r>
            <a:r>
              <a:rPr lang="en-US" sz="2200" dirty="0" smtClean="0">
                <a:sym typeface="Mathematica1"/>
              </a:rPr>
              <a:t>.</a:t>
            </a:r>
          </a:p>
          <a:p>
            <a:endParaRPr lang="en-US" sz="800" dirty="0" smtClean="0">
              <a:sym typeface="Mathematica1"/>
            </a:endParaRPr>
          </a:p>
          <a:p>
            <a:r>
              <a:rPr lang="en-US" sz="2200" dirty="0" smtClean="0">
                <a:sym typeface="Mathematica1"/>
              </a:rPr>
              <a:t>The interpolation</a:t>
            </a:r>
            <a:r>
              <a:rPr lang="el-GR" sz="2200" b="1" dirty="0" smtClean="0">
                <a:sym typeface="Mathematica1"/>
              </a:rPr>
              <a:t> Γ</a:t>
            </a:r>
            <a:r>
              <a:rPr lang="en-US" sz="2200" b="1" dirty="0" smtClean="0">
                <a:sym typeface="Mathematica1"/>
              </a:rPr>
              <a:t>(</a:t>
            </a:r>
            <a:r>
              <a:rPr lang="en-US" sz="2200" b="1" dirty="0" err="1" smtClean="0">
                <a:sym typeface="Mathematica1"/>
              </a:rPr>
              <a:t>q,h</a:t>
            </a:r>
            <a:r>
              <a:rPr lang="en-US" sz="2200" b="1" dirty="0" smtClean="0">
                <a:sym typeface="Mathematica1"/>
              </a:rPr>
              <a:t>)</a:t>
            </a:r>
            <a:r>
              <a:rPr lang="en-US" sz="2200" dirty="0" smtClean="0">
                <a:sym typeface="Mathematica1"/>
              </a:rPr>
              <a:t> </a:t>
            </a:r>
            <a:r>
              <a:rPr lang="en-US" sz="2200" b="1" dirty="0" smtClean="0">
                <a:sym typeface="Mathematica1"/>
              </a:rPr>
              <a:t> </a:t>
            </a:r>
            <a:r>
              <a:rPr lang="en-US" sz="2200" b="1" dirty="0" err="1" smtClean="0">
                <a:sym typeface="Mathematica1"/>
              </a:rPr>
              <a:t>qV</a:t>
            </a:r>
            <a:r>
              <a:rPr lang="en-US" sz="2200" b="1" dirty="0" smtClean="0">
                <a:sym typeface="Mathematica1"/>
              </a:rPr>
              <a:t>(</a:t>
            </a:r>
            <a:r>
              <a:rPr lang="en-US" sz="2200" b="1" dirty="0" err="1" smtClean="0">
                <a:sym typeface="Mathematica1"/>
              </a:rPr>
              <a:t>q,h</a:t>
            </a:r>
            <a:r>
              <a:rPr lang="en-US" sz="2200" b="1" dirty="0" smtClean="0">
                <a:sym typeface="Mathematica1"/>
              </a:rPr>
              <a:t>) </a:t>
            </a:r>
            <a:r>
              <a:rPr lang="en-US" sz="2200" dirty="0" smtClean="0"/>
              <a:t>ensures the relaxation </a:t>
            </a:r>
            <a:br>
              <a:rPr lang="en-US" sz="2200" dirty="0" smtClean="0"/>
            </a:br>
            <a:r>
              <a:rPr lang="en-US" sz="2200" dirty="0" smtClean="0"/>
              <a:t>towards the local energy </a:t>
            </a:r>
            <a:r>
              <a:rPr lang="en-US" sz="2200" dirty="0" err="1" smtClean="0"/>
              <a:t>minimas</a:t>
            </a:r>
            <a:r>
              <a:rPr lang="en-US" sz="2200" dirty="0" smtClean="0"/>
              <a:t> at </a:t>
            </a:r>
            <a:r>
              <a:rPr lang="en-US" sz="2200" b="1" dirty="0" smtClean="0"/>
              <a:t>q</a:t>
            </a:r>
            <a:r>
              <a:rPr lang="en-US" sz="2200" dirty="0" smtClean="0">
                <a:sym typeface="Wingdings" pitchFamily="2" charset="2"/>
              </a:rPr>
              <a:t></a:t>
            </a:r>
            <a:r>
              <a:rPr lang="en-US" sz="2200" b="1" dirty="0" smtClean="0"/>
              <a:t>0</a:t>
            </a:r>
            <a:r>
              <a:rPr lang="en-US" sz="2200" dirty="0" smtClean="0"/>
              <a:t> and at </a:t>
            </a:r>
            <a:r>
              <a:rPr lang="en-US" sz="2200" b="1" dirty="0" smtClean="0"/>
              <a:t>q</a:t>
            </a:r>
            <a:r>
              <a:rPr lang="en-US" sz="2200" dirty="0" smtClean="0">
                <a:sym typeface="Wingdings" pitchFamily="2" charset="2"/>
              </a:rPr>
              <a:t></a:t>
            </a:r>
            <a:r>
              <a:rPr lang="en-US" sz="2200" b="1" dirty="0" smtClean="0"/>
              <a:t>q</a:t>
            </a:r>
            <a:r>
              <a:rPr lang="en-US" sz="2200" b="1" baseline="-25000" dirty="0" smtClean="0"/>
              <a:t>0</a:t>
            </a:r>
            <a:r>
              <a:rPr lang="en-US" sz="2200" dirty="0" smtClean="0"/>
              <a:t>.</a:t>
            </a:r>
          </a:p>
          <a:p>
            <a:r>
              <a:rPr lang="en-US" sz="2200" dirty="0" smtClean="0">
                <a:solidFill>
                  <a:srgbClr val="C00000"/>
                </a:solidFill>
                <a:sym typeface="Mathematica1"/>
              </a:rPr>
              <a:t>At S≠0, with the phase dependence: the generalization:</a:t>
            </a:r>
          </a:p>
        </p:txBody>
      </p:sp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709613" y="4797425"/>
          <a:ext cx="3186112" cy="1455738"/>
        </p:xfrm>
        <a:graphic>
          <a:graphicData uri="http://schemas.openxmlformats.org/presentationml/2006/ole">
            <p:oleObj spid="_x0000_s3076" name="Équation" r:id="rId6" imgW="1333440" imgH="609480" progId="Equation.3">
              <p:embed/>
            </p:oleObj>
          </a:graphicData>
        </a:graphic>
      </p:graphicFrame>
      <p:cxnSp>
        <p:nvCxnSpPr>
          <p:cNvPr id="24" name="Connecteur droit avec flèche 23"/>
          <p:cNvCxnSpPr/>
          <p:nvPr/>
        </p:nvCxnSpPr>
        <p:spPr>
          <a:xfrm flipH="1">
            <a:off x="7596336" y="2780928"/>
            <a:ext cx="216024" cy="29523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433" name="Object 1"/>
          <p:cNvGraphicFramePr>
            <a:graphicFrameLocks noChangeAspect="1"/>
          </p:cNvGraphicFramePr>
          <p:nvPr/>
        </p:nvGraphicFramePr>
        <p:xfrm>
          <a:off x="1014413" y="1124223"/>
          <a:ext cx="3832225" cy="936625"/>
        </p:xfrm>
        <a:graphic>
          <a:graphicData uri="http://schemas.openxmlformats.org/presentationml/2006/ole">
            <p:oleObj spid="_x0000_s4098" name="Équation" r:id="rId3" imgW="1498320" imgH="393480" progId="Equation.3">
              <p:embed/>
            </p:oleObj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107504" y="2996952"/>
            <a:ext cx="90364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3366FF"/>
                </a:solidFill>
              </a:rPr>
              <a:t>Γ</a:t>
            </a:r>
            <a:r>
              <a:rPr lang="en-US" sz="2400" b="1" dirty="0" smtClean="0">
                <a:solidFill>
                  <a:srgbClr val="3366FF"/>
                </a:solidFill>
              </a:rPr>
              <a:t> </a:t>
            </a:r>
            <a:r>
              <a:rPr lang="en-US" sz="2400" dirty="0" smtClean="0">
                <a:solidFill>
                  <a:srgbClr val="3366FF"/>
                </a:solidFill>
              </a:rPr>
              <a:t> </a:t>
            </a:r>
            <a:r>
              <a:rPr lang="en-US" sz="2400" dirty="0" smtClean="0">
                <a:latin typeface="Calibri" pitchFamily="34" charset="0"/>
              </a:rPr>
              <a:t>describes the relaxation of the amplitude. 	</a:t>
            </a:r>
          </a:p>
          <a:p>
            <a:r>
              <a:rPr lang="en-US" sz="2400" b="1" i="1" dirty="0" smtClean="0">
                <a:solidFill>
                  <a:srgbClr val="3366FF"/>
                </a:solidFill>
                <a:latin typeface="Calibri" pitchFamily="34" charset="0"/>
              </a:rPr>
              <a:t>S-term</a:t>
            </a:r>
            <a:r>
              <a:rPr lang="en-US" sz="2400" dirty="0" smtClean="0">
                <a:latin typeface="Calibri" pitchFamily="34" charset="0"/>
              </a:rPr>
              <a:t> gives </a:t>
            </a:r>
            <a:r>
              <a:rPr lang="en-US" sz="2400" dirty="0">
                <a:latin typeface="Calibri" pitchFamily="34" charset="0"/>
              </a:rPr>
              <a:t>rise to </a:t>
            </a:r>
            <a:r>
              <a:rPr lang="en-US" sz="2400" dirty="0" smtClean="0">
                <a:latin typeface="Calibri" pitchFamily="34" charset="0"/>
              </a:rPr>
              <a:t>either locking of the phase </a:t>
            </a:r>
          </a:p>
          <a:p>
            <a:r>
              <a:rPr lang="en-US" sz="2400" dirty="0" smtClean="0">
                <a:latin typeface="Calibri" pitchFamily="34" charset="0"/>
              </a:rPr>
              <a:t>approaching the </a:t>
            </a:r>
            <a:r>
              <a:rPr lang="en-US" sz="2400" dirty="0" err="1" smtClean="0">
                <a:latin typeface="Calibri" pitchFamily="34" charset="0"/>
              </a:rPr>
              <a:t>EI</a:t>
            </a:r>
            <a:r>
              <a:rPr lang="en-US" sz="2400" dirty="0" smtClean="0">
                <a:latin typeface="Calibri" pitchFamily="34" charset="0"/>
              </a:rPr>
              <a:t> phase, when </a:t>
            </a:r>
            <a:r>
              <a:rPr lang="en-US" sz="2400" b="1" i="1" dirty="0" smtClean="0">
                <a:latin typeface="Calibri" pitchFamily="34" charset="0"/>
              </a:rPr>
              <a:t>|V|&lt;S ,</a:t>
            </a:r>
            <a:r>
              <a:rPr lang="en-US" sz="2400" dirty="0" smtClean="0">
                <a:latin typeface="Calibri" pitchFamily="34" charset="0"/>
              </a:rPr>
              <a:t/>
            </a:r>
            <a:br>
              <a:rPr lang="en-US" sz="2400" dirty="0" smtClean="0">
                <a:latin typeface="Calibri" pitchFamily="34" charset="0"/>
              </a:rPr>
            </a:br>
            <a:r>
              <a:rPr lang="en-US" sz="2400" dirty="0" smtClean="0">
                <a:latin typeface="Calibri" pitchFamily="34" charset="0"/>
              </a:rPr>
              <a:t>or to </a:t>
            </a:r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  <a:t>oscillations of quantum interference </a:t>
            </a:r>
            <a:r>
              <a:rPr lang="en-US" sz="2400" dirty="0" smtClean="0">
                <a:latin typeface="Calibri" pitchFamily="34" charset="0"/>
              </a:rPr>
              <a:t>among </a:t>
            </a:r>
            <a:br>
              <a:rPr lang="en-US" sz="2400" dirty="0" smtClean="0">
                <a:latin typeface="Calibri" pitchFamily="34" charset="0"/>
              </a:rPr>
            </a:br>
            <a:r>
              <a:rPr lang="en-US" sz="2400" dirty="0" smtClean="0">
                <a:latin typeface="Calibri" pitchFamily="34" charset="0"/>
              </a:rPr>
              <a:t>states  which numbers of excitons differ by 2.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07504" y="-27384"/>
            <a:ext cx="8856984" cy="830997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</a:rPr>
              <a:t>No space dependence: a homogeneous regime or multi-stable quantum dot - switching by  absorbing the exciton, polar variables:</a:t>
            </a:r>
            <a:endParaRPr lang="en-US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186371" name="Object 3"/>
          <p:cNvGraphicFramePr>
            <a:graphicFrameLocks noChangeAspect="1"/>
          </p:cNvGraphicFramePr>
          <p:nvPr/>
        </p:nvGraphicFramePr>
        <p:xfrm>
          <a:off x="2355850" y="2205038"/>
          <a:ext cx="3854450" cy="660400"/>
        </p:xfrm>
        <a:graphic>
          <a:graphicData uri="http://schemas.openxmlformats.org/presentationml/2006/ole">
            <p:oleObj spid="_x0000_s4099" name="Équation" r:id="rId4" imgW="1333440" imgH="228600" progId="Equation.3">
              <p:embed/>
            </p:oleObj>
          </a:graphicData>
        </a:graphic>
      </p:graphicFrame>
      <p:graphicFrame>
        <p:nvGraphicFramePr>
          <p:cNvPr id="186374" name="Object 6"/>
          <p:cNvGraphicFramePr>
            <a:graphicFrameLocks noChangeAspect="1"/>
          </p:cNvGraphicFramePr>
          <p:nvPr/>
        </p:nvGraphicFramePr>
        <p:xfrm>
          <a:off x="336550" y="5444703"/>
          <a:ext cx="8255000" cy="936625"/>
        </p:xfrm>
        <a:graphic>
          <a:graphicData uri="http://schemas.openxmlformats.org/presentationml/2006/ole">
            <p:oleObj spid="_x0000_s4100" name="Équation" r:id="rId5" imgW="2946240" imgH="431640" progId="Equation.3">
              <p:embed/>
            </p:oleObj>
          </a:graphicData>
        </a:graphic>
      </p:graphicFrame>
      <p:graphicFrame>
        <p:nvGraphicFramePr>
          <p:cNvPr id="186375" name="Object 7"/>
          <p:cNvGraphicFramePr>
            <a:graphicFrameLocks noChangeAspect="1"/>
          </p:cNvGraphicFramePr>
          <p:nvPr/>
        </p:nvGraphicFramePr>
        <p:xfrm>
          <a:off x="5364088" y="1124744"/>
          <a:ext cx="2670175" cy="939800"/>
        </p:xfrm>
        <a:graphic>
          <a:graphicData uri="http://schemas.openxmlformats.org/presentationml/2006/ole">
            <p:oleObj spid="_x0000_s4101" name="Équation" r:id="rId6" imgW="1117440" imgH="3934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288E9-795C-4A0F-8CCB-7849CFD0720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5517232"/>
            <a:ext cx="89644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Time dependence  of </a:t>
            </a:r>
            <a:r>
              <a:rPr lang="en-US" sz="2400" dirty="0" smtClean="0">
                <a:solidFill>
                  <a:srgbClr val="FF0000"/>
                </a:solidFill>
              </a:rPr>
              <a:t>q(t)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2060"/>
                </a:solidFill>
                <a:sym typeface="Symbol"/>
              </a:rPr>
              <a:t>(t)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smtClean="0"/>
              <a:t>and the polar trajectory q(</a:t>
            </a:r>
            <a:r>
              <a:rPr lang="en-US" sz="2400" dirty="0" smtClean="0">
                <a:sym typeface="Symbol"/>
              </a:rPr>
              <a:t></a:t>
            </a:r>
            <a:r>
              <a:rPr lang="en-US" sz="2400" dirty="0" smtClean="0"/>
              <a:t>)  for the generic </a:t>
            </a:r>
            <a:r>
              <a:rPr lang="en-US" sz="2400" dirty="0" err="1" smtClean="0"/>
              <a:t>EI</a:t>
            </a:r>
            <a:r>
              <a:rPr lang="en-US" sz="2400" dirty="0" smtClean="0"/>
              <a:t> after an additional pumping. </a:t>
            </a:r>
            <a:r>
              <a:rPr lang="en-US" sz="2400" dirty="0" smtClean="0">
                <a:sym typeface="Symbol"/>
              </a:rPr>
              <a:t> gets an increment 2  </a:t>
            </a:r>
            <a:endParaRPr lang="en-US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107504" y="-27384"/>
            <a:ext cx="9036496" cy="1446550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</a:rPr>
              <a:t>Pumping to the </a:t>
            </a:r>
            <a:r>
              <a:rPr lang="en-US" sz="2200" b="1" dirty="0" err="1" smtClean="0">
                <a:solidFill>
                  <a:schemeClr val="bg1"/>
                </a:solidFill>
              </a:rPr>
              <a:t>EI</a:t>
            </a:r>
            <a:r>
              <a:rPr lang="en-US" sz="2200" b="1" dirty="0" smtClean="0">
                <a:solidFill>
                  <a:schemeClr val="bg1"/>
                </a:solidFill>
              </a:rPr>
              <a:t> state. Generic model- no lattice component h.</a:t>
            </a:r>
          </a:p>
          <a:p>
            <a:r>
              <a:rPr lang="en-US" sz="2200" b="1" dirty="0" smtClean="0">
                <a:solidFill>
                  <a:schemeClr val="bg1"/>
                </a:solidFill>
              </a:rPr>
              <a:t>Case of the first order phase transition. High pumping.</a:t>
            </a:r>
          </a:p>
          <a:p>
            <a:r>
              <a:rPr lang="en-US" sz="2200" b="1" dirty="0" smtClean="0">
                <a:solidFill>
                  <a:schemeClr val="bg1"/>
                </a:solidFill>
              </a:rPr>
              <a:t>Oscillations from the macroscopic quantum interference </a:t>
            </a:r>
            <a:br>
              <a:rPr lang="en-US" sz="2200" b="1" dirty="0" smtClean="0">
                <a:solidFill>
                  <a:schemeClr val="bg1"/>
                </a:solidFill>
              </a:rPr>
            </a:br>
            <a:r>
              <a:rPr lang="en-US" sz="2200" b="1" dirty="0" smtClean="0">
                <a:solidFill>
                  <a:schemeClr val="bg1"/>
                </a:solidFill>
              </a:rPr>
              <a:t>and dynamic lock-in transition back to the </a:t>
            </a:r>
            <a:r>
              <a:rPr lang="en-US" sz="2200" b="1" dirty="0" err="1" smtClean="0">
                <a:solidFill>
                  <a:schemeClr val="bg1"/>
                </a:solidFill>
              </a:rPr>
              <a:t>EI</a:t>
            </a:r>
            <a:r>
              <a:rPr lang="en-US" sz="2200" b="1" dirty="0" smtClean="0">
                <a:solidFill>
                  <a:schemeClr val="bg1"/>
                </a:solidFill>
              </a:rPr>
              <a:t>.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07504" y="4653136"/>
            <a:ext cx="11684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BEC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evolution</a:t>
            </a:r>
            <a:endParaRPr lang="en-US" sz="2000" dirty="0"/>
          </a:p>
        </p:txBody>
      </p:sp>
      <p:sp>
        <p:nvSpPr>
          <p:cNvPr id="14" name="ZoneTexte 13"/>
          <p:cNvSpPr txBox="1"/>
          <p:nvPr/>
        </p:nvSpPr>
        <p:spPr>
          <a:xfrm>
            <a:off x="2123728" y="4437112"/>
            <a:ext cx="1154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Locked </a:t>
            </a:r>
            <a:r>
              <a:rPr lang="en-US" sz="2000" dirty="0" err="1" smtClean="0"/>
              <a:t>EI</a:t>
            </a:r>
            <a:endParaRPr lang="en-US" sz="2000" dirty="0"/>
          </a:p>
        </p:txBody>
      </p:sp>
      <p:cxnSp>
        <p:nvCxnSpPr>
          <p:cNvPr id="16" name="Connecteur droit avec flèche 15"/>
          <p:cNvCxnSpPr/>
          <p:nvPr/>
        </p:nvCxnSpPr>
        <p:spPr>
          <a:xfrm flipV="1">
            <a:off x="683568" y="4149080"/>
            <a:ext cx="1" cy="72008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12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804" y="1844824"/>
            <a:ext cx="3897132" cy="2397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12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1568574"/>
            <a:ext cx="2664296" cy="315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288E9-795C-4A0F-8CCB-7849CFD07209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4830251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Time dependencies and the polar trajectory  towards the  metastable </a:t>
            </a:r>
            <a:r>
              <a:rPr lang="en-US" sz="2400" dirty="0" err="1" smtClean="0"/>
              <a:t>EI</a:t>
            </a:r>
            <a:r>
              <a:rPr lang="en-US" sz="2400" dirty="0" smtClean="0"/>
              <a:t> after a just super-barrier pumping of the virgin state.</a:t>
            </a:r>
            <a:endParaRPr lang="en-US" sz="2400" dirty="0"/>
          </a:p>
        </p:txBody>
      </p:sp>
      <p:pic>
        <p:nvPicPr>
          <p:cNvPr id="188418" name="Picture 2" descr="D:\Users\Serguei\S-Files\Organics\N-I\N-I,mine\NIEI-art\EIG1cr-pp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733798"/>
            <a:ext cx="3835744" cy="2775322"/>
          </a:xfrm>
          <a:prstGeom prst="rect">
            <a:avLst/>
          </a:prstGeom>
          <a:noFill/>
        </p:spPr>
      </p:pic>
      <p:grpSp>
        <p:nvGrpSpPr>
          <p:cNvPr id="4" name="Groupe 7"/>
          <p:cNvGrpSpPr/>
          <p:nvPr/>
        </p:nvGrpSpPr>
        <p:grpSpPr>
          <a:xfrm>
            <a:off x="234819" y="1945193"/>
            <a:ext cx="4337181" cy="2669034"/>
            <a:chOff x="234819" y="615950"/>
            <a:chExt cx="4337181" cy="2669034"/>
          </a:xfrm>
        </p:grpSpPr>
        <p:pic>
          <p:nvPicPr>
            <p:cNvPr id="188419" name="Picture 3" descr="D:\Users\Serguei\S-Files\Organics\N-I\N-I,mine\NIEI-art\EIG1cr-t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4819" y="615950"/>
              <a:ext cx="4337181" cy="2669034"/>
            </a:xfrm>
            <a:prstGeom prst="rect">
              <a:avLst/>
            </a:prstGeom>
            <a:noFill/>
          </p:spPr>
        </p:pic>
        <p:sp>
          <p:nvSpPr>
            <p:cNvPr id="6" name="ZoneTexte 5"/>
            <p:cNvSpPr txBox="1"/>
            <p:nvPr/>
          </p:nvSpPr>
          <p:spPr>
            <a:xfrm>
              <a:off x="4139952" y="1844824"/>
              <a:ext cx="3706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ym typeface="Symbol"/>
                </a:rPr>
                <a:t></a:t>
              </a:r>
              <a:endParaRPr lang="en-US" sz="2400" dirty="0"/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3995936" y="692696"/>
              <a:ext cx="346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q</a:t>
              </a:r>
              <a:endParaRPr lang="en-US" sz="2400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107504" y="-27384"/>
            <a:ext cx="9036496" cy="1446550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</a:rPr>
              <a:t>Generic model - no lattice contribution.</a:t>
            </a:r>
          </a:p>
          <a:p>
            <a:r>
              <a:rPr lang="en-US" sz="2200" b="1" dirty="0" smtClean="0">
                <a:solidFill>
                  <a:schemeClr val="bg1"/>
                </a:solidFill>
              </a:rPr>
              <a:t>Case of the first order phase transition, critical pumping.</a:t>
            </a:r>
          </a:p>
          <a:p>
            <a:r>
              <a:rPr lang="en-US" sz="2200" b="1" dirty="0" smtClean="0">
                <a:solidFill>
                  <a:schemeClr val="bg1"/>
                </a:solidFill>
              </a:rPr>
              <a:t>Oscillations from the macroscopic quantum interference </a:t>
            </a:r>
            <a:br>
              <a:rPr lang="en-US" sz="2200" b="1" dirty="0" smtClean="0">
                <a:solidFill>
                  <a:schemeClr val="bg1"/>
                </a:solidFill>
              </a:rPr>
            </a:br>
            <a:r>
              <a:rPr lang="en-US" sz="2200" b="1" dirty="0" smtClean="0">
                <a:solidFill>
                  <a:schemeClr val="bg1"/>
                </a:solidFill>
              </a:rPr>
              <a:t>and dynamic lock-in transition from the virgin to the </a:t>
            </a:r>
            <a:r>
              <a:rPr lang="en-US" sz="2200" b="1" dirty="0" err="1" smtClean="0">
                <a:solidFill>
                  <a:schemeClr val="bg1"/>
                </a:solidFill>
              </a:rPr>
              <a:t>EI</a:t>
            </a:r>
            <a:r>
              <a:rPr lang="en-US" sz="2200" b="1" dirty="0" smtClean="0">
                <a:solidFill>
                  <a:schemeClr val="bg1"/>
                </a:solidFill>
              </a:rPr>
              <a:t> state.</a:t>
            </a:r>
            <a:endParaRPr lang="en-US" sz="2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31"/>
          <p:cNvGrpSpPr/>
          <p:nvPr/>
        </p:nvGrpSpPr>
        <p:grpSpPr>
          <a:xfrm>
            <a:off x="827584" y="985952"/>
            <a:ext cx="5688632" cy="2932320"/>
            <a:chOff x="4223914" y="2978845"/>
            <a:chExt cx="4164510" cy="1938843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23914" y="2978845"/>
              <a:ext cx="4164510" cy="1818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" name="ZoneTexte 27"/>
            <p:cNvSpPr txBox="1"/>
            <p:nvPr/>
          </p:nvSpPr>
          <p:spPr>
            <a:xfrm>
              <a:off x="6467429" y="4653136"/>
              <a:ext cx="672685" cy="264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t</a:t>
              </a:r>
              <a:r>
                <a:rPr lang="en-US" sz="2000" b="1" dirty="0" smtClean="0"/>
                <a:t> (</a:t>
              </a:r>
              <a:r>
                <a:rPr lang="en-US" sz="2000" b="1" dirty="0" err="1" smtClean="0"/>
                <a:t>fs</a:t>
              </a:r>
              <a:r>
                <a:rPr lang="en-US" sz="2000" b="1" dirty="0" smtClean="0"/>
                <a:t>)</a:t>
              </a:r>
              <a:endParaRPr lang="fr-FR" sz="2000" b="1" dirty="0"/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4929417" y="3053314"/>
              <a:ext cx="524182" cy="3052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 smtClean="0">
                  <a:solidFill>
                    <a:srgbClr val="002060"/>
                  </a:solidFill>
                </a:rPr>
                <a:t>E</a:t>
              </a:r>
              <a:r>
                <a:rPr lang="en-US" sz="2400" b="1" baseline="-25000" dirty="0" err="1" smtClean="0">
                  <a:solidFill>
                    <a:srgbClr val="002060"/>
                  </a:solidFill>
                </a:rPr>
                <a:t>ex</a:t>
              </a:r>
              <a:endParaRPr lang="fr-FR" sz="2400" b="1" baseline="-25000" dirty="0">
                <a:solidFill>
                  <a:srgbClr val="002060"/>
                </a:solidFill>
              </a:endParaRPr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5229701" y="3557370"/>
              <a:ext cx="712054" cy="264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accent3">
                      <a:lumMod val="50000"/>
                    </a:schemeClr>
                  </a:solidFill>
                </a:rPr>
                <a:t>100h</a:t>
              </a:r>
              <a:endParaRPr lang="fr-FR" sz="2000" b="1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6551747" y="4061426"/>
              <a:ext cx="582211" cy="264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10q</a:t>
              </a:r>
              <a:endParaRPr lang="fr-FR" sz="20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36" name="ZoneTexte 35"/>
          <p:cNvSpPr txBox="1"/>
          <p:nvPr/>
        </p:nvSpPr>
        <p:spPr>
          <a:xfrm>
            <a:off x="539552" y="4154304"/>
            <a:ext cx="856251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S=0.01 		Subcritical pumping.</a:t>
            </a:r>
          </a:p>
          <a:p>
            <a:r>
              <a:rPr lang="en-US" sz="2400" dirty="0" smtClean="0">
                <a:latin typeface="Calibri" pitchFamily="34" charset="0"/>
              </a:rPr>
              <a:t>In spite of the strong initial perturbation, </a:t>
            </a:r>
            <a:r>
              <a:rPr lang="en-US" sz="2400" b="1" dirty="0" smtClean="0">
                <a:latin typeface="Calibri" pitchFamily="34" charset="0"/>
              </a:rPr>
              <a:t>q</a:t>
            </a:r>
            <a:r>
              <a:rPr lang="en-US" sz="2400" dirty="0" smtClean="0">
                <a:latin typeface="Calibri" pitchFamily="34" charset="0"/>
              </a:rPr>
              <a:t> and </a:t>
            </a:r>
            <a:r>
              <a:rPr lang="en-US" sz="2400" b="1" dirty="0" smtClean="0">
                <a:latin typeface="Calibri" pitchFamily="34" charset="0"/>
              </a:rPr>
              <a:t>h </a:t>
            </a:r>
            <a:r>
              <a:rPr lang="en-US" sz="2400" dirty="0" smtClean="0">
                <a:latin typeface="Calibri" pitchFamily="34" charset="0"/>
              </a:rPr>
              <a:t>vain at large </a:t>
            </a:r>
            <a:r>
              <a:rPr lang="en-US" sz="2400" b="1" dirty="0" smtClean="0">
                <a:latin typeface="Calibri" pitchFamily="34" charset="0"/>
              </a:rPr>
              <a:t>t. </a:t>
            </a:r>
          </a:p>
          <a:p>
            <a:r>
              <a:rPr lang="en-US" sz="2400" dirty="0" smtClean="0">
                <a:latin typeface="Calibri" pitchFamily="34" charset="0"/>
              </a:rPr>
              <a:t>Small oscillations (tripling) of the exciton energy </a:t>
            </a:r>
            <a:br>
              <a:rPr lang="en-US" sz="2400" dirty="0" smtClean="0">
                <a:latin typeface="Calibri" pitchFamily="34" charset="0"/>
              </a:rPr>
            </a:br>
            <a:r>
              <a:rPr lang="en-US" sz="2400" dirty="0" smtClean="0">
                <a:latin typeface="Calibri" pitchFamily="34" charset="0"/>
              </a:rPr>
              <a:t>appear from the macroscopic quantum interference: </a:t>
            </a:r>
            <a:br>
              <a:rPr lang="en-US" sz="2400" dirty="0" smtClean="0">
                <a:latin typeface="Calibri" pitchFamily="34" charset="0"/>
              </a:rPr>
            </a:br>
            <a:r>
              <a:rPr lang="en-US" sz="2400" dirty="0" smtClean="0">
                <a:latin typeface="Calibri" pitchFamily="34" charset="0"/>
              </a:rPr>
              <a:t>excitons’ pair creation from the vacuum</a:t>
            </a:r>
            <a:endParaRPr lang="fr-FR" sz="2400" dirty="0">
              <a:latin typeface="Calibri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5804" y="116632"/>
            <a:ext cx="79608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Complete model</a:t>
            </a:r>
            <a:r>
              <a:rPr lang="en-US" sz="2400" b="1" dirty="0" smtClean="0">
                <a:solidFill>
                  <a:srgbClr val="7030A0"/>
                </a:solidFill>
              </a:rPr>
              <a:t>. </a:t>
            </a:r>
          </a:p>
          <a:p>
            <a:r>
              <a:rPr lang="en-US" sz="2400" b="1" dirty="0" smtClean="0">
                <a:solidFill>
                  <a:srgbClr val="7030A0"/>
                </a:solidFill>
              </a:rPr>
              <a:t>Strong unharmonic lattice oscillations are generated.</a:t>
            </a:r>
            <a:endParaRPr lang="en-US" sz="2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288E9-795C-4A0F-8CCB-7849CFD07209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2" name="Groupe 21"/>
          <p:cNvGrpSpPr/>
          <p:nvPr/>
        </p:nvGrpSpPr>
        <p:grpSpPr>
          <a:xfrm>
            <a:off x="0" y="2636912"/>
            <a:ext cx="8517240" cy="4032449"/>
            <a:chOff x="0" y="3914332"/>
            <a:chExt cx="8517240" cy="2539001"/>
          </a:xfrm>
        </p:grpSpPr>
        <p:grpSp>
          <p:nvGrpSpPr>
            <p:cNvPr id="3" name="Groupe 4"/>
            <p:cNvGrpSpPr/>
            <p:nvPr/>
          </p:nvGrpSpPr>
          <p:grpSpPr>
            <a:xfrm>
              <a:off x="0" y="3914332"/>
              <a:ext cx="8517240" cy="2539001"/>
              <a:chOff x="0" y="379491"/>
              <a:chExt cx="8517240" cy="2539001"/>
            </a:xfrm>
          </p:grpSpPr>
          <p:grpSp>
            <p:nvGrpSpPr>
              <p:cNvPr id="5" name="Groupe 11"/>
              <p:cNvGrpSpPr/>
              <p:nvPr/>
            </p:nvGrpSpPr>
            <p:grpSpPr>
              <a:xfrm>
                <a:off x="5364088" y="548680"/>
                <a:ext cx="3153152" cy="2260372"/>
                <a:chOff x="251520" y="1052736"/>
                <a:chExt cx="3153152" cy="2260372"/>
              </a:xfrm>
            </p:grpSpPr>
            <p:pic>
              <p:nvPicPr>
                <p:cNvPr id="13" name="Picture 3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51520" y="1052736"/>
                  <a:ext cx="2975967" cy="22603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4" name="ZoneTexte 13"/>
                <p:cNvSpPr txBox="1"/>
                <p:nvPr/>
              </p:nvSpPr>
              <p:spPr>
                <a:xfrm>
                  <a:off x="683568" y="1268760"/>
                  <a:ext cx="582211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 dirty="0" smtClean="0">
                      <a:solidFill>
                        <a:srgbClr val="C00000"/>
                      </a:solidFill>
                    </a:rPr>
                    <a:t>10q</a:t>
                  </a:r>
                  <a:endParaRPr lang="fr-FR" sz="2000" b="1" dirty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15" name="ZoneTexte 14"/>
                <p:cNvSpPr txBox="1"/>
                <p:nvPr/>
              </p:nvSpPr>
              <p:spPr>
                <a:xfrm>
                  <a:off x="2483768" y="1475492"/>
                  <a:ext cx="582211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 dirty="0" smtClean="0">
                      <a:solidFill>
                        <a:schemeClr val="accent3">
                          <a:lumMod val="50000"/>
                        </a:schemeClr>
                      </a:solidFill>
                    </a:rPr>
                    <a:t>30h</a:t>
                  </a:r>
                  <a:endParaRPr lang="fr-FR" sz="2000" b="1" dirty="0">
                    <a:solidFill>
                      <a:schemeClr val="accent3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16" name="ZoneTexte 15"/>
                <p:cNvSpPr txBox="1"/>
                <p:nvPr/>
              </p:nvSpPr>
              <p:spPr>
                <a:xfrm>
                  <a:off x="2339752" y="1835532"/>
                  <a:ext cx="708335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 dirty="0" err="1" smtClean="0">
                      <a:solidFill>
                        <a:srgbClr val="002060"/>
                      </a:solidFill>
                    </a:rPr>
                    <a:t>E</a:t>
                  </a:r>
                  <a:r>
                    <a:rPr lang="en-US" sz="2000" b="1" baseline="-25000" dirty="0" err="1" smtClean="0">
                      <a:solidFill>
                        <a:srgbClr val="002060"/>
                      </a:solidFill>
                    </a:rPr>
                    <a:t>ex</a:t>
                  </a:r>
                  <a:r>
                    <a:rPr lang="en-US" sz="2000" b="1" dirty="0" smtClean="0">
                      <a:solidFill>
                        <a:srgbClr val="002060"/>
                      </a:solidFill>
                    </a:rPr>
                    <a:t>/2</a:t>
                  </a:r>
                  <a:endParaRPr lang="fr-FR" sz="2000" b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17" name="ZoneTexte 16"/>
                <p:cNvSpPr txBox="1"/>
                <p:nvPr/>
              </p:nvSpPr>
              <p:spPr>
                <a:xfrm>
                  <a:off x="827584" y="2708920"/>
                  <a:ext cx="981359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sz="2000" b="1" dirty="0" smtClean="0">
                      <a:solidFill>
                        <a:srgbClr val="FFC000"/>
                      </a:solidFill>
                      <a:sym typeface="Symbol"/>
                    </a:rPr>
                    <a:t>/100</a:t>
                  </a:r>
                  <a:endParaRPr lang="fr-FR" sz="2000" b="1" dirty="0">
                    <a:solidFill>
                      <a:srgbClr val="FFC000"/>
                    </a:solidFill>
                  </a:endParaRPr>
                </a:p>
              </p:txBody>
            </p:sp>
            <p:sp>
              <p:nvSpPr>
                <p:cNvPr id="18" name="ZoneTexte 17"/>
                <p:cNvSpPr txBox="1"/>
                <p:nvPr/>
              </p:nvSpPr>
              <p:spPr>
                <a:xfrm>
                  <a:off x="3131840" y="2051553"/>
                  <a:ext cx="272832" cy="32809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 dirty="0" smtClean="0"/>
                    <a:t>t</a:t>
                  </a:r>
                  <a:endParaRPr lang="fr-FR" sz="2000" b="1" dirty="0"/>
                </a:p>
              </p:txBody>
            </p:sp>
          </p:grpSp>
          <p:pic>
            <p:nvPicPr>
              <p:cNvPr id="7" name="Picture 6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0" y="379491"/>
                <a:ext cx="3876869" cy="25390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" name="ZoneTexte 7"/>
              <p:cNvSpPr txBox="1"/>
              <p:nvPr/>
            </p:nvSpPr>
            <p:spPr>
              <a:xfrm>
                <a:off x="323528" y="1043444"/>
                <a:ext cx="58221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FF0000"/>
                    </a:solidFill>
                  </a:rPr>
                  <a:t>10q</a:t>
                </a:r>
                <a:endParaRPr lang="fr-FR" sz="2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ZoneTexte 8"/>
              <p:cNvSpPr txBox="1"/>
              <p:nvPr/>
            </p:nvSpPr>
            <p:spPr>
              <a:xfrm>
                <a:off x="3203848" y="1043444"/>
                <a:ext cx="58221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accent3">
                        <a:lumMod val="50000"/>
                      </a:schemeClr>
                    </a:solidFill>
                  </a:rPr>
                  <a:t>30h</a:t>
                </a:r>
                <a:endParaRPr lang="fr-FR" sz="2000" b="1" dirty="0">
                  <a:solidFill>
                    <a:schemeClr val="accent3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0" name="ZoneTexte 9"/>
              <p:cNvSpPr txBox="1"/>
              <p:nvPr/>
            </p:nvSpPr>
            <p:spPr>
              <a:xfrm>
                <a:off x="467544" y="1916832"/>
                <a:ext cx="70833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err="1" smtClean="0">
                    <a:solidFill>
                      <a:srgbClr val="002060"/>
                    </a:solidFill>
                  </a:rPr>
                  <a:t>E</a:t>
                </a:r>
                <a:r>
                  <a:rPr lang="en-US" sz="2000" b="1" baseline="-25000" dirty="0" err="1" smtClean="0">
                    <a:solidFill>
                      <a:srgbClr val="002060"/>
                    </a:solidFill>
                  </a:rPr>
                  <a:t>ex</a:t>
                </a:r>
                <a:r>
                  <a:rPr lang="en-US" sz="2000" b="1" dirty="0" smtClean="0">
                    <a:solidFill>
                      <a:srgbClr val="002060"/>
                    </a:solidFill>
                  </a:rPr>
                  <a:t>/2</a:t>
                </a:r>
                <a:endParaRPr lang="fr-FR" sz="2000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1" name="ZoneTexte 10"/>
              <p:cNvSpPr txBox="1"/>
              <p:nvPr/>
            </p:nvSpPr>
            <p:spPr>
              <a:xfrm>
                <a:off x="467544" y="2411596"/>
                <a:ext cx="98135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b="1" dirty="0" smtClean="0">
                    <a:solidFill>
                      <a:srgbClr val="FFC000"/>
                    </a:solidFill>
                    <a:sym typeface="Symbol"/>
                  </a:rPr>
                  <a:t>/100</a:t>
                </a:r>
                <a:endParaRPr lang="fr-FR" sz="2000" b="1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12" name="ZoneTexte 11"/>
              <p:cNvSpPr txBox="1"/>
              <p:nvPr/>
            </p:nvSpPr>
            <p:spPr>
              <a:xfrm>
                <a:off x="3712017" y="1556789"/>
                <a:ext cx="272832" cy="3280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t</a:t>
                </a:r>
                <a:endParaRPr lang="fr-FR" sz="2000" b="1" dirty="0"/>
              </a:p>
            </p:txBody>
          </p:sp>
        </p:grpSp>
        <p:sp>
          <p:nvSpPr>
            <p:cNvPr id="19" name="ZoneTexte 18"/>
            <p:cNvSpPr txBox="1"/>
            <p:nvPr/>
          </p:nvSpPr>
          <p:spPr>
            <a:xfrm>
              <a:off x="1560626" y="4161228"/>
              <a:ext cx="6351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S=0</a:t>
              </a:r>
              <a:endParaRPr lang="fr-FR" sz="2400" b="1" dirty="0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6084168" y="3973379"/>
              <a:ext cx="10326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S=0.01</a:t>
              </a:r>
              <a:endParaRPr lang="fr-FR" sz="2400" b="1" dirty="0"/>
            </a:p>
          </p:txBody>
        </p:sp>
      </p:grpSp>
      <p:sp>
        <p:nvSpPr>
          <p:cNvPr id="21" name="ZoneTexte 20"/>
          <p:cNvSpPr txBox="1"/>
          <p:nvPr/>
        </p:nvSpPr>
        <p:spPr>
          <a:xfrm>
            <a:off x="0" y="116632"/>
            <a:ext cx="885229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" pitchFamily="34" charset="0"/>
              </a:rPr>
              <a:t>Supercritical pumping</a:t>
            </a:r>
            <a:r>
              <a:rPr lang="en-US" sz="2400" dirty="0" smtClean="0">
                <a:latin typeface="Calibri" pitchFamily="34" charset="0"/>
              </a:rPr>
              <a:t>: </a:t>
            </a:r>
            <a:r>
              <a:rPr lang="en-US" sz="2400" b="1" dirty="0" smtClean="0">
                <a:latin typeface="Calibri" pitchFamily="34" charset="0"/>
              </a:rPr>
              <a:t>q </a:t>
            </a:r>
            <a:r>
              <a:rPr lang="en-US" sz="2400" dirty="0" smtClean="0">
                <a:latin typeface="Calibri" pitchFamily="34" charset="0"/>
              </a:rPr>
              <a:t>rises above the initial pumping level </a:t>
            </a:r>
            <a:br>
              <a:rPr lang="en-US" sz="2400" dirty="0" smtClean="0">
                <a:latin typeface="Calibri" pitchFamily="34" charset="0"/>
              </a:rPr>
            </a:br>
            <a:r>
              <a:rPr lang="en-US" sz="2400" dirty="0" smtClean="0">
                <a:latin typeface="Calibri" pitchFamily="34" charset="0"/>
              </a:rPr>
              <a:t>                       by generation of excitons from the vacuum. </a:t>
            </a:r>
          </a:p>
          <a:p>
            <a:r>
              <a:rPr lang="en-US" sz="2400" b="1" dirty="0" smtClean="0">
                <a:latin typeface="Calibri" pitchFamily="34" charset="0"/>
              </a:rPr>
              <a:t>S=0:  q</a:t>
            </a:r>
            <a:r>
              <a:rPr lang="en-US" sz="2400" dirty="0" smtClean="0">
                <a:latin typeface="Calibri" pitchFamily="34" charset="0"/>
              </a:rPr>
              <a:t> and </a:t>
            </a:r>
            <a:r>
              <a:rPr lang="en-US" sz="2400" b="1" dirty="0" smtClean="0">
                <a:latin typeface="Calibri" pitchFamily="34" charset="0"/>
              </a:rPr>
              <a:t>h</a:t>
            </a:r>
            <a:r>
              <a:rPr lang="en-US" sz="2400" dirty="0" smtClean="0">
                <a:latin typeface="Calibri" pitchFamily="34" charset="0"/>
              </a:rPr>
              <a:t> reach smoothly the equilibrium values of the </a:t>
            </a:r>
            <a:r>
              <a:rPr lang="en-US" sz="2400" dirty="0" err="1" smtClean="0">
                <a:latin typeface="Calibri" pitchFamily="34" charset="0"/>
              </a:rPr>
              <a:t>EI</a:t>
            </a:r>
            <a:r>
              <a:rPr lang="en-US" sz="2400" dirty="0" smtClean="0">
                <a:latin typeface="Calibri" pitchFamily="34" charset="0"/>
              </a:rPr>
              <a:t> state.</a:t>
            </a:r>
          </a:p>
          <a:p>
            <a:r>
              <a:rPr lang="en-US" sz="2400" b="1" dirty="0" smtClean="0">
                <a:latin typeface="Calibri" pitchFamily="34" charset="0"/>
                <a:sym typeface="Symbol"/>
              </a:rPr>
              <a:t></a:t>
            </a:r>
            <a:r>
              <a:rPr lang="en-US" sz="2400" dirty="0" smtClean="0">
                <a:latin typeface="Calibri" pitchFamily="34" charset="0"/>
                <a:sym typeface="Symbol"/>
              </a:rPr>
              <a:t> also saturates (</a:t>
            </a:r>
            <a:r>
              <a:rPr lang="en-US" sz="2400" b="1" dirty="0" smtClean="0">
                <a:latin typeface="Calibri" pitchFamily="34" charset="0"/>
                <a:sym typeface="Symbol"/>
              </a:rPr>
              <a:t>E</a:t>
            </a:r>
            <a:r>
              <a:rPr lang="en-US" sz="2400" b="1" baseline="-25000" dirty="0" smtClean="0">
                <a:latin typeface="Calibri" pitchFamily="34" charset="0"/>
                <a:sym typeface="Symbol"/>
              </a:rPr>
              <a:t>ex</a:t>
            </a:r>
            <a:r>
              <a:rPr lang="en-US" sz="2400" dirty="0" smtClean="0">
                <a:latin typeface="Calibri" pitchFamily="34" charset="0"/>
                <a:sym typeface="Wingdings" pitchFamily="2" charset="2"/>
              </a:rPr>
              <a:t>0 !) at an arbitrary value.</a:t>
            </a:r>
          </a:p>
          <a:p>
            <a:r>
              <a:rPr lang="en-US" sz="2400" b="1" dirty="0" smtClean="0">
                <a:latin typeface="Calibri" pitchFamily="34" charset="0"/>
                <a:sym typeface="Wingdings" pitchFamily="2" charset="2"/>
              </a:rPr>
              <a:t>S≠0</a:t>
            </a:r>
            <a:r>
              <a:rPr lang="en-US" sz="2400" dirty="0" smtClean="0">
                <a:latin typeface="Calibri" pitchFamily="34" charset="0"/>
                <a:sym typeface="Wingdings" pitchFamily="2" charset="2"/>
              </a:rPr>
              <a:t>: stronger and unharmonic oscillations at intermediate times.</a:t>
            </a:r>
          </a:p>
          <a:p>
            <a:r>
              <a:rPr lang="en-US" sz="2400" dirty="0" smtClean="0">
                <a:latin typeface="Calibri" pitchFamily="34" charset="0"/>
                <a:sym typeface="Wingdings" pitchFamily="2" charset="2"/>
              </a:rPr>
              <a:t>Sharp lock-in transition of the phase spikes </a:t>
            </a:r>
            <a:br>
              <a:rPr lang="en-US" sz="2400" dirty="0" smtClean="0">
                <a:latin typeface="Calibri" pitchFamily="34" charset="0"/>
                <a:sym typeface="Wingdings" pitchFamily="2" charset="2"/>
              </a:rPr>
            </a:br>
            <a:r>
              <a:rPr lang="en-US" sz="2400" dirty="0" smtClean="0">
                <a:latin typeface="Calibri" pitchFamily="34" charset="0"/>
                <a:sym typeface="Wingdings" pitchFamily="2" charset="2"/>
              </a:rPr>
              <a:t>the new set of strong oscillations. </a:t>
            </a:r>
            <a:endParaRPr lang="fr-FR" sz="2400" dirty="0" smtClean="0">
              <a:latin typeface="Calibri" pitchFamily="34" charset="0"/>
              <a:sym typeface="Wingdings" pitchFamily="2" charset="2"/>
            </a:endParaRPr>
          </a:p>
        </p:txBody>
      </p:sp>
      <p:cxnSp>
        <p:nvCxnSpPr>
          <p:cNvPr id="24" name="Connecteur droit avec flèche 23"/>
          <p:cNvCxnSpPr/>
          <p:nvPr/>
        </p:nvCxnSpPr>
        <p:spPr>
          <a:xfrm>
            <a:off x="5436096" y="2276872"/>
            <a:ext cx="194421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116632"/>
            <a:ext cx="91440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PUMPING TO EXCITONS - OUTLINE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 </a:t>
            </a:r>
            <a:r>
              <a:rPr lang="en-US" sz="2400" dirty="0" smtClean="0">
                <a:solidFill>
                  <a:srgbClr val="3366FF"/>
                </a:solidFill>
              </a:rPr>
              <a:t>Introduction</a:t>
            </a:r>
            <a:r>
              <a:rPr lang="en-US" sz="2400" dirty="0" smtClean="0"/>
              <a:t>. Time resolved phase transformations induced by optical pumping of excitons in a media prone to an instability.</a:t>
            </a:r>
          </a:p>
          <a:p>
            <a:endParaRPr lang="en-US" sz="8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366FF"/>
                </a:solidFill>
              </a:rPr>
              <a:t>The workshop of excitons</a:t>
            </a:r>
            <a:r>
              <a:rPr lang="en-US" sz="2400" dirty="0" smtClean="0"/>
              <a:t> in donor-acceptor chains with </a:t>
            </a:r>
            <a:br>
              <a:rPr lang="en-US" sz="2400" dirty="0" smtClean="0"/>
            </a:br>
            <a:r>
              <a:rPr lang="en-US" sz="2400" dirty="0" smtClean="0"/>
              <a:t>    neutral-ionic transitions. </a:t>
            </a:r>
          </a:p>
          <a:p>
            <a:endParaRPr lang="en-US" sz="8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366FF"/>
                </a:solidFill>
              </a:rPr>
              <a:t>  </a:t>
            </a:r>
            <a:r>
              <a:rPr lang="en-US" sz="2400" dirty="0" err="1" smtClean="0">
                <a:solidFill>
                  <a:srgbClr val="3366FF"/>
                </a:solidFill>
              </a:rPr>
              <a:t>Intramolecular</a:t>
            </a:r>
            <a:r>
              <a:rPr lang="en-US" sz="2400" dirty="0" smtClean="0">
                <a:solidFill>
                  <a:srgbClr val="3366FF"/>
                </a:solidFill>
              </a:rPr>
              <a:t> excitons</a:t>
            </a:r>
            <a:r>
              <a:rPr lang="en-US" sz="2400" dirty="0" smtClean="0"/>
              <a:t> interacting with the order parameter:  </a:t>
            </a:r>
          </a:p>
          <a:p>
            <a:pPr marL="363538"/>
            <a:r>
              <a:rPr lang="en-US" sz="2400" dirty="0" smtClean="0"/>
              <a:t>Spacio-temporal evolution: space segregation from self-focusing. Local dynamic transitions at subcritical pumping.</a:t>
            </a:r>
          </a:p>
          <a:p>
            <a:pPr marL="363538"/>
            <a:endParaRPr lang="en-US" sz="8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366FF"/>
                </a:solidFill>
              </a:rPr>
              <a:t>  Charge transfer excitons </a:t>
            </a:r>
            <a:r>
              <a:rPr lang="en-US" sz="2400" dirty="0" smtClean="0"/>
              <a:t>merging with the order parameter:</a:t>
            </a:r>
          </a:p>
          <a:p>
            <a:pPr marL="363538">
              <a:tabLst>
                <a:tab pos="714375" algn="l"/>
              </a:tabLst>
            </a:pPr>
            <a:r>
              <a:rPr lang="en-US" sz="2400" dirty="0" smtClean="0"/>
              <a:t>Entangled Bose condensation of excitons and the Excitonic Insulator transition for the thermodynamic order parameter.</a:t>
            </a:r>
          </a:p>
          <a:p>
            <a:pPr marL="363538">
              <a:tabLst>
                <a:tab pos="714375" algn="l"/>
              </a:tabLst>
            </a:pPr>
            <a:r>
              <a:rPr lang="en-US" sz="2400" dirty="0" smtClean="0"/>
              <a:t>Coherent oscillations from quantum interference in the excitonic condensate and the excitonic insulator ground state.</a:t>
            </a:r>
            <a:br>
              <a:rPr lang="en-US" sz="2400" dirty="0" smtClean="0"/>
            </a:br>
            <a:endParaRPr lang="en-US" sz="800" dirty="0" smtClean="0"/>
          </a:p>
          <a:p>
            <a:pPr>
              <a:buFont typeface="Wingdings" pitchFamily="2" charset="2"/>
              <a:buChar char="Ø"/>
              <a:tabLst>
                <a:tab pos="714375" algn="l"/>
              </a:tabLst>
            </a:pPr>
            <a:r>
              <a:rPr lang="en-US" sz="2400" dirty="0" smtClean="0"/>
              <a:t>Conclusions, confusions, unsolved problems.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288E9-795C-4A0F-8CCB-7849CFD07209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00353" name="Picture 1" descr="F:\Genetic 1D-figures\np2S0K10Gp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620688"/>
            <a:ext cx="3639232" cy="3528392"/>
          </a:xfrm>
          <a:prstGeom prst="rect">
            <a:avLst/>
          </a:prstGeom>
          <a:noFill/>
        </p:spPr>
      </p:pic>
      <p:pic>
        <p:nvPicPr>
          <p:cNvPr id="100357" name="Picture 5" descr="F:\Generic 1D-figures\np2S0K10Gp2t_0-3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80652" y="188640"/>
            <a:ext cx="4676281" cy="3888432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76502" y="76562"/>
            <a:ext cx="7015778" cy="40011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Space-time modeling, intermediate pumping, S=0: </a:t>
            </a:r>
          </a:p>
        </p:txBody>
      </p:sp>
      <p:pic>
        <p:nvPicPr>
          <p:cNvPr id="100363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4221088"/>
            <a:ext cx="3292475" cy="19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Connecteur droit avec flèche 17"/>
          <p:cNvCxnSpPr/>
          <p:nvPr/>
        </p:nvCxnSpPr>
        <p:spPr>
          <a:xfrm flipH="1">
            <a:off x="1763688" y="2564904"/>
            <a:ext cx="4392488" cy="201622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957" name="Picture 5" descr="D:\Users\Serguei\S-Files\Organics\N-I\N-I,mine\NIEI-art\Generic_EI\Generic 1D-figures\np175S0K10Gp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843012"/>
            <a:ext cx="4572000" cy="3594100"/>
          </a:xfrm>
          <a:prstGeom prst="rect">
            <a:avLst/>
          </a:prstGeom>
          <a:noFill/>
        </p:spPr>
      </p:pic>
      <p:pic>
        <p:nvPicPr>
          <p:cNvPr id="7" name="Picture 2" descr="F:\Genetic 1D-figures\DP-np17S0K10Gp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063337"/>
            <a:ext cx="3816424" cy="3301767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76502" y="76562"/>
            <a:ext cx="7015778" cy="40011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Space-time modeling, just super-critical pumping, S=0: </a:t>
            </a:r>
          </a:p>
        </p:txBody>
      </p:sp>
      <p:pic>
        <p:nvPicPr>
          <p:cNvPr id="12595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4509120"/>
            <a:ext cx="3292475" cy="19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Connecteur droit avec flèche 10"/>
          <p:cNvCxnSpPr/>
          <p:nvPr/>
        </p:nvCxnSpPr>
        <p:spPr>
          <a:xfrm flipH="1">
            <a:off x="1403648" y="3429000"/>
            <a:ext cx="648072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F:\Genetic 1D-figures\np175Sp01K10Gp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692696"/>
            <a:ext cx="4572001" cy="4896544"/>
          </a:xfrm>
          <a:prstGeom prst="rect">
            <a:avLst/>
          </a:prstGeom>
          <a:noFill/>
        </p:spPr>
      </p:pic>
      <p:pic>
        <p:nvPicPr>
          <p:cNvPr id="3" name="Picture 3" descr="F:\Genetic 1D-figures\np2Sp01K10Gp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836712"/>
            <a:ext cx="3981277" cy="3384376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76502" y="76562"/>
            <a:ext cx="8239914" cy="40011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Space-time modeling, super-critical and  higher pumping, S ≠ 0: </a:t>
            </a:r>
          </a:p>
        </p:txBody>
      </p:sp>
      <p:pic>
        <p:nvPicPr>
          <p:cNvPr id="13517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4509120"/>
            <a:ext cx="3292475" cy="19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Connecteur droit avec flèche 8"/>
          <p:cNvCxnSpPr/>
          <p:nvPr/>
        </p:nvCxnSpPr>
        <p:spPr>
          <a:xfrm>
            <a:off x="1763688" y="3212976"/>
            <a:ext cx="144016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194" name="Picture 2" descr="F:\Generic 1D-figures\JacobiSN\qp3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5" y="980728"/>
            <a:ext cx="4494815" cy="3558395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827584" y="404664"/>
            <a:ext cx="4740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Flat initial conditions – triple walls</a:t>
            </a:r>
            <a:endParaRPr lang="en-US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288E9-795C-4A0F-8CCB-7849CFD07209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3" name="ZoneTexte 2"/>
          <p:cNvSpPr txBox="1"/>
          <p:nvPr/>
        </p:nvSpPr>
        <p:spPr>
          <a:xfrm>
            <a:off x="3347864" y="44624"/>
            <a:ext cx="2376264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Conclusions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07504" y="620688"/>
            <a:ext cx="903649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 smtClean="0">
                <a:solidFill>
                  <a:srgbClr val="FF00FF"/>
                </a:solidFill>
                <a:latin typeface="Calibri" pitchFamily="34" charset="0"/>
              </a:rPr>
              <a:t>Intra-molecular  and charge transfer excitons</a:t>
            </a:r>
          </a:p>
          <a:p>
            <a:pPr>
              <a:buFont typeface="Wingdings" pitchFamily="2" charset="2"/>
              <a:buChar char="Ø"/>
            </a:pPr>
            <a:r>
              <a:rPr lang="en-GB" sz="2400" dirty="0" smtClean="0">
                <a:latin typeface="Calibri" pitchFamily="34" charset="0"/>
              </a:rPr>
              <a:t>A quasi-condensate of optically pumped excitons  appears </a:t>
            </a:r>
            <a:br>
              <a:rPr lang="en-GB" sz="2400" dirty="0" smtClean="0">
                <a:latin typeface="Calibri" pitchFamily="34" charset="0"/>
              </a:rPr>
            </a:br>
            <a:r>
              <a:rPr lang="en-GB" sz="2400" dirty="0" smtClean="0">
                <a:latin typeface="Calibri" pitchFamily="34" charset="0"/>
              </a:rPr>
              <a:t>    as a macroscopic quantum state.</a:t>
            </a:r>
          </a:p>
          <a:p>
            <a:endParaRPr lang="en-GB" sz="8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400" dirty="0" smtClean="0">
                <a:latin typeface="Calibri" pitchFamily="34" charset="0"/>
              </a:rPr>
              <a:t>It evolves interacting with other degrees of freedom prone to instability,  with self-trapping of excitons akin to self-focusing in optics.</a:t>
            </a:r>
          </a:p>
          <a:p>
            <a:r>
              <a:rPr lang="en-GB" sz="800" dirty="0" smtClean="0">
                <a:latin typeface="Calibri" pitchFamily="34" charset="0"/>
              </a:rPr>
              <a:t> </a:t>
            </a:r>
            <a:endParaRPr lang="en-US" sz="8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400" dirty="0" smtClean="0">
                <a:latin typeface="Calibri" pitchFamily="34" charset="0"/>
              </a:rPr>
              <a:t>The locally enhanced density of excitons can surpass a critical value     to trigger the phase transformation, even if the mean density is below the required threshold.</a:t>
            </a:r>
          </a:p>
          <a:p>
            <a:endParaRPr lang="en-US" sz="8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400" dirty="0" smtClean="0">
                <a:latin typeface="Calibri" pitchFamily="34" charset="0"/>
              </a:rPr>
              <a:t>The system is stratified in domains which evolve through dynamical   phase transitions and may persist even after the excitons recombine. </a:t>
            </a:r>
          </a:p>
          <a:p>
            <a:r>
              <a:rPr lang="en-GB" sz="2400" b="1" i="1" dirty="0" smtClean="0">
                <a:solidFill>
                  <a:srgbClr val="FF00FF"/>
                </a:solidFill>
                <a:latin typeface="Calibri" pitchFamily="34" charset="0"/>
              </a:rPr>
              <a:t>Charge transfer excitons</a:t>
            </a:r>
            <a:endParaRPr lang="en-US" sz="24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400" dirty="0" smtClean="0">
                <a:latin typeface="Calibri" pitchFamily="34" charset="0"/>
              </a:rPr>
              <a:t>The excitation and the long range ordering can be built from </a:t>
            </a:r>
            <a:br>
              <a:rPr lang="en-GB" sz="2400" dirty="0" smtClean="0">
                <a:latin typeface="Calibri" pitchFamily="34" charset="0"/>
              </a:rPr>
            </a:br>
            <a:r>
              <a:rPr lang="en-GB" sz="2400" dirty="0" smtClean="0">
                <a:latin typeface="Calibri" pitchFamily="34" charset="0"/>
              </a:rPr>
              <a:t>    the same intermolecular electronic transfer.</a:t>
            </a:r>
          </a:p>
          <a:p>
            <a:endParaRPr lang="en-US" sz="8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400" dirty="0" smtClean="0">
                <a:latin typeface="Calibri" pitchFamily="34" charset="0"/>
              </a:rPr>
              <a:t>Both thermodynamic and dynamic effects can be described on the same root by viewing the ordered state as the Excitonic Insulator. </a:t>
            </a:r>
            <a:endParaRPr lang="en-US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0" y="4228053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At high density and cooled, excitons might form a quasi-condensate.</a:t>
            </a:r>
          </a:p>
          <a:p>
            <a:endParaRPr lang="en-US" sz="600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Wave function </a:t>
            </a:r>
            <a:r>
              <a:rPr lang="el-GR" sz="2400" b="1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sym typeface="Symbol"/>
              </a:rPr>
              <a:t></a:t>
            </a:r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sym typeface="Symbol"/>
              </a:rPr>
              <a:t> </a:t>
            </a:r>
            <a:r>
              <a:rPr lang="el-GR" sz="2400" b="1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of this  macroscopic quantum state evolves </a:t>
            </a:r>
            <a:b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</a:b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interacting with other degrees of freedom prone to instability.</a:t>
            </a:r>
          </a:p>
          <a:p>
            <a:endParaRPr lang="en-US" sz="600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r>
              <a:rPr lang="el-GR" sz="2400" b="1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sym typeface="Symbol"/>
              </a:rPr>
              <a:t></a:t>
            </a:r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sym typeface="Symbol"/>
              </a:rPr>
              <a:t> </a:t>
            </a:r>
            <a:r>
              <a:rPr lang="el-GR" sz="2400" b="1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is subject to self-trapping  (akin to self-focusing of light). </a:t>
            </a:r>
          </a:p>
          <a:p>
            <a:endParaRPr lang="en-US" sz="600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Locally enhanced density can trigger the phase transformation, </a:t>
            </a:r>
            <a:b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</a:b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even if the mean density is below the global threshold.</a:t>
            </a:r>
          </a:p>
        </p:txBody>
      </p:sp>
      <p:cxnSp>
        <p:nvCxnSpPr>
          <p:cNvPr id="31" name="Connecteur droit avec flèche 30"/>
          <p:cNvCxnSpPr/>
          <p:nvPr/>
        </p:nvCxnSpPr>
        <p:spPr>
          <a:xfrm>
            <a:off x="6660232" y="3284984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e 35"/>
          <p:cNvGrpSpPr/>
          <p:nvPr/>
        </p:nvGrpSpPr>
        <p:grpSpPr>
          <a:xfrm>
            <a:off x="0" y="15007"/>
            <a:ext cx="8612858" cy="4091682"/>
            <a:chOff x="0" y="15007"/>
            <a:chExt cx="8612858" cy="4091682"/>
          </a:xfrm>
        </p:grpSpPr>
        <p:cxnSp>
          <p:nvCxnSpPr>
            <p:cNvPr id="28" name="Connecteur droit 27"/>
            <p:cNvCxnSpPr/>
            <p:nvPr/>
          </p:nvCxnSpPr>
          <p:spPr>
            <a:xfrm>
              <a:off x="4283968" y="2492896"/>
              <a:ext cx="936104" cy="0"/>
            </a:xfrm>
            <a:prstGeom prst="line">
              <a:avLst/>
            </a:prstGeom>
            <a:ln w="25400"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e 24"/>
            <p:cNvGrpSpPr/>
            <p:nvPr/>
          </p:nvGrpSpPr>
          <p:grpSpPr>
            <a:xfrm>
              <a:off x="0" y="15007"/>
              <a:ext cx="8612858" cy="4091682"/>
              <a:chOff x="0" y="951111"/>
              <a:chExt cx="8612858" cy="4091682"/>
            </a:xfrm>
          </p:grpSpPr>
          <p:sp>
            <p:nvSpPr>
              <p:cNvPr id="26" name="Flèche vers le haut 25"/>
              <p:cNvSpPr/>
              <p:nvPr/>
            </p:nvSpPr>
            <p:spPr>
              <a:xfrm>
                <a:off x="4499992" y="2924944"/>
                <a:ext cx="216024" cy="504056"/>
              </a:xfrm>
              <a:prstGeom prst="upArrow">
                <a:avLst/>
              </a:prstGeom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0" name="ZoneTexte 29"/>
              <p:cNvSpPr txBox="1"/>
              <p:nvPr/>
            </p:nvSpPr>
            <p:spPr>
              <a:xfrm>
                <a:off x="6138258" y="2708920"/>
                <a:ext cx="2322174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Alternative:</a:t>
                </a:r>
                <a:br>
                  <a:rPr lang="en-US" sz="2400" dirty="0" smtClean="0">
                    <a:solidFill>
                      <a:srgbClr val="FF0000"/>
                    </a:solidFill>
                  </a:rPr>
                </a:br>
                <a:r>
                  <a:rPr lang="en-US" sz="2400" dirty="0" err="1" smtClean="0">
                    <a:solidFill>
                      <a:srgbClr val="FF0000"/>
                    </a:solidFill>
                  </a:rPr>
                  <a:t>subgap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 pumping </a:t>
                </a:r>
                <a:br>
                  <a:rPr lang="en-US" sz="2400" dirty="0" smtClean="0">
                    <a:solidFill>
                      <a:srgbClr val="FF0000"/>
                    </a:solidFill>
                  </a:rPr>
                </a:br>
                <a:r>
                  <a:rPr lang="en-US" sz="2400" dirty="0" smtClean="0">
                    <a:solidFill>
                      <a:srgbClr val="FF0000"/>
                    </a:solidFill>
                  </a:rPr>
                  <a:t>to excitons  –</a:t>
                </a:r>
                <a:br>
                  <a:rPr lang="en-US" sz="2400" dirty="0" smtClean="0">
                    <a:solidFill>
                      <a:srgbClr val="FF0000"/>
                    </a:solidFill>
                  </a:rPr>
                </a:br>
                <a:r>
                  <a:rPr lang="en-US" sz="2400" dirty="0" smtClean="0">
                    <a:solidFill>
                      <a:srgbClr val="FF0000"/>
                    </a:solidFill>
                  </a:rPr>
                  <a:t>e-h bound states</a:t>
                </a:r>
              </a:p>
            </p:txBody>
          </p:sp>
          <p:cxnSp>
            <p:nvCxnSpPr>
              <p:cNvPr id="34" name="Connecteur droit avec flèche 33"/>
              <p:cNvCxnSpPr/>
              <p:nvPr/>
            </p:nvCxnSpPr>
            <p:spPr>
              <a:xfrm flipH="1">
                <a:off x="4716016" y="3140968"/>
                <a:ext cx="1512168" cy="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" name="Groupe 23"/>
              <p:cNvGrpSpPr/>
              <p:nvPr/>
            </p:nvGrpSpPr>
            <p:grpSpPr>
              <a:xfrm>
                <a:off x="0" y="951111"/>
                <a:ext cx="8612858" cy="4091682"/>
                <a:chOff x="138176" y="1527175"/>
                <a:chExt cx="8612858" cy="4091682"/>
              </a:xfrm>
            </p:grpSpPr>
            <p:grpSp>
              <p:nvGrpSpPr>
                <p:cNvPr id="5" name="Groupe 22"/>
                <p:cNvGrpSpPr/>
                <p:nvPr/>
              </p:nvGrpSpPr>
              <p:grpSpPr>
                <a:xfrm>
                  <a:off x="138176" y="1844824"/>
                  <a:ext cx="8612858" cy="3774033"/>
                  <a:chOff x="138176" y="412816"/>
                  <a:chExt cx="8612858" cy="3346784"/>
                </a:xfrm>
              </p:grpSpPr>
              <p:cxnSp>
                <p:nvCxnSpPr>
                  <p:cNvPr id="6" name="Connecteur droit 5"/>
                  <p:cNvCxnSpPr/>
                  <p:nvPr/>
                </p:nvCxnSpPr>
                <p:spPr>
                  <a:xfrm>
                    <a:off x="2267744" y="1700808"/>
                    <a:ext cx="2448272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" name="Connecteur droit 6"/>
                  <p:cNvCxnSpPr/>
                  <p:nvPr/>
                </p:nvCxnSpPr>
                <p:spPr>
                  <a:xfrm>
                    <a:off x="2267744" y="2420888"/>
                    <a:ext cx="2448272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" name="ZoneTexte 7"/>
                  <p:cNvSpPr txBox="1"/>
                  <p:nvPr/>
                </p:nvSpPr>
                <p:spPr>
                  <a:xfrm>
                    <a:off x="1979712" y="1689939"/>
                    <a:ext cx="1857047" cy="73692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400" dirty="0" smtClean="0"/>
                      <a:t>Spectral gap</a:t>
                    </a:r>
                    <a:br>
                      <a:rPr lang="en-US" sz="2400" dirty="0" smtClean="0"/>
                    </a:br>
                    <a:r>
                      <a:rPr lang="en-US" sz="2400" dirty="0" smtClean="0"/>
                      <a:t>or bottleneck</a:t>
                    </a:r>
                    <a:endParaRPr lang="en-US" sz="2400" dirty="0"/>
                  </a:p>
                </p:txBody>
              </p:sp>
              <p:sp>
                <p:nvSpPr>
                  <p:cNvPr id="9" name="Demi-tour 8"/>
                  <p:cNvSpPr/>
                  <p:nvPr/>
                </p:nvSpPr>
                <p:spPr>
                  <a:xfrm>
                    <a:off x="1763688" y="476672"/>
                    <a:ext cx="864096" cy="3240360"/>
                  </a:xfrm>
                  <a:prstGeom prst="uturnArrow">
                    <a:avLst>
                      <a:gd name="adj1" fmla="val 25000"/>
                      <a:gd name="adj2" fmla="val 25000"/>
                      <a:gd name="adj3" fmla="val 25000"/>
                      <a:gd name="adj4" fmla="val 43750"/>
                      <a:gd name="adj5" fmla="val 36581"/>
                    </a:avLst>
                  </a:prstGeom>
                  <a:solidFill>
                    <a:srgbClr val="C00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" name="Virage 9"/>
                  <p:cNvSpPr/>
                  <p:nvPr/>
                </p:nvSpPr>
                <p:spPr>
                  <a:xfrm rot="16200000" flipV="1">
                    <a:off x="1817694" y="2654914"/>
                    <a:ext cx="1224136" cy="900100"/>
                  </a:xfrm>
                  <a:prstGeom prst="bentArrow">
                    <a:avLst/>
                  </a:prstGeom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1" name="ZoneTexte 10"/>
                  <p:cNvSpPr txBox="1"/>
                  <p:nvPr/>
                </p:nvSpPr>
                <p:spPr>
                  <a:xfrm>
                    <a:off x="138176" y="1844824"/>
                    <a:ext cx="1481496" cy="73692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400" b="1" dirty="0" smtClean="0"/>
                      <a:t>optical</a:t>
                    </a:r>
                  </a:p>
                  <a:p>
                    <a:r>
                      <a:rPr lang="en-US" sz="2400" b="1" dirty="0" smtClean="0"/>
                      <a:t>pumping</a:t>
                    </a:r>
                    <a:endParaRPr lang="en-US" sz="2400" b="1" dirty="0"/>
                  </a:p>
                </p:txBody>
              </p:sp>
              <p:sp>
                <p:nvSpPr>
                  <p:cNvPr id="12" name="ZoneTexte 11"/>
                  <p:cNvSpPr txBox="1"/>
                  <p:nvPr/>
                </p:nvSpPr>
                <p:spPr>
                  <a:xfrm>
                    <a:off x="179512" y="908720"/>
                    <a:ext cx="1435008" cy="40940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400" dirty="0" smtClean="0">
                        <a:solidFill>
                          <a:srgbClr val="C00000"/>
                        </a:solidFill>
                      </a:rPr>
                      <a:t>electrons</a:t>
                    </a:r>
                    <a:endParaRPr lang="en-US" sz="2400" dirty="0">
                      <a:solidFill>
                        <a:srgbClr val="C00000"/>
                      </a:solidFill>
                    </a:endParaRPr>
                  </a:p>
                </p:txBody>
              </p:sp>
              <p:sp>
                <p:nvSpPr>
                  <p:cNvPr id="13" name="ZoneTexte 12"/>
                  <p:cNvSpPr txBox="1"/>
                  <p:nvPr/>
                </p:nvSpPr>
                <p:spPr>
                  <a:xfrm>
                    <a:off x="2837968" y="2711637"/>
                    <a:ext cx="1080120" cy="40940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 smtClean="0">
                        <a:solidFill>
                          <a:srgbClr val="002060"/>
                        </a:solidFill>
                      </a:rPr>
                      <a:t>holes</a:t>
                    </a:r>
                    <a:endParaRPr lang="en-US" sz="2400" dirty="0">
                      <a:solidFill>
                        <a:srgbClr val="002060"/>
                      </a:solidFill>
                    </a:endParaRPr>
                  </a:p>
                </p:txBody>
              </p:sp>
              <p:sp>
                <p:nvSpPr>
                  <p:cNvPr id="14" name="ZoneTexte 13"/>
                  <p:cNvSpPr txBox="1"/>
                  <p:nvPr/>
                </p:nvSpPr>
                <p:spPr>
                  <a:xfrm>
                    <a:off x="4932040" y="412816"/>
                    <a:ext cx="3818994" cy="73692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400" dirty="0" smtClean="0"/>
                      <a:t>non-equilibrium populations </a:t>
                    </a:r>
                    <a:br>
                      <a:rPr lang="en-US" sz="2400" dirty="0" smtClean="0"/>
                    </a:br>
                    <a:r>
                      <a:rPr lang="en-US" sz="2400" dirty="0" smtClean="0"/>
                      <a:t>of electrons e and holes h.</a:t>
                    </a:r>
                    <a:endParaRPr lang="en-US" sz="2400" dirty="0"/>
                  </a:p>
                </p:txBody>
              </p:sp>
              <p:cxnSp>
                <p:nvCxnSpPr>
                  <p:cNvPr id="16" name="Connecteur droit avec flèche 15"/>
                  <p:cNvCxnSpPr/>
                  <p:nvPr/>
                </p:nvCxnSpPr>
                <p:spPr>
                  <a:xfrm flipH="1">
                    <a:off x="3203848" y="732097"/>
                    <a:ext cx="1728192" cy="830130"/>
                  </a:xfrm>
                  <a:prstGeom prst="straightConnector1">
                    <a:avLst/>
                  </a:prstGeom>
                  <a:ln w="12700">
                    <a:solidFill>
                      <a:srgbClr val="C0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Connecteur droit avec flèche 17"/>
                  <p:cNvCxnSpPr/>
                  <p:nvPr/>
                </p:nvCxnSpPr>
                <p:spPr>
                  <a:xfrm flipH="1">
                    <a:off x="3630056" y="859809"/>
                    <a:ext cx="1373992" cy="1660260"/>
                  </a:xfrm>
                  <a:prstGeom prst="straightConnector1">
                    <a:avLst/>
                  </a:prstGeom>
                  <a:ln w="12700"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0" name="ZoneTexte 19"/>
                  <p:cNvSpPr txBox="1"/>
                  <p:nvPr/>
                </p:nvSpPr>
                <p:spPr>
                  <a:xfrm>
                    <a:off x="2699792" y="476672"/>
                    <a:ext cx="1947969" cy="40940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400" dirty="0" smtClean="0"/>
                      <a:t>empty bands</a:t>
                    </a:r>
                    <a:endParaRPr lang="en-US" sz="2400" dirty="0"/>
                  </a:p>
                </p:txBody>
              </p:sp>
              <p:sp>
                <p:nvSpPr>
                  <p:cNvPr id="21" name="ZoneTexte 20"/>
                  <p:cNvSpPr txBox="1"/>
                  <p:nvPr/>
                </p:nvSpPr>
                <p:spPr>
                  <a:xfrm>
                    <a:off x="3270016" y="3350199"/>
                    <a:ext cx="1744388" cy="40940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400" dirty="0" smtClean="0"/>
                      <a:t>filled bands</a:t>
                    </a:r>
                    <a:endParaRPr lang="en-US" sz="2400" dirty="0"/>
                  </a:p>
                </p:txBody>
              </p:sp>
            </p:grpSp>
            <p:sp>
              <p:nvSpPr>
                <p:cNvPr id="22" name="ZoneTexte 21"/>
                <p:cNvSpPr txBox="1"/>
                <p:nvPr/>
              </p:nvSpPr>
              <p:spPr>
                <a:xfrm>
                  <a:off x="1331640" y="1527175"/>
                  <a:ext cx="95372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 smtClean="0"/>
                    <a:t>10’s </a:t>
                  </a:r>
                  <a:r>
                    <a:rPr lang="en-US" sz="2400" dirty="0" err="1" smtClean="0"/>
                    <a:t>fs</a:t>
                  </a:r>
                  <a:endParaRPr lang="en-US" sz="2400" dirty="0"/>
                </a:p>
              </p:txBody>
            </p:sp>
            <p:sp>
              <p:nvSpPr>
                <p:cNvPr id="23" name="ZoneTexte 22"/>
                <p:cNvSpPr txBox="1"/>
                <p:nvPr/>
              </p:nvSpPr>
              <p:spPr>
                <a:xfrm>
                  <a:off x="2261904" y="1527175"/>
                  <a:ext cx="93083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 smtClean="0"/>
                    <a:t>100 </a:t>
                  </a:r>
                  <a:r>
                    <a:rPr lang="en-US" sz="2400" dirty="0" err="1" smtClean="0"/>
                    <a:t>fs</a:t>
                  </a:r>
                  <a:endParaRPr lang="en-US" sz="2400" dirty="0"/>
                </a:p>
              </p:txBody>
            </p:sp>
          </p:grpSp>
        </p:grpSp>
        <p:cxnSp>
          <p:nvCxnSpPr>
            <p:cNvPr id="35" name="Connecteur droit 34"/>
            <p:cNvCxnSpPr/>
            <p:nvPr/>
          </p:nvCxnSpPr>
          <p:spPr>
            <a:xfrm>
              <a:off x="4283968" y="1988840"/>
              <a:ext cx="936104" cy="0"/>
            </a:xfrm>
            <a:prstGeom prst="line">
              <a:avLst/>
            </a:prstGeom>
            <a:ln w="25400"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288E9-795C-4A0F-8CCB-7849CFD0720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922749"/>
            <a:ext cx="5436096" cy="3913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00"/>
              </a:spcAft>
            </a:pPr>
            <a:r>
              <a:rPr lang="en-US" sz="2000" dirty="0" smtClean="0"/>
              <a:t> </a:t>
            </a:r>
            <a:r>
              <a:rPr lang="en-US" sz="2000" dirty="0" err="1" smtClean="0"/>
              <a:t>TTF</a:t>
            </a:r>
            <a:r>
              <a:rPr lang="en-US" sz="2000" dirty="0" smtClean="0"/>
              <a:t>-CA: stacks of alternating  </a:t>
            </a:r>
            <a:br>
              <a:rPr lang="en-US" sz="2000" dirty="0" smtClean="0"/>
            </a:br>
            <a:r>
              <a:rPr lang="en-US" sz="2000" dirty="0" smtClean="0"/>
              <a:t>donors D=</a:t>
            </a:r>
            <a:r>
              <a:rPr lang="en-US" sz="2000" dirty="0" err="1" smtClean="0"/>
              <a:t>TTF</a:t>
            </a:r>
            <a:r>
              <a:rPr lang="en-US" sz="2000" dirty="0" smtClean="0"/>
              <a:t> and acceptors A=CA.</a:t>
            </a:r>
          </a:p>
          <a:p>
            <a:pPr>
              <a:spcAft>
                <a:spcPts val="200"/>
              </a:spcAft>
            </a:pPr>
            <a:r>
              <a:rPr lang="en-US" sz="2000" dirty="0" smtClean="0"/>
              <a:t>T&gt;</a:t>
            </a:r>
            <a:r>
              <a:rPr lang="en-US" sz="2000" dirty="0" err="1" smtClean="0"/>
              <a:t>Tc</a:t>
            </a:r>
            <a:r>
              <a:rPr lang="en-US" sz="2000" dirty="0" smtClean="0"/>
              <a:t>=81 K:  molecules are weakly charged.</a:t>
            </a:r>
          </a:p>
          <a:p>
            <a:pPr>
              <a:spcAft>
                <a:spcPts val="200"/>
              </a:spcAft>
            </a:pPr>
            <a:r>
              <a:rPr lang="en-US" sz="2000" dirty="0" smtClean="0"/>
              <a:t>T=</a:t>
            </a:r>
            <a:r>
              <a:rPr lang="en-US" sz="2000" dirty="0" err="1" smtClean="0"/>
              <a:t>Tc</a:t>
            </a:r>
            <a:r>
              <a:rPr lang="en-US" sz="2000" dirty="0" smtClean="0"/>
              <a:t>: quasi-neutral to ionic  transition – </a:t>
            </a:r>
            <a:r>
              <a:rPr lang="en-US" sz="2000" dirty="0" smtClean="0">
                <a:solidFill>
                  <a:srgbClr val="FF0000"/>
                </a:solidFill>
              </a:rPr>
              <a:t>1</a:t>
            </a:r>
            <a:r>
              <a:rPr lang="en-US" sz="2000" baseline="30000" dirty="0" smtClean="0">
                <a:solidFill>
                  <a:srgbClr val="FF0000"/>
                </a:solidFill>
              </a:rPr>
              <a:t>st</a:t>
            </a:r>
            <a:r>
              <a:rPr lang="en-US" sz="2000" dirty="0" smtClean="0">
                <a:solidFill>
                  <a:srgbClr val="FF0000"/>
                </a:solidFill>
              </a:rPr>
              <a:t> order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r>
              <a:rPr lang="en-US" sz="2000" dirty="0" smtClean="0"/>
              <a:t>Charge transfer </a:t>
            </a:r>
            <a:r>
              <a:rPr lang="el-GR" sz="2000" b="1" dirty="0" smtClean="0"/>
              <a:t>ρ</a:t>
            </a:r>
            <a:r>
              <a:rPr lang="en-US" sz="2000" dirty="0" smtClean="0"/>
              <a:t> jumps from </a:t>
            </a:r>
            <a:r>
              <a:rPr lang="el-GR" sz="2000" b="1" dirty="0" smtClean="0">
                <a:solidFill>
                  <a:srgbClr val="C00000"/>
                </a:solidFill>
              </a:rPr>
              <a:t>ρ</a:t>
            </a:r>
            <a:r>
              <a:rPr lang="en-US" sz="2000" b="1" baseline="-25000" dirty="0" smtClean="0">
                <a:solidFill>
                  <a:srgbClr val="C00000"/>
                </a:solidFill>
              </a:rPr>
              <a:t>n </a:t>
            </a:r>
            <a:r>
              <a:rPr lang="en-US" sz="2000" b="1" dirty="0" smtClean="0">
                <a:solidFill>
                  <a:srgbClr val="C00000"/>
                </a:solidFill>
              </a:rPr>
              <a:t>=</a:t>
            </a:r>
            <a:r>
              <a:rPr lang="en-US" sz="2000" dirty="0" smtClean="0">
                <a:solidFill>
                  <a:srgbClr val="C00000"/>
                </a:solidFill>
              </a:rPr>
              <a:t>0.32 to </a:t>
            </a:r>
            <a:r>
              <a:rPr lang="el-GR" sz="2000" b="1" dirty="0" smtClean="0">
                <a:solidFill>
                  <a:srgbClr val="C00000"/>
                </a:solidFill>
              </a:rPr>
              <a:t>ρ</a:t>
            </a:r>
            <a:r>
              <a:rPr lang="en-US" sz="2000" b="1" baseline="-25000" dirty="0" smtClean="0">
                <a:solidFill>
                  <a:srgbClr val="C00000"/>
                </a:solidFill>
              </a:rPr>
              <a:t>i </a:t>
            </a:r>
            <a:r>
              <a:rPr lang="en-US" sz="2000" b="1" dirty="0" smtClean="0">
                <a:solidFill>
                  <a:srgbClr val="C00000"/>
                </a:solidFill>
              </a:rPr>
              <a:t>= </a:t>
            </a:r>
            <a:r>
              <a:rPr lang="en-US" sz="2000" dirty="0" smtClean="0">
                <a:solidFill>
                  <a:srgbClr val="C00000"/>
                </a:solidFill>
              </a:rPr>
              <a:t>0.52</a:t>
            </a:r>
          </a:p>
          <a:p>
            <a:pPr>
              <a:spcAft>
                <a:spcPts val="200"/>
              </a:spcAft>
            </a:pPr>
            <a:r>
              <a:rPr lang="en-US" sz="2000" dirty="0" smtClean="0"/>
              <a:t>Charged molecules shift relative to each other –  Coulomb or spin-Peierls instabilities: </a:t>
            </a:r>
          </a:p>
          <a:p>
            <a:pPr>
              <a:spcAft>
                <a:spcPts val="200"/>
              </a:spcAft>
            </a:pPr>
            <a:r>
              <a:rPr lang="en-US" sz="2000" dirty="0" smtClean="0"/>
              <a:t>alternation of long and short bonds.</a:t>
            </a:r>
          </a:p>
          <a:p>
            <a:pPr>
              <a:spcAft>
                <a:spcPts val="200"/>
              </a:spcAft>
            </a:pPr>
            <a:r>
              <a:rPr lang="en-US" sz="2000" i="1" dirty="0" smtClean="0">
                <a:solidFill>
                  <a:srgbClr val="FF00FF"/>
                </a:solidFill>
              </a:rPr>
              <a:t>With all inversion and mirror symmetries </a:t>
            </a:r>
          </a:p>
          <a:p>
            <a:pPr>
              <a:spcAft>
                <a:spcPts val="200"/>
              </a:spcAft>
            </a:pPr>
            <a:r>
              <a:rPr lang="en-US" sz="2000" i="1" dirty="0" smtClean="0">
                <a:solidFill>
                  <a:srgbClr val="FF00FF"/>
                </a:solidFill>
              </a:rPr>
              <a:t>lifted, this is the electronic ferroelectric.</a:t>
            </a:r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11738" y="692696"/>
            <a:ext cx="3580742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/>
          <p:nvPr/>
        </p:nvSpPr>
        <p:spPr>
          <a:xfrm>
            <a:off x="755576" y="44624"/>
            <a:ext cx="6500690" cy="461665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Neutral-Ionic Transition in donor-acceptor chains.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07504" y="4925486"/>
            <a:ext cx="8820472" cy="1815882"/>
          </a:xfrm>
          <a:prstGeom prst="rect">
            <a:avLst/>
          </a:prstGeom>
          <a:noFill/>
          <a:ln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00000"/>
                </a:solidFill>
                <a:latin typeface="Calibri" pitchFamily="34" charset="0"/>
              </a:rPr>
              <a:t>Thermodynamic charge transfer. 		</a:t>
            </a:r>
            <a:r>
              <a:rPr lang="en-US" sz="2200" i="1" dirty="0" smtClean="0">
                <a:solidFill>
                  <a:srgbClr val="C00000"/>
                </a:solidFill>
                <a:latin typeface="Calibri" pitchFamily="34" charset="0"/>
              </a:rPr>
              <a:t>Primary effect: </a:t>
            </a:r>
            <a:r>
              <a:rPr lang="en-US" sz="2200" dirty="0" smtClean="0">
                <a:solidFill>
                  <a:srgbClr val="C00000"/>
                </a:solidFill>
                <a:latin typeface="Calibri" pitchFamily="34" charset="0"/>
              </a:rPr>
              <a:t>redistribution  of the charge </a:t>
            </a:r>
            <a:r>
              <a:rPr lang="en-US" sz="2200" dirty="0">
                <a:solidFill>
                  <a:srgbClr val="C00000"/>
                </a:solidFill>
                <a:latin typeface="Calibri" pitchFamily="34" charset="0"/>
              </a:rPr>
              <a:t>density </a:t>
            </a:r>
            <a:r>
              <a:rPr lang="el-GR" sz="2200" b="1" dirty="0" smtClean="0">
                <a:solidFill>
                  <a:srgbClr val="C00000"/>
                </a:solidFill>
                <a:latin typeface="Calibri" pitchFamily="34" charset="0"/>
              </a:rPr>
              <a:t>ρ</a:t>
            </a:r>
            <a:r>
              <a:rPr lang="en-US" sz="2200" dirty="0" smtClean="0">
                <a:solidFill>
                  <a:srgbClr val="C00000"/>
                </a:solidFill>
                <a:latin typeface="Calibri" pitchFamily="34" charset="0"/>
              </a:rPr>
              <a:t> with no symmetry breaking -  </a:t>
            </a:r>
            <a:br>
              <a:rPr lang="en-US" sz="2200" dirty="0" smtClean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2200" dirty="0" smtClean="0">
                <a:solidFill>
                  <a:srgbClr val="C00000"/>
                </a:solidFill>
                <a:latin typeface="Calibri" pitchFamily="34" charset="0"/>
              </a:rPr>
              <a:t>an </a:t>
            </a:r>
            <a:r>
              <a:rPr lang="en-US" sz="2000" dirty="0" smtClean="0">
                <a:solidFill>
                  <a:srgbClr val="C00000"/>
                </a:solidFill>
                <a:latin typeface="Calibri" pitchFamily="34" charset="0"/>
              </a:rPr>
              <a:t>isomorphic</a:t>
            </a:r>
            <a:r>
              <a:rPr lang="en-US" sz="2200" dirty="0" smtClean="0">
                <a:solidFill>
                  <a:srgbClr val="C00000"/>
                </a:solidFill>
                <a:latin typeface="Calibri" pitchFamily="34" charset="0"/>
              </a:rPr>
              <a:t>  transition described  by the single </a:t>
            </a:r>
            <a:r>
              <a:rPr lang="en-US" sz="2200" dirty="0">
                <a:solidFill>
                  <a:srgbClr val="C00000"/>
                </a:solidFill>
                <a:latin typeface="Calibri" pitchFamily="34" charset="0"/>
              </a:rPr>
              <a:t>real field </a:t>
            </a:r>
            <a:r>
              <a:rPr lang="en-US" sz="2200" b="1" dirty="0" smtClean="0">
                <a:solidFill>
                  <a:srgbClr val="C00000"/>
                </a:solidFill>
                <a:latin typeface="Calibri" pitchFamily="34" charset="0"/>
              </a:rPr>
              <a:t>r = </a:t>
            </a:r>
            <a:r>
              <a:rPr lang="el-GR" sz="2200" b="1" dirty="0" smtClean="0">
                <a:solidFill>
                  <a:srgbClr val="C00000"/>
                </a:solidFill>
                <a:latin typeface="Calibri" pitchFamily="34" charset="0"/>
              </a:rPr>
              <a:t>ρ</a:t>
            </a:r>
            <a:r>
              <a:rPr lang="en-US" sz="2200" b="1" dirty="0" smtClean="0">
                <a:solidFill>
                  <a:srgbClr val="C00000"/>
                </a:solidFill>
                <a:latin typeface="Calibri" pitchFamily="34" charset="0"/>
              </a:rPr>
              <a:t> -</a:t>
            </a:r>
            <a:r>
              <a:rPr lang="el-GR" sz="2400" b="1" dirty="0" smtClean="0">
                <a:solidFill>
                  <a:srgbClr val="C00000"/>
                </a:solidFill>
                <a:latin typeface="Calibri" pitchFamily="34" charset="0"/>
              </a:rPr>
              <a:t> ρ</a:t>
            </a:r>
            <a:r>
              <a:rPr lang="en-US" sz="2400" b="1" baseline="-25000" dirty="0" smtClean="0">
                <a:solidFill>
                  <a:srgbClr val="C00000"/>
                </a:solidFill>
                <a:latin typeface="Calibri" pitchFamily="34" charset="0"/>
              </a:rPr>
              <a:t>n</a:t>
            </a:r>
            <a:r>
              <a:rPr lang="en-US" sz="2200" dirty="0" smtClean="0">
                <a:solidFill>
                  <a:srgbClr val="C00000"/>
                </a:solidFill>
                <a:latin typeface="Calibri" pitchFamily="34" charset="0"/>
              </a:rPr>
              <a:t>. </a:t>
            </a:r>
            <a:br>
              <a:rPr lang="en-US" sz="2200" dirty="0" smtClean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2200" i="1" dirty="0" smtClean="0">
                <a:solidFill>
                  <a:srgbClr val="C00000"/>
                </a:solidFill>
                <a:latin typeface="Calibri" pitchFamily="34" charset="0"/>
              </a:rPr>
              <a:t>Actually </a:t>
            </a:r>
            <a:r>
              <a:rPr lang="en-US" sz="2200" dirty="0" smtClean="0">
                <a:solidFill>
                  <a:srgbClr val="C00000"/>
                </a:solidFill>
                <a:latin typeface="Calibri" pitchFamily="34" charset="0"/>
              </a:rPr>
              <a:t>– symmetry breaking  because of the complementary dimerization;</a:t>
            </a:r>
          </a:p>
          <a:p>
            <a:r>
              <a:rPr lang="en-US" sz="2200" dirty="0" smtClean="0">
                <a:solidFill>
                  <a:srgbClr val="C00000"/>
                </a:solidFill>
                <a:latin typeface="Calibri" pitchFamily="34" charset="0"/>
              </a:rPr>
              <a:t>Still of the 1</a:t>
            </a:r>
            <a:r>
              <a:rPr lang="en-US" sz="2200" baseline="30000" dirty="0" smtClean="0">
                <a:solidFill>
                  <a:srgbClr val="C00000"/>
                </a:solidFill>
                <a:latin typeface="Calibri" pitchFamily="34" charset="0"/>
              </a:rPr>
              <a:t>st</a:t>
            </a:r>
            <a:r>
              <a:rPr lang="en-US" sz="2200" dirty="0" smtClean="0">
                <a:solidFill>
                  <a:srgbClr val="C00000"/>
                </a:solidFill>
                <a:latin typeface="Calibri" pitchFamily="34" charset="0"/>
              </a:rPr>
              <a:t> order by influence of </a:t>
            </a:r>
            <a:r>
              <a:rPr lang="el-GR" sz="2200" b="1" dirty="0" smtClean="0">
                <a:solidFill>
                  <a:srgbClr val="C00000"/>
                </a:solidFill>
                <a:latin typeface="Calibri" pitchFamily="34" charset="0"/>
              </a:rPr>
              <a:t>ρ</a:t>
            </a:r>
            <a:endParaRPr lang="en-US" sz="2200" dirty="0" smtClean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652120" y="3789040"/>
            <a:ext cx="34918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err="1" smtClean="0"/>
              <a:t>Tokura</a:t>
            </a:r>
            <a:r>
              <a:rPr lang="en-US" sz="2000" i="1" dirty="0" smtClean="0"/>
              <a:t> teams, </a:t>
            </a:r>
            <a:r>
              <a:rPr lang="en-US" sz="2000" i="1" dirty="0" err="1" smtClean="0"/>
              <a:t>Nagaosa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Koshihara</a:t>
            </a:r>
            <a:r>
              <a:rPr lang="en-US" sz="2000" i="1" dirty="0" smtClean="0"/>
              <a:t> and Okamoto,  </a:t>
            </a:r>
            <a:r>
              <a:rPr lang="en-US" sz="2000" i="1" dirty="0" err="1" smtClean="0"/>
              <a:t>Luty</a:t>
            </a:r>
            <a:r>
              <a:rPr lang="en-US" sz="2000" i="1" dirty="0" smtClean="0"/>
              <a:t> , </a:t>
            </a:r>
            <a:r>
              <a:rPr lang="en-US" sz="2000" i="1" dirty="0" err="1" smtClean="0"/>
              <a:t>Caileux</a:t>
            </a:r>
            <a:r>
              <a:rPr lang="en-US" sz="2000" i="1" dirty="0" smtClean="0"/>
              <a:t>  </a:t>
            </a:r>
            <a:endParaRPr lang="en-US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85750"/>
            <a:ext cx="8382000" cy="472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oneTexte 2"/>
          <p:cNvSpPr txBox="1"/>
          <p:nvPr/>
        </p:nvSpPr>
        <p:spPr>
          <a:xfrm>
            <a:off x="0" y="4946392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bri" pitchFamily="34" charset="0"/>
              </a:rPr>
              <a:t>Common picture: phase transitions via formation of strings and walls.</a:t>
            </a:r>
          </a:p>
          <a:p>
            <a:r>
              <a:rPr lang="en-US" sz="2400" dirty="0" smtClean="0">
                <a:latin typeface="Calibri" pitchFamily="34" charset="0"/>
              </a:rPr>
              <a:t>Well accepted in equilibrium, its shown here wide use in dynamics assumes the light absorption by a single molecule or a </a:t>
            </a:r>
            <a:r>
              <a:rPr lang="en-US" sz="2400" dirty="0" err="1" smtClean="0">
                <a:latin typeface="Calibri" pitchFamily="34" charset="0"/>
              </a:rPr>
              <a:t>dimer</a:t>
            </a:r>
            <a:r>
              <a:rPr lang="en-US" sz="2400" dirty="0" smtClean="0">
                <a:latin typeface="Calibri" pitchFamily="34" charset="0"/>
              </a:rPr>
              <a:t>.</a:t>
            </a:r>
          </a:p>
          <a:p>
            <a:r>
              <a:rPr lang="en-US" sz="2400" dirty="0" smtClean="0">
                <a:latin typeface="Calibri" pitchFamily="34" charset="0"/>
              </a:rPr>
              <a:t>Contradiction to the optical exciton as a </a:t>
            </a:r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  <a:t>delocalized quantum wave </a:t>
            </a:r>
            <a:r>
              <a:rPr lang="en-US" sz="2400" dirty="0" smtClean="0">
                <a:latin typeface="Calibri" pitchFamily="34" charset="0"/>
              </a:rPr>
              <a:t>with the momentum p=0. Our view: </a:t>
            </a:r>
            <a:r>
              <a:rPr lang="en-US" sz="2400" dirty="0" err="1" smtClean="0">
                <a:latin typeface="Calibri" pitchFamily="34" charset="0"/>
              </a:rPr>
              <a:t>selftraping</a:t>
            </a:r>
            <a:r>
              <a:rPr lang="en-US" sz="2400" dirty="0" smtClean="0">
                <a:latin typeface="Calibri" pitchFamily="34" charset="0"/>
              </a:rPr>
              <a:t> rather than domino.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6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670895"/>
            <a:ext cx="3009900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79512" y="45785"/>
            <a:ext cx="8784976" cy="43088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</a:rPr>
              <a:t>Donor-acceptor chains -</a:t>
            </a:r>
            <a:r>
              <a:rPr lang="en-US" sz="2000" b="1" dirty="0" smtClean="0">
                <a:solidFill>
                  <a:schemeClr val="bg1"/>
                </a:solidFill>
              </a:rPr>
              <a:t> workshop for pumping of excitons</a:t>
            </a:r>
          </a:p>
        </p:txBody>
      </p:sp>
      <p:grpSp>
        <p:nvGrpSpPr>
          <p:cNvPr id="2" name="Groupe 6"/>
          <p:cNvGrpSpPr/>
          <p:nvPr/>
        </p:nvGrpSpPr>
        <p:grpSpPr>
          <a:xfrm>
            <a:off x="251520" y="764704"/>
            <a:ext cx="2861315" cy="2808312"/>
            <a:chOff x="467544" y="260648"/>
            <a:chExt cx="3557243" cy="3265065"/>
          </a:xfrm>
        </p:grpSpPr>
        <p:grpSp>
          <p:nvGrpSpPr>
            <p:cNvPr id="3" name="Groupe 9"/>
            <p:cNvGrpSpPr/>
            <p:nvPr/>
          </p:nvGrpSpPr>
          <p:grpSpPr>
            <a:xfrm>
              <a:off x="467544" y="260648"/>
              <a:ext cx="2736304" cy="3265065"/>
              <a:chOff x="2915816" y="260648"/>
              <a:chExt cx="2736304" cy="3265065"/>
            </a:xfrm>
          </p:grpSpPr>
          <p:grpSp>
            <p:nvGrpSpPr>
              <p:cNvPr id="4" name="Groupe 7"/>
              <p:cNvGrpSpPr/>
              <p:nvPr/>
            </p:nvGrpSpPr>
            <p:grpSpPr>
              <a:xfrm>
                <a:off x="2915816" y="260648"/>
                <a:ext cx="2736304" cy="3265065"/>
                <a:chOff x="107504" y="523975"/>
                <a:chExt cx="2736304" cy="3265065"/>
              </a:xfrm>
            </p:grpSpPr>
            <p:pic>
              <p:nvPicPr>
                <p:cNvPr id="13" name="Picture 2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07504" y="523975"/>
                  <a:ext cx="2736304" cy="32650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4" name="Arc 5"/>
                <p:cNvSpPr/>
                <p:nvPr/>
              </p:nvSpPr>
              <p:spPr>
                <a:xfrm rot="5400000">
                  <a:off x="1907704" y="836712"/>
                  <a:ext cx="792088" cy="504056"/>
                </a:xfrm>
                <a:prstGeom prst="arc">
                  <a:avLst>
                    <a:gd name="adj1" fmla="val 10672620"/>
                    <a:gd name="adj2" fmla="val 0"/>
                  </a:avLst>
                </a:prstGeom>
                <a:ln w="38100">
                  <a:solidFill>
                    <a:srgbClr val="FF00FF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5" name="Arc 14"/>
                <p:cNvSpPr/>
                <p:nvPr/>
              </p:nvSpPr>
              <p:spPr>
                <a:xfrm rot="16200000" flipV="1">
                  <a:off x="1907704" y="1628800"/>
                  <a:ext cx="792088" cy="504056"/>
                </a:xfrm>
                <a:prstGeom prst="arc">
                  <a:avLst>
                    <a:gd name="adj1" fmla="val 10672620"/>
                    <a:gd name="adj2" fmla="val 0"/>
                  </a:avLst>
                </a:prstGeom>
                <a:ln w="38100">
                  <a:solidFill>
                    <a:srgbClr val="FF00FF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2" name="Arc 11"/>
              <p:cNvSpPr/>
              <p:nvPr/>
            </p:nvSpPr>
            <p:spPr>
              <a:xfrm>
                <a:off x="3563888" y="260648"/>
                <a:ext cx="1728192" cy="2088232"/>
              </a:xfrm>
              <a:prstGeom prst="arc">
                <a:avLst>
                  <a:gd name="adj1" fmla="val 605972"/>
                  <a:gd name="adj2" fmla="val 0"/>
                </a:avLst>
              </a:prstGeom>
              <a:ln w="19050">
                <a:solidFill>
                  <a:srgbClr val="3366FF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/>
                  <a:t> </a:t>
                </a:r>
                <a:endParaRPr lang="fr-FR" dirty="0"/>
              </a:p>
            </p:txBody>
          </p:sp>
        </p:grpSp>
        <p:sp>
          <p:nvSpPr>
            <p:cNvPr id="9" name="ZoneTexte 8"/>
            <p:cNvSpPr txBox="1"/>
            <p:nvPr/>
          </p:nvSpPr>
          <p:spPr>
            <a:xfrm>
              <a:off x="3059831" y="980728"/>
              <a:ext cx="964956" cy="75145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CTE,</a:t>
              </a:r>
            </a:p>
            <a:p>
              <a:r>
                <a:rPr lang="fr-FR" dirty="0" smtClean="0"/>
                <a:t>0.6 eV</a:t>
              </a: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2884632" y="2636912"/>
              <a:ext cx="964956" cy="75145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IME,</a:t>
              </a:r>
            </a:p>
            <a:p>
              <a:r>
                <a:rPr lang="fr-FR" dirty="0" smtClean="0"/>
                <a:t>2.4 eV</a:t>
              </a:r>
            </a:p>
          </p:txBody>
        </p:sp>
      </p:grpSp>
      <p:sp>
        <p:nvSpPr>
          <p:cNvPr id="16" name="Rectangle 15"/>
          <p:cNvSpPr/>
          <p:nvPr/>
        </p:nvSpPr>
        <p:spPr>
          <a:xfrm>
            <a:off x="3203848" y="692696"/>
            <a:ext cx="594015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 smtClean="0">
                <a:solidFill>
                  <a:srgbClr val="3366FF"/>
                </a:solidFill>
                <a:latin typeface="Calibri" pitchFamily="34" charset="0"/>
              </a:rPr>
              <a:t>Intra-molecular </a:t>
            </a:r>
            <a:r>
              <a:rPr lang="en-US" sz="2200" b="1" i="1" dirty="0" err="1" smtClean="0">
                <a:solidFill>
                  <a:srgbClr val="3366FF"/>
                </a:solidFill>
                <a:latin typeface="Calibri" pitchFamily="34" charset="0"/>
              </a:rPr>
              <a:t>excitons</a:t>
            </a:r>
            <a:r>
              <a:rPr lang="en-US" sz="2200" b="1" i="1" dirty="0" smtClean="0">
                <a:solidFill>
                  <a:srgbClr val="3366FF"/>
                </a:solidFill>
                <a:latin typeface="Calibri" pitchFamily="34" charset="0"/>
              </a:rPr>
              <a:t>  IME </a:t>
            </a:r>
            <a:r>
              <a:rPr lang="en-US" sz="2200" dirty="0" smtClean="0">
                <a:latin typeface="Calibri" pitchFamily="34" charset="0"/>
              </a:rPr>
              <a:t>(S. </a:t>
            </a:r>
            <a:r>
              <a:rPr lang="en-US" sz="2200" dirty="0" err="1" smtClean="0">
                <a:latin typeface="Calibri" pitchFamily="34" charset="0"/>
              </a:rPr>
              <a:t>Koshihara</a:t>
            </a:r>
            <a:r>
              <a:rPr lang="en-US" sz="2200" dirty="0" smtClean="0">
                <a:latin typeface="Calibri" pitchFamily="34" charset="0"/>
              </a:rPr>
              <a:t>) </a:t>
            </a:r>
          </a:p>
          <a:p>
            <a:r>
              <a:rPr lang="en-US" sz="2200" dirty="0" smtClean="0">
                <a:latin typeface="Calibri" pitchFamily="34" charset="0"/>
              </a:rPr>
              <a:t>Pumping into the IME : the </a:t>
            </a:r>
            <a:r>
              <a:rPr lang="en-US" sz="2200" dirty="0" err="1" smtClean="0">
                <a:latin typeface="Calibri" pitchFamily="34" charset="0"/>
              </a:rPr>
              <a:t>excitons</a:t>
            </a:r>
            <a:r>
              <a:rPr lang="en-US" sz="2200" dirty="0" smtClean="0">
                <a:latin typeface="Calibri" pitchFamily="34" charset="0"/>
              </a:rPr>
              <a:t> and the order parameter are different while interacting fields. </a:t>
            </a:r>
          </a:p>
        </p:txBody>
      </p:sp>
      <p:cxnSp>
        <p:nvCxnSpPr>
          <p:cNvPr id="21" name="Connecteur droit avec flèche 20"/>
          <p:cNvCxnSpPr/>
          <p:nvPr/>
        </p:nvCxnSpPr>
        <p:spPr>
          <a:xfrm flipV="1">
            <a:off x="1043608" y="2924944"/>
            <a:ext cx="720080" cy="21602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994920" y="1844824"/>
            <a:ext cx="514908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 </a:t>
            </a:r>
            <a:r>
              <a:rPr lang="en-US" sz="2200" b="1" i="1" dirty="0" smtClean="0">
                <a:solidFill>
                  <a:srgbClr val="3366FF"/>
                </a:solidFill>
                <a:latin typeface="Calibri" pitchFamily="34" charset="0"/>
              </a:rPr>
              <a:t>Inter-molecular = charge-transfer excitons</a:t>
            </a:r>
          </a:p>
          <a:p>
            <a:r>
              <a:rPr lang="en-US" sz="2200" b="1" i="1" dirty="0" err="1" smtClean="0">
                <a:solidFill>
                  <a:srgbClr val="3366FF"/>
                </a:solidFill>
                <a:latin typeface="Calibri" pitchFamily="34" charset="0"/>
              </a:rPr>
              <a:t>CTE</a:t>
            </a:r>
            <a:r>
              <a:rPr lang="en-US" sz="2200" b="1" i="1" dirty="0" smtClean="0">
                <a:solidFill>
                  <a:srgbClr val="3366FF"/>
                </a:solidFill>
                <a:latin typeface="Calibri" pitchFamily="34" charset="0"/>
              </a:rPr>
              <a:t> </a:t>
            </a:r>
            <a:r>
              <a:rPr lang="en-US" sz="2200" dirty="0" smtClean="0">
                <a:latin typeface="Calibri" pitchFamily="34" charset="0"/>
              </a:rPr>
              <a:t>(H. Okamoto). </a:t>
            </a:r>
            <a:r>
              <a:rPr lang="en-US" sz="2200" dirty="0" smtClean="0">
                <a:solidFill>
                  <a:srgbClr val="C00000"/>
                </a:solidFill>
                <a:latin typeface="Calibri" pitchFamily="34" charset="0"/>
              </a:rPr>
              <a:t>Both the exciton and the charge ordering are built from processes of electronic  transfer with a density </a:t>
            </a:r>
            <a:r>
              <a:rPr lang="el-GR" sz="2200" b="1" dirty="0" smtClean="0">
                <a:solidFill>
                  <a:srgbClr val="C00000"/>
                </a:solidFill>
                <a:latin typeface="Calibri" pitchFamily="34" charset="0"/>
              </a:rPr>
              <a:t>ρ</a:t>
            </a:r>
            <a:r>
              <a:rPr lang="en-US" sz="2200" b="1" dirty="0" smtClean="0">
                <a:solidFill>
                  <a:srgbClr val="C00000"/>
                </a:solidFill>
                <a:latin typeface="Calibri" pitchFamily="34" charset="0"/>
              </a:rPr>
              <a:t>=</a:t>
            </a:r>
            <a:r>
              <a:rPr lang="el-GR" sz="2200" b="1" dirty="0" smtClean="0">
                <a:solidFill>
                  <a:srgbClr val="C00000"/>
                </a:solidFill>
                <a:latin typeface="Calibri" pitchFamily="34" charset="0"/>
              </a:rPr>
              <a:t> ρ</a:t>
            </a:r>
            <a:r>
              <a:rPr lang="en-US" sz="2200" b="1" baseline="-25000" dirty="0" err="1" smtClean="0">
                <a:solidFill>
                  <a:srgbClr val="C00000"/>
                </a:solidFill>
                <a:latin typeface="Calibri" pitchFamily="34" charset="0"/>
              </a:rPr>
              <a:t>n</a:t>
            </a:r>
            <a:r>
              <a:rPr lang="en-US" sz="2200" b="1" dirty="0" err="1" smtClean="0">
                <a:solidFill>
                  <a:srgbClr val="C00000"/>
                </a:solidFill>
                <a:latin typeface="Calibri" pitchFamily="34" charset="0"/>
              </a:rPr>
              <a:t>+r</a:t>
            </a:r>
            <a:r>
              <a:rPr lang="en-US" sz="2200" dirty="0" smtClean="0">
                <a:solidFill>
                  <a:srgbClr val="C00000"/>
                </a:solidFill>
                <a:latin typeface="Calibri" pitchFamily="34" charset="0"/>
              </a:rPr>
              <a:t> between donor and acceptor molecules. </a:t>
            </a:r>
            <a:endParaRPr lang="en-US" sz="2200" dirty="0" smtClean="0">
              <a:latin typeface="Calibri" pitchFamily="34" charset="0"/>
            </a:endParaRPr>
          </a:p>
        </p:txBody>
      </p:sp>
      <p:cxnSp>
        <p:nvCxnSpPr>
          <p:cNvPr id="22" name="Connecteur droit avec flèche 21"/>
          <p:cNvCxnSpPr/>
          <p:nvPr/>
        </p:nvCxnSpPr>
        <p:spPr>
          <a:xfrm flipH="1">
            <a:off x="2483768" y="1844824"/>
            <a:ext cx="1080120" cy="3096344"/>
          </a:xfrm>
          <a:prstGeom prst="straightConnector1">
            <a:avLst/>
          </a:prstGeom>
          <a:ln w="127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H="1">
            <a:off x="1043608" y="3429000"/>
            <a:ext cx="2952328" cy="648072"/>
          </a:xfrm>
          <a:prstGeom prst="straightConnector1">
            <a:avLst/>
          </a:prstGeom>
          <a:ln w="12700">
            <a:solidFill>
              <a:schemeClr val="accent6">
                <a:lumMod val="5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V="1">
            <a:off x="2267744" y="1772816"/>
            <a:ext cx="115212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2411760" y="1916832"/>
            <a:ext cx="1584176" cy="1440160"/>
          </a:xfrm>
          <a:prstGeom prst="straightConnector1">
            <a:avLst/>
          </a:prstGeom>
          <a:ln w="127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14267" y="3933056"/>
            <a:ext cx="3286125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012661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/>
              <a:t>Resonance pumping to excitons </a:t>
            </a:r>
            <a:r>
              <a:rPr lang="en-US" sz="2200" dirty="0" smtClean="0"/>
              <a:t>or</a:t>
            </a:r>
          </a:p>
          <a:p>
            <a:r>
              <a:rPr lang="en-US" sz="2200" dirty="0" smtClean="0"/>
              <a:t>Intermediate stage after the electronic pumping.</a:t>
            </a:r>
          </a:p>
          <a:p>
            <a:endParaRPr lang="en-US" sz="800" dirty="0" smtClean="0"/>
          </a:p>
          <a:p>
            <a:r>
              <a:rPr lang="en-US" sz="2200" b="1" i="1" dirty="0" err="1" smtClean="0">
                <a:solidFill>
                  <a:srgbClr val="3366FF"/>
                </a:solidFill>
              </a:rPr>
              <a:t>Excitons</a:t>
            </a:r>
            <a:r>
              <a:rPr lang="en-US" sz="2200" b="1" i="1" dirty="0" smtClean="0">
                <a:solidFill>
                  <a:srgbClr val="3366FF"/>
                </a:solidFill>
              </a:rPr>
              <a:t>:</a:t>
            </a:r>
          </a:p>
          <a:p>
            <a:r>
              <a:rPr lang="en-US" sz="2200" dirty="0" smtClean="0"/>
              <a:t>initially delocalized (photon  </a:t>
            </a:r>
            <a:r>
              <a:rPr lang="en-US" sz="2200" b="1" dirty="0" smtClean="0"/>
              <a:t>k=0</a:t>
            </a:r>
            <a:r>
              <a:rPr lang="en-US" sz="2200" dirty="0" smtClean="0"/>
              <a:t>)</a:t>
            </a:r>
          </a:p>
          <a:p>
            <a:endParaRPr lang="en-US" sz="800" dirty="0" smtClean="0"/>
          </a:p>
          <a:p>
            <a:r>
              <a:rPr lang="en-US" sz="2200" dirty="0" smtClean="0"/>
              <a:t>High density,  a quasi-condensate, a macroscopic quantum state.</a:t>
            </a:r>
          </a:p>
          <a:p>
            <a:endParaRPr lang="en-US" sz="800" dirty="0" smtClean="0"/>
          </a:p>
          <a:p>
            <a:r>
              <a:rPr lang="en-US" sz="2200" dirty="0" smtClean="0"/>
              <a:t>Wave function </a:t>
            </a:r>
            <a:r>
              <a:rPr lang="el-GR" sz="2200" b="1" dirty="0" smtClean="0"/>
              <a:t>Ψ </a:t>
            </a:r>
            <a:r>
              <a:rPr lang="en-US" sz="2200" dirty="0" smtClean="0"/>
              <a:t>which</a:t>
            </a:r>
            <a:r>
              <a:rPr lang="en-US" sz="2200" b="1" dirty="0" smtClean="0"/>
              <a:t> </a:t>
            </a:r>
            <a:r>
              <a:rPr lang="en-US" sz="2200" dirty="0" smtClean="0"/>
              <a:t>evolves </a:t>
            </a:r>
            <a:r>
              <a:rPr lang="en-US" sz="2200" dirty="0"/>
              <a:t>interacting with other degrees of freedom prone to </a:t>
            </a:r>
            <a:r>
              <a:rPr lang="en-US" sz="2200" dirty="0" smtClean="0"/>
              <a:t>instability.</a:t>
            </a:r>
          </a:p>
          <a:p>
            <a:endParaRPr lang="en-US" sz="800" dirty="0" smtClean="0"/>
          </a:p>
          <a:p>
            <a:r>
              <a:rPr lang="en-US" sz="2200" dirty="0" smtClean="0"/>
              <a:t>Subject </a:t>
            </a:r>
            <a:r>
              <a:rPr lang="en-US" sz="2200" dirty="0"/>
              <a:t>to self-trapping </a:t>
            </a:r>
            <a:r>
              <a:rPr lang="en-US" sz="2200" dirty="0" smtClean="0"/>
              <a:t> (</a:t>
            </a:r>
            <a:r>
              <a:rPr lang="en-US" sz="2200" dirty="0" smtClean="0">
                <a:solidFill>
                  <a:srgbClr val="C00000"/>
                </a:solidFill>
              </a:rPr>
              <a:t>akin to self-focusing of light</a:t>
            </a:r>
            <a:r>
              <a:rPr lang="en-US" sz="2200" dirty="0" smtClean="0"/>
              <a:t>). </a:t>
            </a:r>
          </a:p>
          <a:p>
            <a:endParaRPr lang="en-US" sz="800" dirty="0" smtClean="0"/>
          </a:p>
          <a:p>
            <a:r>
              <a:rPr lang="en-US" sz="2200" dirty="0" smtClean="0"/>
              <a:t>Locally enhanced density </a:t>
            </a:r>
            <a:r>
              <a:rPr lang="en-US" sz="2200" dirty="0"/>
              <a:t>can </a:t>
            </a:r>
            <a:r>
              <a:rPr lang="en-US" sz="2200" dirty="0" smtClean="0"/>
              <a:t>trigger </a:t>
            </a:r>
            <a:r>
              <a:rPr lang="en-US" sz="2200" dirty="0"/>
              <a:t>the phase </a:t>
            </a:r>
            <a:r>
              <a:rPr lang="en-US" sz="2200" dirty="0" smtClean="0"/>
              <a:t>transformation</a:t>
            </a:r>
            <a:r>
              <a:rPr lang="en-US" sz="2200" dirty="0"/>
              <a:t>, even if the mean density is below the </a:t>
            </a:r>
            <a:r>
              <a:rPr lang="en-US" sz="2200" dirty="0" smtClean="0"/>
              <a:t>global threshold.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800" dirty="0" smtClean="0"/>
          </a:p>
        </p:txBody>
      </p:sp>
      <p:sp>
        <p:nvSpPr>
          <p:cNvPr id="3" name="ZoneTexte 2"/>
          <p:cNvSpPr txBox="1"/>
          <p:nvPr/>
        </p:nvSpPr>
        <p:spPr>
          <a:xfrm>
            <a:off x="359532" y="231031"/>
            <a:ext cx="8640960" cy="46166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EXCITONS  and  PHOTO INDUCED PHASE TRANSITIONS 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23528" y="5951021"/>
            <a:ext cx="8496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dirty="0" smtClean="0">
                <a:solidFill>
                  <a:srgbClr val="C00000"/>
                </a:solidFill>
              </a:rPr>
              <a:t>N.B.  Exciton </a:t>
            </a:r>
            <a:r>
              <a:rPr lang="fr-FR" b="1" i="1" dirty="0" err="1" smtClean="0">
                <a:solidFill>
                  <a:srgbClr val="C00000"/>
                </a:solidFill>
              </a:rPr>
              <a:t>is</a:t>
            </a:r>
            <a:r>
              <a:rPr lang="fr-FR" b="1" i="1" dirty="0" smtClean="0">
                <a:solidFill>
                  <a:srgbClr val="C00000"/>
                </a:solidFill>
              </a:rPr>
              <a:t> a quantum state in </a:t>
            </a:r>
            <a:r>
              <a:rPr lang="fr-FR" b="1" i="1" dirty="0" err="1" smtClean="0">
                <a:solidFill>
                  <a:srgbClr val="C00000"/>
                </a:solidFill>
              </a:rPr>
              <a:t>both</a:t>
            </a:r>
            <a:r>
              <a:rPr lang="fr-FR" b="1" i="1" dirty="0" smtClean="0">
                <a:solidFill>
                  <a:srgbClr val="C00000"/>
                </a:solidFill>
              </a:rPr>
              <a:t> the </a:t>
            </a:r>
            <a:r>
              <a:rPr lang="fr-FR" b="1" i="1" dirty="0" err="1" smtClean="0">
                <a:solidFill>
                  <a:srgbClr val="C00000"/>
                </a:solidFill>
              </a:rPr>
              <a:t>internal</a:t>
            </a:r>
            <a:r>
              <a:rPr lang="fr-FR" b="1" i="1" dirty="0" smtClean="0">
                <a:solidFill>
                  <a:srgbClr val="C00000"/>
                </a:solidFill>
              </a:rPr>
              <a:t> and the center of mass coordinats  </a:t>
            </a:r>
            <a:endParaRPr lang="fr-FR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288E9-795C-4A0F-8CCB-7849CFD0720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3140968"/>
            <a:ext cx="91440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latin typeface="Calibri" pitchFamily="34" charset="0"/>
              </a:rPr>
              <a:t>To treat both thermodynamic and dynamic effects on the same root, we adopt for the phase transition a view of the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Excitonic Insulator (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EI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). </a:t>
            </a:r>
            <a:r>
              <a:rPr lang="en-US" sz="2400" dirty="0" smtClean="0">
                <a:solidFill>
                  <a:prstClr val="black"/>
                </a:solidFill>
                <a:latin typeface="Calibri" pitchFamily="34" charset="0"/>
              </a:rPr>
              <a:t/>
            </a:r>
            <a:br>
              <a:rPr lang="en-US" sz="2400" dirty="0" smtClean="0">
                <a:solidFill>
                  <a:prstClr val="black"/>
                </a:solidFill>
                <a:latin typeface="Calibri" pitchFamily="34" charset="0"/>
              </a:rPr>
            </a:br>
            <a:r>
              <a:rPr lang="en-US" sz="2400" i="1" dirty="0" smtClean="0">
                <a:solidFill>
                  <a:prstClr val="black"/>
                </a:solidFill>
                <a:latin typeface="Calibri" pitchFamily="34" charset="0"/>
              </a:rPr>
              <a:t>1960’s: Knox, </a:t>
            </a:r>
            <a:r>
              <a:rPr lang="en-US" sz="2400" i="1" dirty="0" err="1" smtClean="0">
                <a:solidFill>
                  <a:prstClr val="black"/>
                </a:solidFill>
                <a:latin typeface="Calibri" pitchFamily="34" charset="0"/>
              </a:rPr>
              <a:t>Cloizeau</a:t>
            </a:r>
            <a:r>
              <a:rPr lang="en-US" sz="2400" i="1" dirty="0" smtClean="0">
                <a:solidFill>
                  <a:prstClr val="black"/>
                </a:solidFill>
                <a:latin typeface="Calibri" pitchFamily="34" charset="0"/>
              </a:rPr>
              <a:t>, Kohn et al, </a:t>
            </a:r>
            <a:r>
              <a:rPr lang="en-US" sz="2400" i="1" dirty="0" err="1" smtClean="0">
                <a:solidFill>
                  <a:prstClr val="black"/>
                </a:solidFill>
                <a:latin typeface="Calibri" pitchFamily="34" charset="0"/>
              </a:rPr>
              <a:t>Halperin</a:t>
            </a:r>
            <a:r>
              <a:rPr lang="en-US" sz="2400" i="1" dirty="0" smtClean="0">
                <a:solidFill>
                  <a:prstClr val="black"/>
                </a:solidFill>
                <a:latin typeface="Calibri" pitchFamily="34" charset="0"/>
              </a:rPr>
              <a:t> and Rice, </a:t>
            </a:r>
            <a:br>
              <a:rPr lang="en-US" sz="2400" i="1" dirty="0" smtClean="0">
                <a:solidFill>
                  <a:prstClr val="black"/>
                </a:solidFill>
                <a:latin typeface="Calibri" pitchFamily="34" charset="0"/>
              </a:rPr>
            </a:br>
            <a:r>
              <a:rPr lang="en-US" sz="2400" i="1" dirty="0" err="1" smtClean="0">
                <a:solidFill>
                  <a:prstClr val="black"/>
                </a:solidFill>
                <a:latin typeface="Calibri" pitchFamily="34" charset="0"/>
              </a:rPr>
              <a:t>Keldysh</a:t>
            </a:r>
            <a:r>
              <a:rPr lang="en-US" sz="2400" i="1" dirty="0" smtClean="0">
                <a:solidFill>
                  <a:prstClr val="black"/>
                </a:solidFill>
                <a:latin typeface="Calibri" pitchFamily="34" charset="0"/>
              </a:rPr>
              <a:t> et al, </a:t>
            </a:r>
            <a:r>
              <a:rPr lang="en-US" sz="2400" i="1" dirty="0" err="1" smtClean="0">
                <a:solidFill>
                  <a:prstClr val="black"/>
                </a:solidFill>
                <a:latin typeface="Calibri" pitchFamily="34" charset="0"/>
              </a:rPr>
              <a:t>Kozlov</a:t>
            </a:r>
            <a:r>
              <a:rPr lang="en-US" sz="2400" i="1" dirty="0" smtClean="0">
                <a:solidFill>
                  <a:prstClr val="black"/>
                </a:solidFill>
                <a:latin typeface="Calibri" pitchFamily="34" charset="0"/>
              </a:rPr>
              <a:t> and </a:t>
            </a:r>
            <a:r>
              <a:rPr lang="en-US" sz="2400" i="1" dirty="0" err="1" smtClean="0">
                <a:solidFill>
                  <a:prstClr val="black"/>
                </a:solidFill>
                <a:latin typeface="Calibri" pitchFamily="34" charset="0"/>
              </a:rPr>
              <a:t>Maksimov</a:t>
            </a:r>
            <a:r>
              <a:rPr lang="en-US" sz="2400" i="1" dirty="0" smtClean="0">
                <a:solidFill>
                  <a:prstClr val="black"/>
                </a:solidFill>
                <a:latin typeface="Calibri" pitchFamily="34" charset="0"/>
              </a:rPr>
              <a:t> </a:t>
            </a:r>
          </a:p>
          <a:p>
            <a:pPr lvl="0"/>
            <a:r>
              <a:rPr lang="en-US" sz="2400" dirty="0" smtClean="0">
                <a:solidFill>
                  <a:prstClr val="black"/>
                </a:solidFill>
              </a:rPr>
              <a:t>- well revived nowadays experimentally and in theory.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0" y="44624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Calibri" pitchFamily="34" charset="0"/>
              </a:rPr>
              <a:t>Charge Transfer Excitons pumped in a media prone to </a:t>
            </a:r>
            <a:br>
              <a:rPr lang="en-US" sz="2400" b="1" dirty="0" smtClean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2400" b="1" dirty="0" smtClean="0">
                <a:solidFill>
                  <a:srgbClr val="C00000"/>
                </a:solidFill>
                <a:latin typeface="Calibri" pitchFamily="34" charset="0"/>
              </a:rPr>
              <a:t>the Charge Transfer instability.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Calibri" pitchFamily="34" charset="0"/>
              </a:rPr>
              <a:t>Both the exciton and the charge ordering are built from processes of electronic  transfer between donor and acceptor molecules. </a:t>
            </a:r>
          </a:p>
          <a:p>
            <a:r>
              <a:rPr lang="en-US" sz="2400" dirty="0" smtClean="0">
                <a:latin typeface="Calibri" pitchFamily="34" charset="0"/>
              </a:rPr>
              <a:t>Thermodynamic order parameter and intensity of pumped excitation are of the </a:t>
            </a:r>
            <a:r>
              <a:rPr lang="en-US" sz="2400" b="1" dirty="0" smtClean="0">
                <a:latin typeface="Calibri" pitchFamily="34" charset="0"/>
              </a:rPr>
              <a:t>same origin</a:t>
            </a:r>
            <a:r>
              <a:rPr lang="en-US" sz="2400" dirty="0" smtClean="0">
                <a:latin typeface="Calibri" pitchFamily="34" charset="0"/>
              </a:rPr>
              <a:t>. </a:t>
            </a:r>
          </a:p>
          <a:p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  <a:t>Density of excitons </a:t>
            </a:r>
            <a:r>
              <a:rPr lang="en-US" sz="2400" b="1" dirty="0" smtClean="0">
                <a:solidFill>
                  <a:srgbClr val="C00000"/>
                </a:solidFill>
                <a:latin typeface="Calibri" pitchFamily="34" charset="0"/>
              </a:rPr>
              <a:t>q=|</a:t>
            </a:r>
            <a:r>
              <a:rPr lang="el-GR" sz="2400" b="1" dirty="0" smtClean="0">
                <a:solidFill>
                  <a:srgbClr val="C00000"/>
                </a:solidFill>
                <a:latin typeface="Calibri" pitchFamily="34" charset="0"/>
              </a:rPr>
              <a:t>Ψ</a:t>
            </a:r>
            <a:r>
              <a:rPr lang="en-US" sz="2400" b="1" dirty="0" smtClean="0">
                <a:solidFill>
                  <a:srgbClr val="C00000"/>
                </a:solidFill>
                <a:latin typeface="Calibri" pitchFamily="34" charset="0"/>
              </a:rPr>
              <a:t>|</a:t>
            </a:r>
            <a:r>
              <a:rPr lang="en-US" sz="2400" b="1" baseline="30000" dirty="0" smtClean="0">
                <a:solidFill>
                  <a:srgbClr val="C00000"/>
                </a:solidFill>
                <a:latin typeface="Calibri" pitchFamily="34" charset="0"/>
              </a:rPr>
              <a:t>2</a:t>
            </a:r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  <a:t>  is not distinguishable from </a:t>
            </a:r>
            <a:b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  <a:t>the thermodynamic order parameter </a:t>
            </a:r>
            <a:r>
              <a:rPr lang="en-US" sz="2400" b="1" dirty="0" smtClean="0">
                <a:solidFill>
                  <a:srgbClr val="C00000"/>
                </a:solidFill>
                <a:latin typeface="Calibri" pitchFamily="34" charset="0"/>
              </a:rPr>
              <a:t>r=</a:t>
            </a:r>
            <a:r>
              <a:rPr lang="el-GR" sz="2400" b="1" dirty="0" smtClean="0">
                <a:solidFill>
                  <a:srgbClr val="C00000"/>
                </a:solidFill>
                <a:latin typeface="Calibri" pitchFamily="34" charset="0"/>
              </a:rPr>
              <a:t>ρ</a:t>
            </a:r>
            <a:r>
              <a:rPr lang="en-US" sz="2400" b="1" dirty="0" smtClean="0">
                <a:solidFill>
                  <a:srgbClr val="C00000"/>
                </a:solidFill>
                <a:latin typeface="Calibri" pitchFamily="34" charset="0"/>
              </a:rPr>
              <a:t>-</a:t>
            </a:r>
            <a:r>
              <a:rPr lang="el-GR" sz="2400" b="1" dirty="0" smtClean="0">
                <a:solidFill>
                  <a:srgbClr val="C00000"/>
                </a:solidFill>
                <a:latin typeface="Calibri" pitchFamily="34" charset="0"/>
              </a:rPr>
              <a:t> ρ</a:t>
            </a:r>
            <a:r>
              <a:rPr lang="en-US" sz="2400" b="1" baseline="-25000" dirty="0" smtClean="0">
                <a:solidFill>
                  <a:srgbClr val="C00000"/>
                </a:solidFill>
                <a:latin typeface="Calibri" pitchFamily="34" charset="0"/>
              </a:rPr>
              <a:t>n</a:t>
            </a:r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6804248" y="630932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0</a:t>
            </a:r>
            <a:endParaRPr lang="en-US" sz="2000" b="1" dirty="0"/>
          </a:p>
        </p:txBody>
      </p:sp>
      <p:grpSp>
        <p:nvGrpSpPr>
          <p:cNvPr id="3" name="Groupe 5"/>
          <p:cNvGrpSpPr/>
          <p:nvPr/>
        </p:nvGrpSpPr>
        <p:grpSpPr>
          <a:xfrm>
            <a:off x="6660232" y="5099700"/>
            <a:ext cx="1666886" cy="1296144"/>
            <a:chOff x="3779912" y="4365104"/>
            <a:chExt cx="1666886" cy="1296144"/>
          </a:xfrm>
        </p:grpSpPr>
        <p:cxnSp>
          <p:nvCxnSpPr>
            <p:cNvPr id="7" name="Connecteur droit 6"/>
            <p:cNvCxnSpPr/>
            <p:nvPr/>
          </p:nvCxnSpPr>
          <p:spPr>
            <a:xfrm>
              <a:off x="4283968" y="5661248"/>
              <a:ext cx="936104" cy="0"/>
            </a:xfrm>
            <a:prstGeom prst="line">
              <a:avLst/>
            </a:prstGeom>
            <a:ln w="25400"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/>
            <p:cNvCxnSpPr/>
            <p:nvPr/>
          </p:nvCxnSpPr>
          <p:spPr>
            <a:xfrm>
              <a:off x="4283968" y="5157192"/>
              <a:ext cx="936104" cy="0"/>
            </a:xfrm>
            <a:prstGeom prst="line">
              <a:avLst/>
            </a:prstGeom>
            <a:ln w="25400"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/>
            <p:cNvCxnSpPr/>
            <p:nvPr/>
          </p:nvCxnSpPr>
          <p:spPr>
            <a:xfrm>
              <a:off x="4283968" y="4653136"/>
              <a:ext cx="936104" cy="0"/>
            </a:xfrm>
            <a:prstGeom prst="line">
              <a:avLst/>
            </a:prstGeom>
            <a:ln w="25400"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ZoneTexte 9"/>
            <p:cNvSpPr txBox="1"/>
            <p:nvPr/>
          </p:nvSpPr>
          <p:spPr>
            <a:xfrm>
              <a:off x="3779912" y="4365104"/>
              <a:ext cx="4315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E</a:t>
              </a:r>
              <a:r>
                <a:rPr lang="en-US" sz="2400" baseline="-25000" dirty="0" err="1" smtClean="0"/>
                <a:t>g</a:t>
              </a:r>
              <a:endParaRPr lang="en-US" sz="2400" baseline="-25000" dirty="0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3779912" y="4941168"/>
              <a:ext cx="5174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E</a:t>
              </a:r>
              <a:r>
                <a:rPr lang="en-US" sz="2400" baseline="-25000" dirty="0" err="1" smtClean="0"/>
                <a:t>ex</a:t>
              </a:r>
              <a:endParaRPr lang="en-US" sz="2400" baseline="-25000" dirty="0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5004048" y="4653136"/>
              <a:ext cx="4427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E</a:t>
              </a:r>
              <a:r>
                <a:rPr lang="en-US" sz="2400" baseline="-25000" dirty="0" err="1" smtClean="0"/>
                <a:t>b</a:t>
              </a:r>
              <a:endParaRPr lang="en-US" sz="2400" baseline="-25000" dirty="0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179512" y="5085184"/>
            <a:ext cx="59046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 err="1" smtClean="0">
                <a:solidFill>
                  <a:prstClr val="black"/>
                </a:solidFill>
                <a:latin typeface="Calibri" pitchFamily="34" charset="0"/>
              </a:rPr>
              <a:t>EI</a:t>
            </a:r>
            <a:r>
              <a:rPr lang="en-US" sz="2400" dirty="0" smtClean="0">
                <a:solidFill>
                  <a:prstClr val="black"/>
                </a:solidFill>
                <a:latin typeface="Calibri" pitchFamily="34" charset="0"/>
              </a:rPr>
              <a:t> is a nickname of a hypothetical phase of </a:t>
            </a:r>
            <a:br>
              <a:rPr lang="en-US" sz="2400" dirty="0" smtClean="0">
                <a:solidFill>
                  <a:prstClr val="black"/>
                </a:solidFill>
                <a:latin typeface="Calibri" pitchFamily="34" charset="0"/>
              </a:rPr>
            </a:br>
            <a:r>
              <a:rPr lang="en-US" sz="2400" dirty="0" smtClean="0">
                <a:solidFill>
                  <a:prstClr val="black"/>
                </a:solidFill>
                <a:latin typeface="Calibri" pitchFamily="34" charset="0"/>
              </a:rPr>
              <a:t>a semiconductor which appears if the total energy of an exciton </a:t>
            </a:r>
            <a:r>
              <a:rPr lang="en-US" sz="2400" b="1" dirty="0" err="1" smtClean="0">
                <a:solidFill>
                  <a:prstClr val="black"/>
                </a:solidFill>
                <a:latin typeface="Calibri" pitchFamily="34" charset="0"/>
              </a:rPr>
              <a:t>E</a:t>
            </a:r>
            <a:r>
              <a:rPr lang="en-US" sz="2400" b="1" baseline="-25000" dirty="0" err="1" smtClean="0">
                <a:solidFill>
                  <a:prstClr val="black"/>
                </a:solidFill>
                <a:latin typeface="Calibri" pitchFamily="34" charset="0"/>
              </a:rPr>
              <a:t>ex</a:t>
            </a:r>
            <a:r>
              <a:rPr lang="en-US" sz="2400" b="1" dirty="0" smtClean="0">
                <a:solidFill>
                  <a:prstClr val="black"/>
                </a:solidFill>
                <a:latin typeface="Calibri" pitchFamily="34" charset="0"/>
              </a:rPr>
              <a:t>=</a:t>
            </a:r>
            <a:r>
              <a:rPr lang="en-US" sz="2400" b="1" dirty="0" err="1" smtClean="0">
                <a:solidFill>
                  <a:prstClr val="black"/>
                </a:solidFill>
                <a:latin typeface="Calibri" pitchFamily="34" charset="0"/>
              </a:rPr>
              <a:t>E</a:t>
            </a:r>
            <a:r>
              <a:rPr lang="en-US" sz="2400" b="1" baseline="-25000" dirty="0" err="1" smtClean="0">
                <a:solidFill>
                  <a:prstClr val="black"/>
                </a:solidFill>
                <a:latin typeface="Calibri" pitchFamily="34" charset="0"/>
              </a:rPr>
              <a:t>g</a:t>
            </a:r>
            <a:r>
              <a:rPr lang="en-US" sz="2400" b="1" dirty="0" err="1" smtClean="0">
                <a:solidFill>
                  <a:prstClr val="black"/>
                </a:solidFill>
                <a:latin typeface="Calibri" pitchFamily="34" charset="0"/>
              </a:rPr>
              <a:t>-E</a:t>
            </a:r>
            <a:r>
              <a:rPr lang="en-US" sz="2400" b="1" baseline="-25000" dirty="0" err="1" smtClean="0">
                <a:solidFill>
                  <a:prstClr val="black"/>
                </a:solidFill>
                <a:latin typeface="Calibri" pitchFamily="34" charset="0"/>
              </a:rPr>
              <a:t>b</a:t>
            </a:r>
            <a:r>
              <a:rPr lang="en-US" sz="2400" dirty="0" smtClean="0">
                <a:solidFill>
                  <a:prstClr val="black"/>
                </a:solidFill>
                <a:latin typeface="Calibri" pitchFamily="34" charset="0"/>
              </a:rPr>
              <a:t> vanishes: </a:t>
            </a:r>
            <a:r>
              <a:rPr lang="en-US" sz="2400" b="1" dirty="0" smtClean="0">
                <a:solidFill>
                  <a:prstClr val="black"/>
                </a:solidFill>
                <a:latin typeface="Calibri" pitchFamily="34" charset="0"/>
              </a:rPr>
              <a:t>E</a:t>
            </a:r>
            <a:r>
              <a:rPr lang="en-US" sz="2400" b="1" baseline="-25000" dirty="0" smtClean="0">
                <a:solidFill>
                  <a:prstClr val="black"/>
                </a:solidFill>
                <a:latin typeface="Calibri" pitchFamily="34" charset="0"/>
              </a:rPr>
              <a:t>ex</a:t>
            </a:r>
            <a:r>
              <a:rPr lang="en-US" sz="2400" b="1" dirty="0" smtClean="0">
                <a:solidFill>
                  <a:prstClr val="black"/>
                </a:solidFill>
                <a:latin typeface="Calibri" pitchFamily="34" charset="0"/>
                <a:sym typeface="Wingdings" pitchFamily="2" charset="2"/>
              </a:rPr>
              <a:t></a:t>
            </a:r>
            <a:r>
              <a:rPr lang="en-US" sz="2400" b="1" dirty="0" smtClean="0">
                <a:solidFill>
                  <a:prstClr val="black"/>
                </a:solidFill>
                <a:latin typeface="Calibri" pitchFamily="34" charset="0"/>
              </a:rPr>
              <a:t>0</a:t>
            </a:r>
            <a:r>
              <a:rPr lang="en-US" sz="2400" dirty="0" smtClean="0">
                <a:solidFill>
                  <a:prstClr val="black"/>
                </a:solidFill>
                <a:latin typeface="Calibri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288E9-795C-4A0F-8CCB-7849CFD0720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07504" y="-27384"/>
            <a:ext cx="9036496" cy="461665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Excitonic insulator – instability when the exciton energy goes to zero.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548680"/>
            <a:ext cx="903649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The most general concept </a:t>
            </a:r>
            <a:r>
              <a:rPr lang="en-US" sz="2400" b="1" dirty="0" err="1" smtClean="0">
                <a:solidFill>
                  <a:srgbClr val="0070C0"/>
                </a:solidFill>
              </a:rPr>
              <a:t>E</a:t>
            </a:r>
            <a:r>
              <a:rPr lang="en-US" sz="2400" b="1" baseline="-25000" dirty="0" err="1" smtClean="0">
                <a:solidFill>
                  <a:srgbClr val="0070C0"/>
                </a:solidFill>
              </a:rPr>
              <a:t>ex</a:t>
            </a:r>
            <a:r>
              <a:rPr lang="en-US" sz="2400" dirty="0" smtClean="0">
                <a:solidFill>
                  <a:srgbClr val="0070C0"/>
                </a:solidFill>
              </a:rPr>
              <a:t>=0 covers 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all non-metallic quantum phase transitions. 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The focused concept of the </a:t>
            </a:r>
            <a:r>
              <a:rPr lang="en-US" sz="2400" dirty="0" err="1" smtClean="0">
                <a:solidFill>
                  <a:srgbClr val="C00000"/>
                </a:solidFill>
              </a:rPr>
              <a:t>EI</a:t>
            </a:r>
            <a:r>
              <a:rPr lang="en-US" sz="2400" dirty="0" smtClean="0">
                <a:solidFill>
                  <a:srgbClr val="C00000"/>
                </a:solidFill>
              </a:rPr>
              <a:t> is distinguished when the number of excitons, both in the ground state and out-of-equilibrium, </a:t>
            </a:r>
            <a:br>
              <a:rPr lang="en-US" sz="2400" dirty="0" smtClean="0">
                <a:solidFill>
                  <a:srgbClr val="C00000"/>
                </a:solidFill>
              </a:rPr>
            </a:br>
            <a:r>
              <a:rPr lang="en-US" sz="2400" dirty="0" smtClean="0">
                <a:solidFill>
                  <a:srgbClr val="C00000"/>
                </a:solidFill>
              </a:rPr>
              <a:t>is approximately conserved. </a:t>
            </a:r>
          </a:p>
          <a:p>
            <a:r>
              <a:rPr lang="en-US" sz="2400" dirty="0" smtClean="0"/>
              <a:t>(If it were conserved precisely, then there would be no dynamical path to the </a:t>
            </a:r>
            <a:r>
              <a:rPr lang="en-US" sz="2400" dirty="0" err="1" smtClean="0"/>
              <a:t>EI</a:t>
            </a:r>
            <a:r>
              <a:rPr lang="en-US" sz="2400" dirty="0" smtClean="0"/>
              <a:t> state which is of particular importance in the context of </a:t>
            </a:r>
            <a:r>
              <a:rPr lang="en-US" sz="2400" dirty="0" err="1" smtClean="0"/>
              <a:t>PIPT</a:t>
            </a:r>
            <a:r>
              <a:rPr lang="en-US" sz="2400" dirty="0" smtClean="0"/>
              <a:t>.)</a:t>
            </a:r>
          </a:p>
          <a:p>
            <a:endParaRPr lang="en-US" sz="800" dirty="0" smtClean="0"/>
          </a:p>
          <a:p>
            <a:r>
              <a:rPr lang="en-US" sz="2400" dirty="0" smtClean="0"/>
              <a:t>Microscopic theories of the Bose condensate of pumped excitons  and of the </a:t>
            </a:r>
            <a:r>
              <a:rPr lang="en-US" sz="2400" dirty="0" err="1" smtClean="0"/>
              <a:t>EI</a:t>
            </a:r>
            <a:r>
              <a:rPr lang="en-US" sz="2400" dirty="0" smtClean="0"/>
              <a:t> transition are closely related, differing mostly by monitoring parameters:  the chemical potential  </a:t>
            </a:r>
            <a:r>
              <a:rPr lang="el-GR" sz="2400" b="1" dirty="0" smtClean="0">
                <a:latin typeface="Times New Roman"/>
                <a:cs typeface="Times New Roman"/>
              </a:rPr>
              <a:t>μ</a:t>
            </a:r>
            <a:r>
              <a:rPr lang="en-US" sz="2400" b="1" baseline="-25000" dirty="0" smtClean="0"/>
              <a:t>ex</a:t>
            </a:r>
            <a:r>
              <a:rPr lang="en-US" sz="2400" b="1" dirty="0" smtClean="0"/>
              <a:t> </a:t>
            </a:r>
            <a:r>
              <a:rPr lang="en-US" sz="2400" dirty="0" smtClean="0"/>
              <a:t>and the density </a:t>
            </a:r>
            <a:r>
              <a:rPr lang="en-US" sz="2400" b="1" dirty="0" err="1" smtClean="0"/>
              <a:t>n</a:t>
            </a:r>
            <a:r>
              <a:rPr lang="en-US" sz="2400" b="1" baseline="-25000" dirty="0" err="1" smtClean="0"/>
              <a:t>ex</a:t>
            </a:r>
            <a:r>
              <a:rPr lang="en-US" sz="2400" dirty="0" smtClean="0"/>
              <a:t>. </a:t>
            </a:r>
          </a:p>
          <a:p>
            <a:endParaRPr lang="en-US" sz="800" dirty="0" smtClean="0"/>
          </a:p>
          <a:p>
            <a:r>
              <a:rPr lang="en-US" sz="2400" dirty="0" smtClean="0"/>
              <a:t>That allows to build a model describing jointly the dynamics of excitons and the evolution of the phase transition after the pumping.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907</Words>
  <Application>Microsoft Office PowerPoint</Application>
  <PresentationFormat>Affichage à l'écran (4:3)</PresentationFormat>
  <Paragraphs>211</Paragraphs>
  <Slides>24</Slides>
  <Notes>0</Notes>
  <HiddenSlides>2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6" baseType="lpstr">
      <vt:lpstr>Thème Office</vt:lpstr>
      <vt:lpstr>Équation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Brazovskii</dc:creator>
  <cp:lastModifiedBy>Brazovskii</cp:lastModifiedBy>
  <cp:revision>1</cp:revision>
  <dcterms:created xsi:type="dcterms:W3CDTF">2021-02-22T21:57:41Z</dcterms:created>
  <dcterms:modified xsi:type="dcterms:W3CDTF">2021-02-22T21:58:27Z</dcterms:modified>
</cp:coreProperties>
</file>