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89" r:id="rId4"/>
    <p:sldId id="264" r:id="rId5"/>
    <p:sldId id="259" r:id="rId6"/>
    <p:sldId id="260" r:id="rId7"/>
    <p:sldId id="261" r:id="rId8"/>
    <p:sldId id="282" r:id="rId9"/>
    <p:sldId id="283" r:id="rId10"/>
    <p:sldId id="285" r:id="rId11"/>
    <p:sldId id="287" r:id="rId12"/>
    <p:sldId id="286" r:id="rId13"/>
    <p:sldId id="284" r:id="rId14"/>
    <p:sldId id="272" r:id="rId15"/>
    <p:sldId id="273" r:id="rId16"/>
    <p:sldId id="268" r:id="rId17"/>
    <p:sldId id="269" r:id="rId18"/>
    <p:sldId id="270" r:id="rId19"/>
    <p:sldId id="263" r:id="rId20"/>
    <p:sldId id="266" r:id="rId21"/>
    <p:sldId id="267" r:id="rId22"/>
    <p:sldId id="275" r:id="rId23"/>
    <p:sldId id="288" r:id="rId24"/>
    <p:sldId id="277" r:id="rId25"/>
    <p:sldId id="278" r:id="rId26"/>
    <p:sldId id="279" r:id="rId27"/>
    <p:sldId id="280" r:id="rId28"/>
    <p:sldId id="281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4" autoAdjust="0"/>
    <p:restoredTop sz="94660"/>
  </p:normalViewPr>
  <p:slideViewPr>
    <p:cSldViewPr>
      <p:cViewPr varScale="1">
        <p:scale>
          <a:sx n="63" d="100"/>
          <a:sy n="63" d="100"/>
        </p:scale>
        <p:origin x="-6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BB41-9F03-496C-A802-440B18A788B6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11C1-CE02-47A0-B879-E1478119731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508104" y="371703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grpSp>
        <p:nvGrpSpPr>
          <p:cNvPr id="10" name="Groupe 12"/>
          <p:cNvGrpSpPr/>
          <p:nvPr/>
        </p:nvGrpSpPr>
        <p:grpSpPr>
          <a:xfrm>
            <a:off x="251520" y="2851745"/>
            <a:ext cx="4320480" cy="2904833"/>
            <a:chOff x="179512" y="3980550"/>
            <a:chExt cx="4320480" cy="2904833"/>
          </a:xfrm>
        </p:grpSpPr>
        <p:grpSp>
          <p:nvGrpSpPr>
            <p:cNvPr id="11" name="Groupe 9"/>
            <p:cNvGrpSpPr/>
            <p:nvPr/>
          </p:nvGrpSpPr>
          <p:grpSpPr>
            <a:xfrm>
              <a:off x="179512" y="3980550"/>
              <a:ext cx="4320480" cy="2904833"/>
              <a:chOff x="179512" y="3980550"/>
              <a:chExt cx="4320480" cy="2904833"/>
            </a:xfrm>
          </p:grpSpPr>
          <p:pic>
            <p:nvPicPr>
              <p:cNvPr id="38913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512" y="3980550"/>
                <a:ext cx="4320480" cy="2904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3347864" y="4437112"/>
                <a:ext cx="1084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TaS</a:t>
                </a:r>
                <a:r>
                  <a:rPr lang="en-US" sz="2000" b="1" baseline="-25000" dirty="0" smtClean="0">
                    <a:solidFill>
                      <a:srgbClr val="C00000"/>
                    </a:solidFill>
                  </a:rPr>
                  <a:t>2-x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Se</a:t>
                </a:r>
                <a:r>
                  <a:rPr lang="en-US" sz="2000" b="1" baseline="-25000" dirty="0" smtClean="0">
                    <a:solidFill>
                      <a:srgbClr val="C00000"/>
                    </a:solidFill>
                  </a:rPr>
                  <a:t>x</a:t>
                </a:r>
                <a:endParaRPr lang="en-US" sz="2000" baseline="-25000" dirty="0"/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539552" y="4365104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ICDW</a:t>
              </a:r>
              <a:endParaRPr lang="en-US" dirty="0"/>
            </a:p>
          </p:txBody>
        </p:sp>
      </p:grpSp>
      <p:sp>
        <p:nvSpPr>
          <p:cNvPr id="13" name="Titre 12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40 years old mystery of TaS2</a:t>
            </a:r>
            <a:br>
              <a:rPr lang="en-US" sz="2800" dirty="0" smtClean="0"/>
            </a:br>
            <a:r>
              <a:rPr lang="en-US" sz="2800" dirty="0" smtClean="0"/>
              <a:t>and 1-2 years old recent progress</a:t>
            </a:r>
            <a:endParaRPr lang="en-US" sz="28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3713"/>
            <a:ext cx="335622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39552" y="116632"/>
            <a:ext cx="77724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Modeling of evolution of a complex electronic system to a stable hidden state: </a:t>
            </a:r>
            <a:b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 to optical quench in TaS2.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177281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After collaboration at  Ljubljana with </a:t>
            </a:r>
            <a:r>
              <a:rPr lang="en-GB" sz="2400" dirty="0" smtClean="0"/>
              <a:t>D. </a:t>
            </a:r>
            <a:r>
              <a:rPr lang="en-GB" sz="2400" dirty="0" err="1" smtClean="0"/>
              <a:t>Mihailovic</a:t>
            </a:r>
            <a:r>
              <a:rPr lang="en-GB" sz="2400" dirty="0" smtClean="0"/>
              <a:t> group</a:t>
            </a:r>
          </a:p>
          <a:p>
            <a:r>
              <a:rPr lang="en-GB" sz="2400" dirty="0" smtClean="0"/>
              <a:t>Science Mag. 2014</a:t>
            </a:r>
            <a:endParaRPr lang="en-US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3384376" cy="282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39552" y="6165304"/>
            <a:ext cx="4409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Quest for the :Hidden States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389577" cy="6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627784" y="6488668"/>
            <a:ext cx="460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Taken from a presentation by D. </a:t>
            </a:r>
            <a:r>
              <a:rPr lang="en-US" sz="2000" i="1" dirty="0" err="1" smtClean="0"/>
              <a:t>Mihailovic</a:t>
            </a:r>
            <a:endParaRPr lang="en-US" sz="2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391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699792" y="6457890"/>
            <a:ext cx="460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Taken from a presentation by D. </a:t>
            </a:r>
            <a:r>
              <a:rPr lang="en-US" sz="2000" i="1" dirty="0" err="1" smtClean="0"/>
              <a:t>Mihailovic</a:t>
            </a:r>
            <a:endParaRPr lang="en-US" sz="20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865790" cy="64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79512" y="260648"/>
            <a:ext cx="8955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Quasi-equilibrium states and rates of equilibration are determined by </a:t>
            </a:r>
          </a:p>
          <a:p>
            <a:r>
              <a:rPr lang="en-US" sz="2400" dirty="0" smtClean="0"/>
              <a:t>the game of partial chemical potentials for each reservoir of electrons.</a:t>
            </a:r>
          </a:p>
          <a:p>
            <a:r>
              <a:rPr lang="en-US" sz="2400" dirty="0" smtClean="0"/>
              <a:t>For band states near rims of the band gap – free 2D electrons:</a:t>
            </a:r>
            <a:endParaRPr lang="en-US" sz="2400" dirty="0"/>
          </a:p>
        </p:txBody>
      </p:sp>
      <p:grpSp>
        <p:nvGrpSpPr>
          <p:cNvPr id="5" name="Groupe 31"/>
          <p:cNvGrpSpPr/>
          <p:nvPr/>
        </p:nvGrpSpPr>
        <p:grpSpPr>
          <a:xfrm>
            <a:off x="2915816" y="2924944"/>
            <a:ext cx="6228184" cy="2380332"/>
            <a:chOff x="2915816" y="2924944"/>
            <a:chExt cx="6228184" cy="2380332"/>
          </a:xfrm>
        </p:grpSpPr>
        <p:sp>
          <p:nvSpPr>
            <p:cNvPr id="4" name="ZoneTexte 3"/>
            <p:cNvSpPr txBox="1"/>
            <p:nvPr/>
          </p:nvSpPr>
          <p:spPr>
            <a:xfrm>
              <a:off x="6228184" y="2996952"/>
              <a:ext cx="29158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Example:</a:t>
              </a:r>
            </a:p>
            <a:p>
              <a:r>
                <a:rPr lang="el-GR" sz="2400" b="1" dirty="0" smtClean="0"/>
                <a:t>μ</a:t>
              </a:r>
              <a:r>
                <a:rPr lang="en-US" sz="2400" b="1" baseline="-25000" dirty="0" smtClean="0"/>
                <a:t>e</a:t>
              </a:r>
              <a:r>
                <a:rPr lang="en-US" sz="2400" dirty="0" smtClean="0"/>
                <a:t>&gt;</a:t>
              </a:r>
              <a:r>
                <a:rPr lang="el-GR" sz="2400" b="1" dirty="0" smtClean="0"/>
                <a:t> Δ</a:t>
              </a:r>
              <a:r>
                <a:rPr lang="en-US" sz="2400" b="1" baseline="-25000" dirty="0" smtClean="0"/>
                <a:t>e</a:t>
              </a:r>
              <a:r>
                <a:rPr lang="en-US" sz="2400" dirty="0" smtClean="0"/>
                <a:t> – degenerate Fermi gas of electrons </a:t>
              </a:r>
            </a:p>
            <a:p>
              <a:r>
                <a:rPr lang="en-US" sz="2400" dirty="0" smtClean="0"/>
                <a:t>|</a:t>
              </a:r>
              <a:r>
                <a:rPr lang="el-GR" sz="2400" b="1" dirty="0" smtClean="0"/>
                <a:t>μ</a:t>
              </a:r>
              <a:r>
                <a:rPr lang="en-US" sz="2400" b="1" baseline="-25000" dirty="0" smtClean="0"/>
                <a:t>h</a:t>
              </a:r>
              <a:r>
                <a:rPr lang="en-US" sz="2400" dirty="0" smtClean="0"/>
                <a:t>|&lt;</a:t>
              </a:r>
              <a:r>
                <a:rPr lang="el-GR" sz="2400" b="1" dirty="0" smtClean="0"/>
                <a:t> Δ</a:t>
              </a:r>
              <a:r>
                <a:rPr lang="en-US" sz="2400" b="1" baseline="-25000" dirty="0" smtClean="0"/>
                <a:t>h</a:t>
              </a:r>
              <a:r>
                <a:rPr lang="en-US" sz="2400" dirty="0" smtClean="0"/>
                <a:t> -- thermal activation, Boltzmann gas of holes</a:t>
              </a:r>
              <a:endParaRPr lang="en-US" sz="2400" dirty="0"/>
            </a:p>
          </p:txBody>
        </p:sp>
        <p:grpSp>
          <p:nvGrpSpPr>
            <p:cNvPr id="6" name="Groupe 31"/>
            <p:cNvGrpSpPr/>
            <p:nvPr/>
          </p:nvGrpSpPr>
          <p:grpSpPr>
            <a:xfrm>
              <a:off x="2915816" y="2924944"/>
              <a:ext cx="3160072" cy="2045841"/>
              <a:chOff x="323528" y="3861048"/>
              <a:chExt cx="3160072" cy="2045841"/>
            </a:xfrm>
          </p:grpSpPr>
          <p:grpSp>
            <p:nvGrpSpPr>
              <p:cNvPr id="8" name="Groupe 18"/>
              <p:cNvGrpSpPr/>
              <p:nvPr/>
            </p:nvGrpSpPr>
            <p:grpSpPr>
              <a:xfrm>
                <a:off x="323528" y="3861048"/>
                <a:ext cx="3160072" cy="2045841"/>
                <a:chOff x="1187624" y="4077072"/>
                <a:chExt cx="3160072" cy="2045841"/>
              </a:xfrm>
            </p:grpSpPr>
            <p:cxnSp>
              <p:nvCxnSpPr>
                <p:cNvPr id="7" name="Connecteur droit 6"/>
                <p:cNvCxnSpPr/>
                <p:nvPr/>
              </p:nvCxnSpPr>
              <p:spPr>
                <a:xfrm>
                  <a:off x="1259632" y="4797152"/>
                  <a:ext cx="2448272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1187624" y="4365104"/>
                  <a:ext cx="2448272" cy="0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1259632" y="5445224"/>
                  <a:ext cx="2448272" cy="0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>
                  <a:off x="1259632" y="5906889"/>
                  <a:ext cx="2448272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ZoneTexte 14"/>
                <p:cNvSpPr txBox="1"/>
                <p:nvPr/>
              </p:nvSpPr>
              <p:spPr>
                <a:xfrm>
                  <a:off x="3826792" y="4077072"/>
                  <a:ext cx="4571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b="1" dirty="0" smtClean="0"/>
                    <a:t>μ</a:t>
                  </a:r>
                  <a:r>
                    <a:rPr lang="en-US" sz="2400" b="1" baseline="-25000" dirty="0" smtClean="0"/>
                    <a:t>e</a:t>
                  </a:r>
                  <a:endParaRPr lang="en-US" sz="2400" b="1" baseline="-25000" dirty="0"/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3779912" y="5343599"/>
                  <a:ext cx="5629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-</a:t>
                  </a:r>
                  <a:r>
                    <a:rPr lang="el-GR" sz="2400" b="1" dirty="0" smtClean="0"/>
                    <a:t>μ</a:t>
                  </a:r>
                  <a:r>
                    <a:rPr lang="en-US" sz="2400" b="1" baseline="-25000" dirty="0" smtClean="0"/>
                    <a:t>h</a:t>
                  </a:r>
                  <a:endParaRPr lang="en-US" sz="2400" b="1" baseline="-25000" dirty="0"/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3860304" y="4551511"/>
                  <a:ext cx="465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b="1" dirty="0" smtClean="0"/>
                    <a:t>Δ</a:t>
                  </a:r>
                  <a:r>
                    <a:rPr lang="en-US" sz="2400" b="1" baseline="-25000" dirty="0" smtClean="0"/>
                    <a:t>e</a:t>
                  </a:r>
                  <a:endParaRPr lang="en-US" sz="2400" b="1" baseline="-25000" dirty="0"/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3779912" y="5661248"/>
                  <a:ext cx="5677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-</a:t>
                  </a:r>
                  <a:r>
                    <a:rPr lang="el-GR" sz="2400" b="1" dirty="0" smtClean="0"/>
                    <a:t>Δ</a:t>
                  </a:r>
                  <a:r>
                    <a:rPr lang="en-US" sz="2400" b="1" baseline="-25000" dirty="0" smtClean="0"/>
                    <a:t>h</a:t>
                  </a:r>
                  <a:endParaRPr lang="en-US" sz="2400" b="1" baseline="-25000" dirty="0"/>
                </a:p>
              </p:txBody>
            </p:sp>
          </p:grpSp>
          <p:cxnSp>
            <p:nvCxnSpPr>
              <p:cNvPr id="21" name="Connecteur droit 20"/>
              <p:cNvCxnSpPr/>
              <p:nvPr/>
            </p:nvCxnSpPr>
            <p:spPr>
              <a:xfrm flipV="1">
                <a:off x="3955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V="1">
                <a:off x="5479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V="1">
                <a:off x="7003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V="1">
                <a:off x="8527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V="1">
                <a:off x="10051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V="1">
                <a:off x="1157536" y="4149080"/>
                <a:ext cx="432048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rganigramme : Connecteur 26"/>
              <p:cNvSpPr/>
              <p:nvPr/>
            </p:nvSpPr>
            <p:spPr>
              <a:xfrm>
                <a:off x="395536" y="5762873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rganigramme : Connecteur 27"/>
              <p:cNvSpPr/>
              <p:nvPr/>
            </p:nvSpPr>
            <p:spPr>
              <a:xfrm>
                <a:off x="755576" y="5762873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rganigramme : Connecteur 28"/>
              <p:cNvSpPr/>
              <p:nvPr/>
            </p:nvSpPr>
            <p:spPr>
              <a:xfrm>
                <a:off x="1115616" y="5762873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rganigramme : Connecteur 29"/>
              <p:cNvSpPr/>
              <p:nvPr/>
            </p:nvSpPr>
            <p:spPr>
              <a:xfrm>
                <a:off x="1475656" y="5762873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rganigramme : Connecteur 30"/>
              <p:cNvSpPr/>
              <p:nvPr/>
            </p:nvSpPr>
            <p:spPr>
              <a:xfrm>
                <a:off x="1835696" y="5762873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ZoneTexte 35"/>
          <p:cNvSpPr txBox="1"/>
          <p:nvPr/>
        </p:nvSpPr>
        <p:spPr>
          <a:xfrm>
            <a:off x="6516216" y="220486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</a:t>
            </a:r>
            <a:endParaRPr lang="en-US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 flipV="1">
            <a:off x="6444208" y="1916832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96" y="260648"/>
            <a:ext cx="889358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defects, we adopt the scheme of incommensurable </a:t>
            </a:r>
            <a:r>
              <a:rPr lang="en-US" sz="2400" dirty="0" err="1" smtClean="0"/>
              <a:t>superlattices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r>
              <a:rPr lang="en-US" sz="2400" dirty="0" smtClean="0"/>
              <a:t>That could be </a:t>
            </a:r>
            <a:r>
              <a:rPr lang="en-US" sz="2400" dirty="0" smtClean="0">
                <a:solidFill>
                  <a:srgbClr val="C00000"/>
                </a:solidFill>
              </a:rPr>
              <a:t>any double-well curve </a:t>
            </a:r>
            <a:r>
              <a:rPr lang="en-US" sz="2400" dirty="0" smtClean="0"/>
              <a:t>for the energy to give rise </a:t>
            </a:r>
            <a:br>
              <a:rPr lang="en-US" sz="2400" dirty="0" smtClean="0"/>
            </a:br>
            <a:r>
              <a:rPr lang="en-US" sz="2400" dirty="0" smtClean="0"/>
              <a:t>to a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C-IC transition or</a:t>
            </a:r>
          </a:p>
          <a:p>
            <a:r>
              <a:rPr lang="en-US" sz="2400" dirty="0" smtClean="0"/>
              <a:t>its </a:t>
            </a:r>
            <a:r>
              <a:rPr lang="en-US" sz="2400" dirty="0" smtClean="0">
                <a:solidFill>
                  <a:srgbClr val="C00000"/>
                </a:solidFill>
              </a:rPr>
              <a:t>numeric precision </a:t>
            </a:r>
            <a:r>
              <a:rPr lang="en-US" sz="2400" dirty="0" smtClean="0"/>
              <a:t>from the GL studies (Nakanishi);</a:t>
            </a:r>
          </a:p>
          <a:p>
            <a:endParaRPr lang="en-US" sz="2400" dirty="0" smtClean="0"/>
          </a:p>
          <a:p>
            <a:r>
              <a:rPr lang="en-US" sz="2400" dirty="0" smtClean="0"/>
              <a:t>Our choice – a </a:t>
            </a:r>
            <a:r>
              <a:rPr lang="en-US" sz="2400" dirty="0" smtClean="0">
                <a:solidFill>
                  <a:srgbClr val="C00000"/>
                </a:solidFill>
              </a:rPr>
              <a:t>qualitative theory </a:t>
            </a:r>
            <a:r>
              <a:rPr lang="en-US" sz="2400" dirty="0" smtClean="0"/>
              <a:t>by </a:t>
            </a:r>
            <a:r>
              <a:rPr lang="en-US" sz="2400" dirty="0" err="1" smtClean="0"/>
              <a:t>Bak</a:t>
            </a:r>
            <a:r>
              <a:rPr lang="en-US" sz="2400" dirty="0" smtClean="0"/>
              <a:t> and Villain </a:t>
            </a:r>
          </a:p>
          <a:p>
            <a:r>
              <a:rPr lang="en-US" sz="2400" dirty="0" smtClean="0"/>
              <a:t>where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is explained as effect of crossings of domain walls.</a:t>
            </a:r>
            <a:endParaRPr lang="en-US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923" y="3933056"/>
            <a:ext cx="3920565" cy="2640906"/>
          </a:xfrm>
          <a:prstGeom prst="rect">
            <a:avLst/>
          </a:prstGeom>
          <a:solidFill>
            <a:srgbClr val="00B0F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07504" y="4149080"/>
            <a:ext cx="424847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</a:t>
            </a:r>
            <a:r>
              <a:rPr lang="en-US" sz="2400" b="1" baseline="-25000" dirty="0" err="1" smtClean="0"/>
              <a:t>d</a:t>
            </a:r>
            <a:r>
              <a:rPr lang="en-US" sz="2400" dirty="0" smtClean="0"/>
              <a:t>  and the chemical potential 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d</a:t>
            </a:r>
            <a:r>
              <a:rPr lang="en-US" sz="2400" b="1" dirty="0" smtClean="0"/>
              <a:t>=</a:t>
            </a:r>
            <a:r>
              <a:rPr lang="en-US" sz="2400" b="1" dirty="0" err="1" smtClean="0"/>
              <a:t>dF</a:t>
            </a:r>
            <a:r>
              <a:rPr lang="en-US" sz="2400" b="1" baseline="-25000" dirty="0" err="1" smtClean="0"/>
              <a:t>d</a:t>
            </a:r>
            <a:r>
              <a:rPr lang="en-US" sz="2400" b="1" dirty="0" smtClean="0"/>
              <a:t> /</a:t>
            </a:r>
            <a:r>
              <a:rPr lang="en-US" sz="2400" b="1" dirty="0" err="1" smtClean="0"/>
              <a:t>dn</a:t>
            </a:r>
            <a:r>
              <a:rPr lang="en-US" sz="2400" b="1" baseline="-25000" dirty="0" err="1" smtClean="0"/>
              <a:t>d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 </a:t>
            </a:r>
            <a:r>
              <a:rPr lang="en-US" sz="2400" dirty="0" smtClean="0"/>
              <a:t>as functions of defects concentration: </a:t>
            </a:r>
            <a:br>
              <a:rPr lang="en-US" sz="2400" dirty="0" smtClean="0"/>
            </a:b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d</a:t>
            </a:r>
            <a:r>
              <a:rPr lang="en-US" sz="2400" dirty="0" smtClean="0"/>
              <a:t> =voids – interstitials.</a:t>
            </a:r>
          </a:p>
          <a:p>
            <a:r>
              <a:rPr lang="en-US" sz="2400" dirty="0" smtClean="0"/>
              <a:t>Conservation law of electrons:</a:t>
            </a:r>
          </a:p>
          <a:p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v</a:t>
            </a:r>
            <a:r>
              <a:rPr lang="en-US" sz="2400" b="1" dirty="0" err="1" smtClean="0"/>
              <a:t>-n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=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d</a:t>
            </a:r>
            <a:endParaRPr lang="en-US" sz="2400" b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1520" y="188640"/>
            <a:ext cx="843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</a:rPr>
              <a:t>F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 (</a:t>
            </a:r>
            <a:r>
              <a:rPr lang="en-US" sz="2400" b="1" dirty="0" err="1" smtClean="0">
                <a:solidFill>
                  <a:prstClr val="black"/>
                </a:solidFill>
              </a:rPr>
              <a:t>n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d</a:t>
            </a:r>
            <a:r>
              <a:rPr lang="en-US" sz="2400" b="1" dirty="0" smtClean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is the basic energy of the </a:t>
            </a:r>
            <a:r>
              <a:rPr lang="en-US" sz="2400" b="1" dirty="0" smtClean="0">
                <a:solidFill>
                  <a:prstClr val="black"/>
                </a:solidFill>
              </a:rPr>
              <a:t>IC</a:t>
            </a:r>
            <a:r>
              <a:rPr lang="en-US" sz="2400" dirty="0" smtClean="0">
                <a:solidFill>
                  <a:prstClr val="black"/>
                </a:solidFill>
              </a:rPr>
              <a:t> state with respect to the </a:t>
            </a:r>
            <a:r>
              <a:rPr lang="en-US" sz="2400" b="1" dirty="0" smtClean="0">
                <a:solidFill>
                  <a:prstClr val="black"/>
                </a:solidFill>
              </a:rPr>
              <a:t>C</a:t>
            </a:r>
            <a:r>
              <a:rPr lang="en-US" sz="2400" dirty="0" smtClean="0">
                <a:solidFill>
                  <a:prstClr val="black"/>
                </a:solidFill>
              </a:rPr>
              <a:t> one.</a:t>
            </a:r>
            <a:endParaRPr lang="en-US" dirty="0"/>
          </a:p>
        </p:txBody>
      </p:sp>
      <p:grpSp>
        <p:nvGrpSpPr>
          <p:cNvPr id="2" name="Groupe 27"/>
          <p:cNvGrpSpPr/>
          <p:nvPr/>
        </p:nvGrpSpPr>
        <p:grpSpPr>
          <a:xfrm>
            <a:off x="0" y="692696"/>
            <a:ext cx="9144000" cy="3072537"/>
            <a:chOff x="0" y="692696"/>
            <a:chExt cx="9144000" cy="307253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412776"/>
              <a:ext cx="8136904" cy="49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0" y="2564904"/>
              <a:ext cx="358739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C</a:t>
              </a:r>
              <a:r>
                <a:rPr lang="en-US" sz="2400" b="1" baseline="-25000" dirty="0" smtClean="0">
                  <a:solidFill>
                    <a:srgbClr val="C00000"/>
                  </a:solidFill>
                </a:rPr>
                <a:t>0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&lt;0</a:t>
              </a:r>
              <a:r>
                <a:rPr lang="en-US" sz="2400" dirty="0" smtClean="0">
                  <a:solidFill>
                    <a:srgbClr val="C00000"/>
                  </a:solidFill>
                </a:rPr>
                <a:t> </a:t>
              </a:r>
              <a:r>
                <a:rPr lang="en-US" sz="2400" dirty="0" smtClean="0">
                  <a:solidFill>
                    <a:srgbClr val="C00000"/>
                  </a:solidFill>
                </a:rPr>
                <a:t>drives to 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IC</a:t>
              </a:r>
              <a:r>
                <a:rPr lang="en-US" sz="2400" dirty="0" smtClean="0">
                  <a:solidFill>
                    <a:srgbClr val="C00000"/>
                  </a:solidFill>
                </a:rPr>
                <a:t> </a:t>
              </a:r>
              <a:r>
                <a:rPr lang="en-US" sz="2400" dirty="0" smtClean="0">
                  <a:solidFill>
                    <a:srgbClr val="C00000"/>
                  </a:solidFill>
                </a:rPr>
                <a:t>instability: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Conventional 2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nd</a:t>
              </a:r>
              <a:r>
                <a:rPr lang="en-US" sz="2400" dirty="0" smtClean="0">
                  <a:solidFill>
                    <a:srgbClr val="C00000"/>
                  </a:solidFill>
                </a:rPr>
                <a:t> order 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C-IC</a:t>
              </a:r>
              <a:r>
                <a:rPr lang="en-US" sz="2400" dirty="0" smtClean="0">
                  <a:solidFill>
                    <a:srgbClr val="C00000"/>
                  </a:solidFill>
                </a:rPr>
                <a:t> </a:t>
              </a:r>
              <a:r>
                <a:rPr lang="en-US" sz="2400" dirty="0" smtClean="0">
                  <a:solidFill>
                    <a:srgbClr val="C00000"/>
                  </a:solidFill>
                </a:rPr>
                <a:t>transition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23528" y="692696"/>
              <a:ext cx="347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Stabilizing walls 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repulsion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V="1">
              <a:off x="1475656" y="1916832"/>
              <a:ext cx="1152128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3491880" y="1124744"/>
              <a:ext cx="1224136" cy="36004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3347864" y="2060848"/>
              <a:ext cx="3705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Energy &lt;0  of walls crossings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209286" y="2636912"/>
              <a:ext cx="2934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Repulsion of crossings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5" name="Connecteur droit avec flèche 24"/>
            <p:cNvCxnSpPr>
              <a:stCxn id="18" idx="0"/>
            </p:cNvCxnSpPr>
            <p:nvPr/>
          </p:nvCxnSpPr>
          <p:spPr>
            <a:xfrm flipV="1">
              <a:off x="7676643" y="1844824"/>
              <a:ext cx="207725" cy="792088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flipV="1">
              <a:off x="5868144" y="1844824"/>
              <a:ext cx="648072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39"/>
          <p:cNvGrpSpPr/>
          <p:nvPr/>
        </p:nvGrpSpPr>
        <p:grpSpPr>
          <a:xfrm>
            <a:off x="4427984" y="3356992"/>
            <a:ext cx="4176464" cy="2578968"/>
            <a:chOff x="1115616" y="2996952"/>
            <a:chExt cx="4176464" cy="2578968"/>
          </a:xfrm>
        </p:grpSpPr>
        <p:grpSp>
          <p:nvGrpSpPr>
            <p:cNvPr id="4" name="Groupe 38"/>
            <p:cNvGrpSpPr/>
            <p:nvPr/>
          </p:nvGrpSpPr>
          <p:grpSpPr>
            <a:xfrm>
              <a:off x="1259632" y="2996952"/>
              <a:ext cx="4032448" cy="2578968"/>
              <a:chOff x="1259632" y="3645024"/>
              <a:chExt cx="4032448" cy="2578968"/>
            </a:xfrm>
          </p:grpSpPr>
          <p:cxnSp>
            <p:nvCxnSpPr>
              <p:cNvPr id="19" name="Connecteur droit 18"/>
              <p:cNvCxnSpPr/>
              <p:nvPr/>
            </p:nvCxnSpPr>
            <p:spPr>
              <a:xfrm flipH="1">
                <a:off x="1475656" y="3645024"/>
                <a:ext cx="1944216" cy="1512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>
                <a:off x="1628056" y="3797424"/>
                <a:ext cx="1944216" cy="1512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>
                <a:off x="1780456" y="3949824"/>
                <a:ext cx="1944216" cy="1512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>
                <a:off x="1932856" y="4102224"/>
                <a:ext cx="1944216" cy="1512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>
                <a:off x="2085256" y="4254624"/>
                <a:ext cx="1944216" cy="1512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>
                <a:off x="2237656" y="4407024"/>
                <a:ext cx="1944216" cy="1512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H="1">
                <a:off x="2390056" y="4559424"/>
                <a:ext cx="1944216" cy="1512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flipH="1">
                <a:off x="2542456" y="4711824"/>
                <a:ext cx="1944216" cy="15121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2123728" y="3861048"/>
                <a:ext cx="3168352" cy="11521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1988096" y="4077072"/>
                <a:ext cx="3168352" cy="11521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2051720" y="4309864"/>
                <a:ext cx="3168352" cy="11521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1907704" y="4462264"/>
                <a:ext cx="3168352" cy="11521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1691680" y="4614664"/>
                <a:ext cx="3168352" cy="11521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1259632" y="4725144"/>
                <a:ext cx="3168352" cy="11521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Connecteur droit 37"/>
            <p:cNvCxnSpPr/>
            <p:nvPr/>
          </p:nvCxnSpPr>
          <p:spPr>
            <a:xfrm>
              <a:off x="1115616" y="4293096"/>
              <a:ext cx="3168352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0648"/>
            <a:ext cx="43350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2"/>
          <p:cNvGrpSpPr/>
          <p:nvPr/>
        </p:nvGrpSpPr>
        <p:grpSpPr>
          <a:xfrm>
            <a:off x="5508104" y="476672"/>
            <a:ext cx="3390900" cy="2790825"/>
            <a:chOff x="5508104" y="476672"/>
            <a:chExt cx="3390900" cy="2790825"/>
          </a:xfrm>
        </p:grpSpPr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476672"/>
              <a:ext cx="3390900" cy="279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e 11"/>
            <p:cNvGrpSpPr/>
            <p:nvPr/>
          </p:nvGrpSpPr>
          <p:grpSpPr>
            <a:xfrm>
              <a:off x="6545716" y="1259468"/>
              <a:ext cx="834596" cy="873388"/>
              <a:chOff x="6545716" y="1259468"/>
              <a:chExt cx="834596" cy="873388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7072214" y="1763524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</a:t>
                </a:r>
                <a:endParaRPr lang="en-US" b="1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6545716" y="1259468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H</a:t>
                </a:r>
                <a:endParaRPr lang="en-US" b="1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6660232" y="1691516"/>
                <a:ext cx="335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U</a:t>
                </a:r>
                <a:endParaRPr lang="en-US" b="1" dirty="0"/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0" y="3429000"/>
            <a:ext cx="896448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Chemical potential surfaces </a:t>
            </a:r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r>
              <a:rPr lang="el-GR" sz="2400" b="1" dirty="0" smtClean="0">
                <a:solidFill>
                  <a:srgbClr val="002060"/>
                </a:solidFill>
              </a:rPr>
              <a:t>μ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e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</a:rPr>
              <a:t>n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e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smtClean="0"/>
              <a:t>,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μ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sz="2400" b="1" baseline="-25000" dirty="0" err="1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sz="2400" dirty="0" smtClean="0"/>
              <a:t>),</a:t>
            </a:r>
            <a:r>
              <a:rPr lang="en-US" sz="2400" dirty="0" smtClean="0">
                <a:solidFill>
                  <a:srgbClr val="66FFFF"/>
                </a:solidFill>
              </a:rPr>
              <a:t>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μ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(n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err="1" smtClean="0"/>
              <a:t>C,U,H</a:t>
            </a:r>
            <a:r>
              <a:rPr lang="en-US" sz="2400" dirty="0" smtClean="0"/>
              <a:t> are triple intersections where </a:t>
            </a:r>
            <a:r>
              <a:rPr lang="en-US" sz="2400" b="1" dirty="0" smtClean="0"/>
              <a:t>-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e</a:t>
            </a:r>
            <a:r>
              <a:rPr lang="en-US" sz="2400" dirty="0" smtClean="0"/>
              <a:t>(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dirty="0" smtClean="0"/>
              <a:t>)= 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h</a:t>
            </a:r>
            <a:r>
              <a:rPr lang="en-US" sz="2400" dirty="0" smtClean="0"/>
              <a:t>(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dirty="0" smtClean="0"/>
              <a:t>)=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d </a:t>
            </a:r>
            <a:r>
              <a:rPr lang="en-US" sz="2400" b="1" dirty="0" smtClean="0"/>
              <a:t>(n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b="1" dirty="0" smtClean="0"/>
              <a:t>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 and H are local equilibriums under constraint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d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In </a:t>
            </a:r>
            <a:r>
              <a:rPr lang="en-US" sz="2400" b="1" dirty="0" smtClean="0"/>
              <a:t>C</a:t>
            </a:r>
            <a:r>
              <a:rPr lang="en-US" sz="2400" dirty="0" smtClean="0"/>
              <a:t>, 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=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b="1" baseline="-25000" dirty="0" smtClean="0"/>
              <a:t> ,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d</a:t>
            </a:r>
            <a:r>
              <a:rPr lang="en-US" sz="2400" b="1" dirty="0" smtClean="0"/>
              <a:t>=0</a:t>
            </a:r>
            <a:r>
              <a:rPr lang="en-US" sz="2400" dirty="0" smtClean="0"/>
              <a:t>; points </a:t>
            </a:r>
            <a:r>
              <a:rPr lang="en-US" sz="2400" b="1" dirty="0" smtClean="0"/>
              <a:t>H</a:t>
            </a:r>
            <a:r>
              <a:rPr lang="en-US" sz="2400" dirty="0" smtClean="0"/>
              <a:t> and </a:t>
            </a:r>
            <a:r>
              <a:rPr lang="en-US" sz="2400" b="1" dirty="0" smtClean="0"/>
              <a:t>U</a:t>
            </a:r>
            <a:r>
              <a:rPr lang="en-US" sz="2400" dirty="0" smtClean="0"/>
              <a:t> are </a:t>
            </a:r>
            <a:r>
              <a:rPr lang="en-US" sz="2400" b="1" dirty="0" smtClean="0"/>
              <a:t>IC</a:t>
            </a:r>
            <a:r>
              <a:rPr lang="en-US" sz="2400" dirty="0" smtClean="0"/>
              <a:t> states, </a:t>
            </a:r>
          </a:p>
          <a:p>
            <a:r>
              <a:rPr lang="en-US" sz="2400" dirty="0" smtClean="0"/>
              <a:t>Point </a:t>
            </a:r>
            <a:r>
              <a:rPr lang="en-US" sz="2400" b="1" dirty="0" smtClean="0"/>
              <a:t>U</a:t>
            </a:r>
            <a:r>
              <a:rPr lang="en-US" sz="2400" dirty="0" smtClean="0"/>
              <a:t> of the energy maximum is repulsive.</a:t>
            </a:r>
          </a:p>
          <a:p>
            <a:endParaRPr lang="en-US" sz="2400" dirty="0" smtClean="0"/>
          </a:p>
          <a:p>
            <a:r>
              <a:rPr lang="en-US" sz="2400" dirty="0" smtClean="0"/>
              <a:t>Variations of parameters and temperature </a:t>
            </a:r>
            <a:br>
              <a:rPr lang="en-US" sz="2400" dirty="0" smtClean="0"/>
            </a:br>
            <a:r>
              <a:rPr lang="en-US" sz="2400" dirty="0" smtClean="0"/>
              <a:t>can change plot's topology.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5" y="4725144"/>
            <a:ext cx="3024336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5847520" y="47667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μ</a:t>
            </a:r>
            <a:r>
              <a:rPr lang="en-US" b="1" baseline="-25000" dirty="0" smtClean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n</a:t>
            </a:r>
            <a:r>
              <a:rPr lang="en-US" b="1" baseline="-25000" dirty="0" smtClean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)=-</a:t>
            </a:r>
            <a:r>
              <a:rPr lang="el-GR" b="1" dirty="0" smtClean="0">
                <a:solidFill>
                  <a:srgbClr val="0070C0"/>
                </a:solidFill>
              </a:rPr>
              <a:t>μ</a:t>
            </a:r>
            <a:r>
              <a:rPr lang="en-US" b="1" baseline="-25000" dirty="0" smtClean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</a:rPr>
              <a:t>n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08304" y="4797152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C-phase</a:t>
            </a:r>
            <a:endParaRPr lang="en-US" sz="20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283968" y="6165304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683452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1520" y="44624"/>
            <a:ext cx="8484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Rates </a:t>
            </a:r>
            <a:r>
              <a:rPr lang="en-US" sz="2400" dirty="0" err="1" smtClean="0"/>
              <a:t>eqs</a:t>
            </a:r>
            <a:r>
              <a:rPr lang="en-US" sz="2400" dirty="0" smtClean="0"/>
              <a:t>. for concentrations are designed </a:t>
            </a:r>
            <a:r>
              <a:rPr lang="en-US" sz="2400" dirty="0" err="1" smtClean="0"/>
              <a:t>minimalistically</a:t>
            </a:r>
            <a:r>
              <a:rPr lang="en-US" sz="2400" dirty="0" smtClean="0"/>
              <a:t>  -</a:t>
            </a:r>
            <a:br>
              <a:rPr lang="en-US" sz="2400" dirty="0" smtClean="0"/>
            </a:br>
            <a:r>
              <a:rPr lang="en-US" sz="2400" dirty="0" smtClean="0"/>
              <a:t>just to satisfy the requirement that binary rates pass through zero when chemical potentials become equal.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285293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ij</a:t>
            </a:r>
            <a:r>
              <a:rPr lang="en-US" sz="2400" dirty="0" smtClean="0"/>
              <a:t> are just constants but they may be </a:t>
            </a:r>
            <a:r>
              <a:rPr lang="en-US" sz="2400" b="1" dirty="0" smtClean="0"/>
              <a:t>T</a:t>
            </a:r>
            <a:r>
              <a:rPr lang="en-US" sz="2400" dirty="0" smtClean="0"/>
              <a:t>-dependent.</a:t>
            </a:r>
          </a:p>
          <a:p>
            <a:r>
              <a:rPr lang="el-GR" sz="2400" b="1" dirty="0" smtClean="0"/>
              <a:t>μ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=</a:t>
            </a:r>
            <a:r>
              <a:rPr lang="el-GR" sz="2400" b="1" dirty="0" smtClean="0"/>
              <a:t> μ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i</a:t>
            </a:r>
            <a:r>
              <a:rPr lang="en-US" sz="2400" b="1" dirty="0" err="1" smtClean="0"/>
              <a:t>,T</a:t>
            </a:r>
            <a:r>
              <a:rPr lang="en-US" sz="2400" b="1" dirty="0" smtClean="0"/>
              <a:t>)</a:t>
            </a:r>
            <a:r>
              <a:rPr lang="en-US" sz="2400" dirty="0" smtClean="0"/>
              <a:t> are </a:t>
            </a:r>
            <a:r>
              <a:rPr lang="en-US" sz="2400" b="1" dirty="0" smtClean="0"/>
              <a:t>T</a:t>
            </a:r>
            <a:r>
              <a:rPr lang="en-US" sz="2400" dirty="0" smtClean="0"/>
              <a:t>-dependent for sure, so a need to add an eq. for the evolution of </a:t>
            </a:r>
            <a:r>
              <a:rPr lang="en-US" sz="2400" b="1" dirty="0" err="1" smtClean="0"/>
              <a:t>T</a:t>
            </a:r>
            <a:r>
              <a:rPr lang="en-US" sz="2400" b="1" dirty="0" err="1" smtClean="0">
                <a:sym typeface="Wingdings" pitchFamily="2" charset="2"/>
              </a:rPr>
              <a:t>T</a:t>
            </a:r>
            <a:r>
              <a:rPr lang="en-US" sz="2400" b="1" baseline="-25000" dirty="0" err="1" smtClean="0">
                <a:sym typeface="Wingdings" pitchFamily="2" charset="2"/>
              </a:rPr>
              <a:t>e</a:t>
            </a:r>
            <a:r>
              <a:rPr lang="en-US" sz="2400" b="1" dirty="0" smtClean="0"/>
              <a:t>(t)</a:t>
            </a:r>
            <a:r>
              <a:rPr lang="en-US" sz="2400" dirty="0" smtClean="0"/>
              <a:t> – the electronic temperature.</a:t>
            </a:r>
          </a:p>
          <a:p>
            <a:r>
              <a:rPr lang="en-US" sz="2400" b="1" dirty="0" smtClean="0"/>
              <a:t>T</a:t>
            </a:r>
            <a:r>
              <a:rPr lang="en-US" sz="2400" dirty="0" smtClean="0"/>
              <a:t>  branches to the electronic T</a:t>
            </a:r>
            <a:r>
              <a:rPr lang="en-US" sz="2400" baseline="-25000" dirty="0" smtClean="0"/>
              <a:t>e </a:t>
            </a:r>
            <a:r>
              <a:rPr lang="en-US" sz="2400" dirty="0" smtClean="0"/>
              <a:t>for 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 , 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</a:t>
            </a:r>
            <a:r>
              <a:rPr lang="en-US" sz="2400" dirty="0" smtClean="0"/>
              <a:t>and the lattice one for </a:t>
            </a:r>
            <a:r>
              <a:rPr lang="el-GR" sz="2400" b="1" dirty="0" smtClean="0"/>
              <a:t>μ</a:t>
            </a:r>
            <a:r>
              <a:rPr lang="en-US" sz="2400" b="1" baseline="-25000" dirty="0" smtClean="0"/>
              <a:t>d</a:t>
            </a:r>
            <a:r>
              <a:rPr lang="en-US" sz="2400" b="1" dirty="0" smtClean="0"/>
              <a:t> </a:t>
            </a:r>
            <a:endParaRPr lang="en-US" sz="2400" b="1" baseline="-25000" dirty="0"/>
          </a:p>
        </p:txBody>
      </p:sp>
      <p:sp>
        <p:nvSpPr>
          <p:cNvPr id="6" name="ZoneTexte 5"/>
          <p:cNvSpPr txBox="1"/>
          <p:nvPr/>
        </p:nvSpPr>
        <p:spPr>
          <a:xfrm>
            <a:off x="111676" y="4869160"/>
            <a:ext cx="88884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To cover shorter times, these rates </a:t>
            </a:r>
            <a:r>
              <a:rPr lang="en-US" sz="2200" dirty="0" err="1" smtClean="0"/>
              <a:t>eqs</a:t>
            </a:r>
            <a:r>
              <a:rPr lang="en-US" sz="2200" dirty="0" smtClean="0"/>
              <a:t>. should be generalized to kinetic eqs.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0648"/>
            <a:ext cx="7136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Advantage of our accent upon </a:t>
            </a:r>
            <a:r>
              <a:rPr lang="el-GR" sz="2400" b="1" dirty="0" smtClean="0"/>
              <a:t>μ</a:t>
            </a:r>
            <a:r>
              <a:rPr lang="en-US" sz="2400" b="1" dirty="0" smtClean="0"/>
              <a:t>’s </a:t>
            </a:r>
            <a:r>
              <a:rPr lang="en-US" sz="2400" dirty="0" smtClean="0"/>
              <a:t>: we know the power </a:t>
            </a:r>
          </a:p>
          <a:p>
            <a:r>
              <a:rPr lang="en-US" sz="2400" dirty="0" smtClean="0"/>
              <a:t>released by processes of electronic transformations:</a:t>
            </a:r>
            <a:endParaRPr lang="en-US" sz="24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627784" y="1268760"/>
          <a:ext cx="2250495" cy="923280"/>
        </p:xfrm>
        <a:graphic>
          <a:graphicData uri="http://schemas.openxmlformats.org/presentationml/2006/ole">
            <p:oleObj spid="_x0000_s1026" name="Équation" r:id="rId3" imgW="990360" imgH="40608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251520" y="234888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(t)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l</a:t>
            </a:r>
            <a:r>
              <a:rPr lang="en-US" sz="2400" b="1" dirty="0" smtClean="0"/>
              <a:t>(t) </a:t>
            </a:r>
            <a:r>
              <a:rPr lang="en-US" sz="2400" dirty="0" smtClean="0"/>
              <a:t>are </a:t>
            </a:r>
            <a:r>
              <a:rPr lang="en-US" sz="2400" dirty="0"/>
              <a:t>time </a:t>
            </a:r>
            <a:r>
              <a:rPr lang="en-US" sz="2400" dirty="0" smtClean="0"/>
              <a:t>dependent; they are </a:t>
            </a:r>
            <a:r>
              <a:rPr lang="en-US" sz="2400" dirty="0"/>
              <a:t>determined from an </a:t>
            </a:r>
            <a:r>
              <a:rPr lang="en-US" sz="2400" dirty="0" smtClean="0"/>
              <a:t>additional </a:t>
            </a:r>
            <a:r>
              <a:rPr lang="en-US" sz="2400" dirty="0"/>
              <a:t>eq. of the thermal balance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606425" y="3645024"/>
          <a:ext cx="6724650" cy="895350"/>
        </p:xfrm>
        <a:graphic>
          <a:graphicData uri="http://schemas.openxmlformats.org/presentationml/2006/ole">
            <p:oleObj spid="_x0000_s1027" name="Équation" r:id="rId4" imgW="2958840" imgH="39348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51520" y="486916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heating source is not only the pumping pulse P(t)</a:t>
            </a:r>
            <a:br>
              <a:rPr lang="en-US" sz="2400" dirty="0" smtClean="0"/>
            </a:br>
            <a:r>
              <a:rPr lang="en-US" sz="2400" dirty="0" smtClean="0"/>
              <a:t>but also the energy W released by electronic transformations</a:t>
            </a:r>
            <a:r>
              <a:rPr lang="en-US" sz="20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99695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Trajectories - parametric plots of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(t)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b="1" dirty="0" smtClean="0"/>
              <a:t>(t) </a:t>
            </a:r>
            <a:r>
              <a:rPr lang="en-US" sz="2400" dirty="0" smtClean="0"/>
              <a:t>superimposed on lines</a:t>
            </a:r>
          </a:p>
          <a:p>
            <a:pPr marL="342900" indent="-342900"/>
            <a:r>
              <a:rPr lang="en-US" sz="2400" dirty="0" smtClean="0"/>
              <a:t>of partial equilibriums given by intersections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μ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=-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μ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, </a:t>
            </a:r>
            <a:r>
              <a:rPr lang="el-GR" sz="2400" b="1" dirty="0" smtClean="0">
                <a:solidFill>
                  <a:srgbClr val="002060"/>
                </a:solidFill>
              </a:rPr>
              <a:t>μ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h</a:t>
            </a:r>
            <a:r>
              <a:rPr lang="en-US" sz="2400" dirty="0" smtClean="0">
                <a:solidFill>
                  <a:srgbClr val="002060"/>
                </a:solidFill>
              </a:rPr>
              <a:t> =</a:t>
            </a:r>
            <a:r>
              <a:rPr lang="el-GR" sz="2400" b="1" dirty="0" smtClean="0">
                <a:solidFill>
                  <a:srgbClr val="002060"/>
                </a:solidFill>
              </a:rPr>
              <a:t> μ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d </a:t>
            </a:r>
            <a:r>
              <a:rPr lang="en-US" sz="2400" dirty="0" smtClean="0"/>
              <a:t> , </a:t>
            </a:r>
            <a:r>
              <a:rPr lang="el-GR" sz="2400" b="1" dirty="0" smtClean="0">
                <a:solidFill>
                  <a:srgbClr val="66CCFF"/>
                </a:solidFill>
              </a:rPr>
              <a:t>μ</a:t>
            </a:r>
            <a:r>
              <a:rPr lang="en-US" sz="2400" b="1" baseline="-25000" dirty="0" smtClean="0">
                <a:solidFill>
                  <a:srgbClr val="66CCFF"/>
                </a:solidFill>
              </a:rPr>
              <a:t>e </a:t>
            </a:r>
            <a:r>
              <a:rPr lang="en-US" sz="2400" b="1" dirty="0" smtClean="0">
                <a:solidFill>
                  <a:srgbClr val="66CCFF"/>
                </a:solidFill>
              </a:rPr>
              <a:t>=</a:t>
            </a:r>
            <a:r>
              <a:rPr lang="el-GR" sz="2400" b="1" dirty="0" smtClean="0">
                <a:solidFill>
                  <a:srgbClr val="66CCFF"/>
                </a:solidFill>
              </a:rPr>
              <a:t> </a:t>
            </a:r>
            <a:r>
              <a:rPr lang="en-US" sz="2400" b="1" dirty="0" smtClean="0">
                <a:solidFill>
                  <a:srgbClr val="66CCFF"/>
                </a:solidFill>
              </a:rPr>
              <a:t>-</a:t>
            </a:r>
            <a:r>
              <a:rPr lang="el-GR" sz="2400" b="1" dirty="0" smtClean="0">
                <a:solidFill>
                  <a:srgbClr val="66CCFF"/>
                </a:solidFill>
              </a:rPr>
              <a:t>μ</a:t>
            </a:r>
            <a:r>
              <a:rPr lang="en-US" sz="2400" b="1" baseline="-25000" dirty="0" smtClean="0">
                <a:solidFill>
                  <a:srgbClr val="66CCFF"/>
                </a:solidFill>
              </a:rPr>
              <a:t>h</a:t>
            </a:r>
          </a:p>
          <a:p>
            <a:pPr marL="342900" indent="-342900"/>
            <a:r>
              <a:rPr lang="en-US" sz="2400" dirty="0" smtClean="0"/>
              <a:t>- </a:t>
            </a:r>
            <a:r>
              <a:rPr lang="en-US" sz="2400" i="1" dirty="0" smtClean="0"/>
              <a:t>drawn for the final temperature after the system has stabilized</a:t>
            </a:r>
            <a:r>
              <a:rPr lang="en-US" sz="2400" dirty="0" smtClean="0"/>
              <a:t>.</a:t>
            </a:r>
          </a:p>
          <a:p>
            <a:pPr marL="342900" indent="-342900"/>
            <a:endParaRPr lang="en-US" sz="800" dirty="0" smtClean="0"/>
          </a:p>
          <a:p>
            <a:pPr marL="342900" indent="-342900"/>
            <a:r>
              <a:rPr lang="en-US" sz="2400" dirty="0" smtClean="0"/>
              <a:t>A: Above the switching threshold </a:t>
            </a:r>
            <a:r>
              <a:rPr lang="en-US" sz="2400" b="1" dirty="0" smtClean="0"/>
              <a:t>U&gt;U</a:t>
            </a:r>
            <a:r>
              <a:rPr lang="en-US" sz="2400" b="1" baseline="-25000" dirty="0" smtClean="0"/>
              <a:t>T</a:t>
            </a:r>
            <a:r>
              <a:rPr lang="en-US" sz="2400" dirty="0" smtClean="0"/>
              <a:t>  - reaching the </a:t>
            </a:r>
            <a:r>
              <a:rPr lang="en-US" sz="2400" b="1" dirty="0" smtClean="0"/>
              <a:t>H</a:t>
            </a:r>
            <a:r>
              <a:rPr lang="en-US" sz="2400" dirty="0" smtClean="0"/>
              <a:t>-state</a:t>
            </a:r>
          </a:p>
          <a:p>
            <a:pPr marL="342900" indent="-342900"/>
            <a:endParaRPr lang="en-US" sz="800" dirty="0" smtClean="0"/>
          </a:p>
          <a:p>
            <a:pPr marL="342900" indent="-342900"/>
            <a:r>
              <a:rPr lang="en-US" sz="2400" dirty="0" smtClean="0"/>
              <a:t>B: Below threshold </a:t>
            </a:r>
            <a:r>
              <a:rPr lang="en-US" sz="2400" b="1" dirty="0" smtClean="0"/>
              <a:t>U&lt;</a:t>
            </a:r>
            <a:r>
              <a:rPr lang="en-US" sz="2400" b="1" dirty="0" err="1" smtClean="0"/>
              <a:t>U</a:t>
            </a:r>
            <a:r>
              <a:rPr lang="en-US" sz="2400" b="1" baseline="-25000" dirty="0" err="1" smtClean="0"/>
              <a:t>T</a:t>
            </a:r>
            <a:r>
              <a:rPr lang="en-US" sz="2400" dirty="0" err="1" smtClean="0"/>
              <a:t>.</a:t>
            </a:r>
            <a:r>
              <a:rPr lang="en-US" sz="2400" dirty="0" smtClean="0"/>
              <a:t> The system returns to the C state.</a:t>
            </a:r>
          </a:p>
          <a:p>
            <a:pPr marL="342900" indent="-342900"/>
            <a:endParaRPr lang="en-US" sz="800" dirty="0" smtClean="0"/>
          </a:p>
          <a:p>
            <a:pPr marL="342900" indent="-342900"/>
            <a:r>
              <a:rPr lang="en-US" sz="2400" dirty="0" smtClean="0"/>
              <a:t>C: Erasure by heating in the </a:t>
            </a:r>
            <a:r>
              <a:rPr lang="en-US" sz="2400" b="1" dirty="0" smtClean="0"/>
              <a:t>H</a:t>
            </a:r>
            <a:r>
              <a:rPr lang="en-US" sz="2400" dirty="0" smtClean="0"/>
              <a:t>-state . </a:t>
            </a:r>
          </a:p>
          <a:p>
            <a:pPr marL="342900" indent="-342900"/>
            <a:r>
              <a:rPr lang="en-US" sz="2400" dirty="0" smtClean="0"/>
              <a:t>Trajectory first leaves the </a:t>
            </a:r>
            <a:r>
              <a:rPr lang="en-US" sz="2400" b="1" dirty="0" smtClean="0"/>
              <a:t>H</a:t>
            </a:r>
            <a:r>
              <a:rPr lang="en-US" sz="2400" dirty="0" smtClean="0"/>
              <a:t>-point, then joins the commensurate line.</a:t>
            </a:r>
          </a:p>
          <a:p>
            <a:pPr marL="342900" indent="-342900"/>
            <a:r>
              <a:rPr lang="en-US" sz="2400" dirty="0" smtClean="0"/>
              <a:t>After reaching a maximum </a:t>
            </a:r>
            <a:r>
              <a:rPr lang="en-US" sz="2400" b="1" dirty="0" smtClean="0"/>
              <a:t>C'</a:t>
            </a:r>
            <a:r>
              <a:rPr lang="en-US" sz="2400" dirty="0" smtClean="0"/>
              <a:t>, on cooling the system returns to point </a:t>
            </a:r>
            <a:r>
              <a:rPr lang="en-US" sz="2400" b="1" dirty="0" smtClean="0"/>
              <a:t>C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2738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	</a:t>
            </a:r>
            <a:r>
              <a:rPr lang="en-US" sz="2400" b="1" dirty="0" smtClean="0"/>
              <a:t>1T-TaS2 – microscopic foundations </a:t>
            </a:r>
            <a:r>
              <a:rPr lang="en-US" sz="2400" i="1" dirty="0" smtClean="0"/>
              <a:t>(disputable).</a:t>
            </a:r>
            <a:endParaRPr lang="en-US" sz="2200" i="1" dirty="0" smtClean="0"/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Background</a:t>
            </a:r>
            <a:r>
              <a:rPr lang="en-US" sz="2400" dirty="0" smtClean="0">
                <a:solidFill>
                  <a:srgbClr val="002060"/>
                </a:solidFill>
              </a:rPr>
              <a:t>: narrow-gap (</a:t>
            </a:r>
            <a:r>
              <a:rPr lang="en-US" sz="2400" b="1" dirty="0" err="1" smtClean="0">
                <a:solidFill>
                  <a:srgbClr val="002060"/>
                </a:solidFill>
              </a:rPr>
              <a:t>E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g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=</a:t>
            </a:r>
            <a:r>
              <a:rPr lang="el-GR" sz="2400" b="1" dirty="0" smtClean="0">
                <a:solidFill>
                  <a:srgbClr val="002060"/>
                </a:solidFill>
              </a:rPr>
              <a:t>Δ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e</a:t>
            </a:r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r>
              <a:rPr lang="el-GR" sz="2400" b="1" dirty="0" smtClean="0">
                <a:solidFill>
                  <a:srgbClr val="002060"/>
                </a:solidFill>
              </a:rPr>
              <a:t>Δ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h</a:t>
            </a:r>
            <a:r>
              <a:rPr lang="en-US" sz="2400" b="1" dirty="0" smtClean="0">
                <a:solidFill>
                  <a:srgbClr val="002060"/>
                </a:solidFill>
              </a:rPr>
              <a:t>≈0.6eV </a:t>
            </a:r>
            <a:r>
              <a:rPr lang="en-US" sz="2400" dirty="0" smtClean="0">
                <a:solidFill>
                  <a:srgbClr val="002060"/>
                </a:solidFill>
              </a:rPr>
              <a:t>as from older STS) insulator formed from parent metal (with </a:t>
            </a:r>
            <a:r>
              <a:rPr lang="en-US" sz="2400" b="1" dirty="0" smtClean="0">
                <a:solidFill>
                  <a:srgbClr val="002060"/>
                </a:solidFill>
              </a:rPr>
              <a:t>1e per Ta </a:t>
            </a:r>
            <a:r>
              <a:rPr lang="en-US" sz="2400" dirty="0" smtClean="0">
                <a:solidFill>
                  <a:srgbClr val="002060"/>
                </a:solidFill>
              </a:rPr>
              <a:t>site) by a high-T (&gt;500K) CDW.</a:t>
            </a:r>
          </a:p>
          <a:p>
            <a:endParaRPr lang="en-US" sz="8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Incomplete nesting leaves each 13-th electron </a:t>
            </a:r>
            <a:r>
              <a:rPr lang="en-US" sz="2400" dirty="0" err="1" smtClean="0">
                <a:solidFill>
                  <a:srgbClr val="002060"/>
                </a:solidFill>
              </a:rPr>
              <a:t>ungaped</a:t>
            </a:r>
            <a:r>
              <a:rPr lang="en-US" sz="2400" dirty="0" smtClean="0">
                <a:solidFill>
                  <a:srgbClr val="002060"/>
                </a:solidFill>
              </a:rPr>
              <a:t> which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in a </a:t>
            </a:r>
            <a:r>
              <a:rPr lang="en-US" sz="2400" dirty="0" smtClean="0">
                <a:solidFill>
                  <a:srgbClr val="C00000"/>
                </a:solidFill>
              </a:rPr>
              <a:t>typical </a:t>
            </a:r>
            <a:r>
              <a:rPr lang="en-US" sz="2400" dirty="0" err="1" smtClean="0">
                <a:solidFill>
                  <a:srgbClr val="C00000"/>
                </a:solidFill>
              </a:rPr>
              <a:t>CDWs</a:t>
            </a:r>
            <a:r>
              <a:rPr lang="en-US" sz="2400" dirty="0" smtClean="0">
                <a:solidFill>
                  <a:srgbClr val="C00000"/>
                </a:solidFill>
              </a:rPr>
              <a:t> would give rise to a pocket </a:t>
            </a:r>
            <a:r>
              <a:rPr lang="en-US" sz="2400" dirty="0" smtClean="0">
                <a:solidFill>
                  <a:srgbClr val="002060"/>
                </a:solidFill>
              </a:rPr>
              <a:t>of carriers.</a:t>
            </a:r>
          </a:p>
          <a:p>
            <a:endParaRPr lang="en-US" sz="8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Here, each excess carrier is self-trapped by inwards displacements of the surrounding atomic hexagon (forming the “David star” unit)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which gives rise to the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intragap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local level accommodating this electron.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23528" y="3573016"/>
            <a:ext cx="2736304" cy="2592288"/>
            <a:chOff x="1403648" y="620688"/>
            <a:chExt cx="1514475" cy="16383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620688"/>
              <a:ext cx="1514475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Connecteur droit avec flèche 4"/>
            <p:cNvCxnSpPr/>
            <p:nvPr/>
          </p:nvCxnSpPr>
          <p:spPr>
            <a:xfrm>
              <a:off x="1763688" y="1340768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avec flèche 5"/>
            <p:cNvCxnSpPr/>
            <p:nvPr/>
          </p:nvCxnSpPr>
          <p:spPr>
            <a:xfrm>
              <a:off x="1907704" y="1052736"/>
              <a:ext cx="7200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>
              <a:off x="2195736" y="1052736"/>
              <a:ext cx="144016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>
              <a:off x="2267744" y="1340768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V="1">
              <a:off x="1907704" y="1556792"/>
              <a:ext cx="144016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 flipV="1">
              <a:off x="2195736" y="1556792"/>
              <a:ext cx="72008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3275856" y="3645024"/>
            <a:ext cx="5868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These charged heavy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polarons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inevitably arrange into the </a:t>
            </a:r>
            <a:r>
              <a:rPr lang="en-US" sz="2400" dirty="0" smtClean="0">
                <a:solidFill>
                  <a:srgbClr val="C00000"/>
                </a:solidFill>
              </a:rPr>
              <a:t>Wigner crystal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which is always a hexagonal super-lattice –</a:t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by Nature chance upon the underlying hexagonal lattice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This ideal locked form is the C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6516216" y="2420888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Switching</a:t>
            </a:r>
            <a:endParaRPr lang="en-US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5496" y="2309971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Below threshold: </a:t>
            </a:r>
            <a:r>
              <a:rPr lang="en-US" sz="2400" b="1" dirty="0" err="1" smtClean="0">
                <a:solidFill>
                  <a:srgbClr val="002060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e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n</a:t>
            </a:r>
            <a:r>
              <a:rPr lang="en-US" sz="2400" b="1" baseline="-25000" dirty="0" err="1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sz="2400" dirty="0" smtClean="0"/>
              <a:t> 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0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627784" y="620688"/>
            <a:ext cx="41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e</a:t>
            </a:r>
            <a:endParaRPr 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28800"/>
            <a:ext cx="3384376" cy="256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114800" cy="27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23928" y="188640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400" dirty="0" smtClean="0"/>
              <a:t>Two-T modeling.</a:t>
            </a:r>
          </a:p>
          <a:p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(t)</a:t>
            </a:r>
            <a:r>
              <a:rPr lang="en-US" sz="2400" dirty="0" smtClean="0"/>
              <a:t> ,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h</a:t>
            </a:r>
            <a:r>
              <a:rPr lang="en-US" sz="2400" b="1" dirty="0" smtClean="0"/>
              <a:t>(t) ,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d</a:t>
            </a:r>
            <a:r>
              <a:rPr lang="en-US" sz="2400" b="1" dirty="0" smtClean="0"/>
              <a:t>(t)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T</a:t>
            </a:r>
            <a:r>
              <a:rPr lang="en-US" sz="2400" b="1" baseline="-25000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shows a </a:t>
            </a:r>
            <a:r>
              <a:rPr lang="en-US" sz="2400" dirty="0" smtClean="0"/>
              <a:t>maximum, </a:t>
            </a:r>
            <a:br>
              <a:rPr lang="en-US" sz="2400" dirty="0" smtClean="0"/>
            </a:br>
            <a:r>
              <a:rPr lang="en-US" sz="2400" dirty="0" smtClean="0"/>
              <a:t>then </a:t>
            </a:r>
            <a:r>
              <a:rPr lang="en-US" sz="2400" dirty="0"/>
              <a:t>it </a:t>
            </a:r>
            <a:r>
              <a:rPr lang="en-US" sz="2400" dirty="0" smtClean="0"/>
              <a:t>decreases </a:t>
            </a:r>
            <a:r>
              <a:rPr lang="en-US" sz="2400" dirty="0"/>
              <a:t>to meet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growing 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l</a:t>
            </a:r>
            <a:r>
              <a:rPr lang="en-US" sz="2400" dirty="0" smtClean="0"/>
              <a:t>. </a:t>
            </a:r>
            <a:endParaRPr lang="en-US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4644008" y="4361036"/>
            <a:ext cx="44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μ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h</a:t>
            </a:r>
            <a:r>
              <a:rPr lang="en-US" sz="2400" dirty="0" smtClean="0"/>
              <a:t> &lt;</a:t>
            </a:r>
            <a:r>
              <a:rPr lang="el-GR" sz="2400" b="1" dirty="0" smtClean="0">
                <a:solidFill>
                  <a:srgbClr val="0070C0"/>
                </a:solidFill>
              </a:rPr>
              <a:t>Δ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e</a:t>
            </a:r>
            <a:r>
              <a:rPr lang="en-US" sz="2400" dirty="0" smtClean="0"/>
              <a:t> - always  </a:t>
            </a:r>
            <a:r>
              <a:rPr lang="en-US" sz="2400" dirty="0" err="1"/>
              <a:t>Boltzman</a:t>
            </a:r>
            <a:r>
              <a:rPr lang="en-US" sz="2400" dirty="0"/>
              <a:t> gas. </a:t>
            </a:r>
          </a:p>
          <a:p>
            <a:r>
              <a:rPr lang="el-GR" sz="2400" b="1" dirty="0" smtClean="0">
                <a:solidFill>
                  <a:srgbClr val="0070C0"/>
                </a:solidFill>
              </a:rPr>
              <a:t>μ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e</a:t>
            </a:r>
            <a:r>
              <a:rPr lang="en-US" sz="2400" b="1" baseline="-25000" dirty="0" smtClean="0"/>
              <a:t> </a:t>
            </a:r>
            <a:r>
              <a:rPr lang="en-US" sz="2400" dirty="0" smtClean="0"/>
              <a:t>&gt;</a:t>
            </a:r>
            <a:r>
              <a:rPr lang="el-GR" sz="2400" b="1" dirty="0" smtClean="0">
                <a:solidFill>
                  <a:srgbClr val="0070C0"/>
                </a:solidFill>
              </a:rPr>
              <a:t>Δ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e</a:t>
            </a:r>
            <a:r>
              <a:rPr lang="en-US" sz="2400" dirty="0" smtClean="0"/>
              <a:t> (degenerate Fermi gas) </a:t>
            </a:r>
            <a:br>
              <a:rPr lang="en-US" sz="2400" dirty="0" smtClean="0"/>
            </a:br>
            <a:r>
              <a:rPr lang="en-US" sz="2400" dirty="0" smtClean="0"/>
              <a:t>only temporarily; activated regime at longer </a:t>
            </a:r>
            <a:r>
              <a:rPr lang="en-US" sz="2400" b="1" dirty="0" smtClean="0"/>
              <a:t>t</a:t>
            </a:r>
            <a:r>
              <a:rPr lang="en-US" sz="2400" dirty="0" smtClean="0"/>
              <a:t>, with higher  </a:t>
            </a:r>
            <a:r>
              <a:rPr lang="en-US" sz="2400" b="1" dirty="0" smtClean="0"/>
              <a:t>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will become degenerate again after final cooling to ambient </a:t>
            </a:r>
            <a:r>
              <a:rPr lang="en-US" sz="2400" b="1" dirty="0" smtClean="0"/>
              <a:t>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51920" y="4437112"/>
            <a:ext cx="418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</a:rPr>
              <a:t>Δ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707904" y="3717032"/>
            <a:ext cx="423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B050"/>
                </a:solidFill>
              </a:rPr>
              <a:t>Δ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h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1691680" y="4293096"/>
            <a:ext cx="309634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00400" cy="24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588224" y="1844824"/>
            <a:ext cx="409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n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e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58958" y="3356992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002060"/>
                </a:solidFill>
              </a:rPr>
              <a:t>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9872" y="1700808"/>
            <a:ext cx="409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n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07904" y="2092786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h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5517232"/>
            <a:ext cx="415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</a:rPr>
              <a:t>μ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e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1941886" y="5661248"/>
            <a:ext cx="420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B050"/>
                </a:solidFill>
              </a:rPr>
              <a:t>μ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h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30624"/>
            <a:ext cx="5400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7544" y="188640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Patrick S </a:t>
            </a:r>
            <a:r>
              <a:rPr lang="en-US" sz="2000" b="1" dirty="0" err="1" smtClean="0"/>
              <a:t>Kirchmann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Stanford Institute for Materials and Energy Sciences</a:t>
            </a:r>
          </a:p>
          <a:p>
            <a:r>
              <a:rPr lang="en-US" sz="2000" dirty="0" err="1" smtClean="0"/>
              <a:t>SLAC</a:t>
            </a:r>
            <a:r>
              <a:rPr lang="en-US" sz="2000" dirty="0" smtClean="0"/>
              <a:t> National Accelerator Laboratory 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216" y="2678450"/>
            <a:ext cx="3335784" cy="319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148478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•e-h imbalance near threshold drives switching </a:t>
            </a:r>
          </a:p>
          <a:p>
            <a:r>
              <a:rPr lang="en-US" sz="2000" dirty="0" smtClean="0"/>
              <a:t>•agrees qualitatively with phenomenological model by </a:t>
            </a:r>
            <a:r>
              <a:rPr lang="en-US" sz="2000" dirty="0" err="1" smtClean="0"/>
              <a:t>Serguei</a:t>
            </a:r>
            <a:r>
              <a:rPr lang="en-US" sz="2000" dirty="0" smtClean="0"/>
              <a:t> Brazovskii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12474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Switching by voltage pulses.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06084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Fast non-thermal current-induced switching between charge ordered many body quantum states in TaS2.</a:t>
            </a:r>
          </a:p>
          <a:p>
            <a:r>
              <a:rPr lang="en-US" sz="2400" dirty="0" smtClean="0"/>
              <a:t>“Non-thermal switching between quantum states with different CDW order, including those not normally accessible under thermodynamic conditions, can be achieved with pulsed electrical charge injection. </a:t>
            </a:r>
            <a:br>
              <a:rPr lang="en-US" sz="2400" dirty="0" smtClean="0"/>
            </a:br>
            <a:r>
              <a:rPr lang="en-US" sz="2400" dirty="0" smtClean="0"/>
              <a:t>The macroscopic nature of the states involved gives rise to unprecedented stability and remarkably sharp switching</a:t>
            </a:r>
          </a:p>
          <a:p>
            <a:r>
              <a:rPr lang="en-US" sz="2400" dirty="0" smtClean="0"/>
              <a:t>thresholds.” D. </a:t>
            </a:r>
            <a:r>
              <a:rPr lang="en-US" sz="2400" dirty="0" err="1" smtClean="0"/>
              <a:t>Mihailovic</a:t>
            </a:r>
            <a:r>
              <a:rPr lang="en-US" sz="2400" dirty="0" smtClean="0"/>
              <a:t> group, Nat. Comm. 2016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3167925" cy="269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5100"/>
            <a:ext cx="38195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6672"/>
            <a:ext cx="367240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3954" y="188640"/>
            <a:ext cx="262757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Theory attempt: </a:t>
            </a:r>
            <a:br>
              <a:rPr lang="en-US" sz="2400" b="1" i="1" dirty="0" smtClean="0"/>
            </a:br>
            <a:r>
              <a:rPr lang="en-US" sz="2400" b="1" i="1" dirty="0" smtClean="0"/>
              <a:t>Instability towards stripe formation in 1T-TaS2 after charge injection.</a:t>
            </a:r>
            <a:endParaRPr lang="en-US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628800"/>
            <a:ext cx="9144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generic </a:t>
            </a:r>
            <a:r>
              <a:rPr lang="en-US" sz="2400" dirty="0" err="1" smtClean="0"/>
              <a:t>bistable</a:t>
            </a:r>
            <a:r>
              <a:rPr lang="en-US" sz="2400" dirty="0" smtClean="0"/>
              <a:t> system in between two contacts. </a:t>
            </a:r>
            <a:br>
              <a:rPr lang="en-US" sz="2400" dirty="0" smtClean="0"/>
            </a:br>
            <a:r>
              <a:rPr lang="en-US" sz="2400" dirty="0" smtClean="0"/>
              <a:t>Commonly, a potential applied to a sample is expected </a:t>
            </a:r>
            <a:br>
              <a:rPr lang="en-US" sz="2400" dirty="0" smtClean="0"/>
            </a:br>
            <a:r>
              <a:rPr lang="en-US" sz="2400" dirty="0" smtClean="0"/>
              <a:t>to concentrate the local charge density at the contacts </a:t>
            </a:r>
            <a:br>
              <a:rPr lang="en-US" sz="2400" dirty="0" smtClean="0"/>
            </a:br>
            <a:r>
              <a:rPr lang="en-US" sz="2400" dirty="0" smtClean="0"/>
              <a:t>so that charge is screened.</a:t>
            </a:r>
          </a:p>
          <a:p>
            <a:r>
              <a:rPr lang="en-US" sz="2400" dirty="0" smtClean="0"/>
              <a:t>In our special situation the charge penetrates into a </a:t>
            </a:r>
            <a:r>
              <a:rPr lang="en-US" sz="2400" dirty="0" err="1" smtClean="0"/>
              <a:t>bistable</a:t>
            </a:r>
            <a:r>
              <a:rPr lang="en-US" sz="2400" dirty="0" smtClean="0"/>
              <a:t> medium in which the competition of phases is controlled by the particle density n.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7048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" y="2204864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/>
              </a:rPr>
              <a:t>Thermodynamic functions as a function of n for bi-stable systems near the 1st order phase transition: free energy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</a:rPr>
              <a:t>E (brown), </a:t>
            </a:r>
            <a:r>
              <a:rPr lang="en-US" sz="2000" dirty="0" smtClean="0">
                <a:latin typeface="Cambria"/>
              </a:rPr>
              <a:t>chemical potential </a:t>
            </a:r>
            <a:r>
              <a:rPr lang="en-US" sz="2000" dirty="0" smtClean="0">
                <a:solidFill>
                  <a:srgbClr val="FF0000"/>
                </a:solidFill>
                <a:latin typeface="TimesNewRomanPSMT"/>
              </a:rPr>
              <a:t>μ </a:t>
            </a:r>
            <a:r>
              <a:rPr lang="en-US" sz="2000" dirty="0" smtClean="0">
                <a:solidFill>
                  <a:srgbClr val="FF0000"/>
                </a:solidFill>
                <a:latin typeface="Cambria"/>
              </a:rPr>
              <a:t>(red</a:t>
            </a:r>
            <a:r>
              <a:rPr lang="en-US" sz="2000" dirty="0" smtClean="0">
                <a:latin typeface="Cambria"/>
              </a:rPr>
              <a:t>), its derivative </a:t>
            </a:r>
            <a:r>
              <a:rPr lang="en-US" sz="2000" dirty="0" smtClean="0">
                <a:solidFill>
                  <a:srgbClr val="0070C0"/>
                </a:solidFill>
                <a:latin typeface="Cambria"/>
              </a:rPr>
              <a:t>k (blue-dashed</a:t>
            </a:r>
            <a:r>
              <a:rPr lang="en-US" sz="2000" dirty="0" smtClean="0">
                <a:latin typeface="Cambria"/>
              </a:rPr>
              <a:t>). </a:t>
            </a:r>
            <a:br>
              <a:rPr lang="en-US" sz="2000" dirty="0" smtClean="0">
                <a:latin typeface="Cambria"/>
              </a:rPr>
            </a:br>
            <a:r>
              <a:rPr lang="en-US" sz="2000" dirty="0" smtClean="0">
                <a:latin typeface="Cambria"/>
              </a:rPr>
              <a:t>a. The generic system.	 b: system with a C-NC transition.</a:t>
            </a:r>
          </a:p>
          <a:p>
            <a:r>
              <a:rPr lang="en-US" sz="2000" i="1" dirty="0" smtClean="0"/>
              <a:t>			principle difference of b) unlike a):</a:t>
            </a:r>
          </a:p>
          <a:p>
            <a:r>
              <a:rPr lang="en-US" sz="2000" dirty="0" smtClean="0"/>
              <a:t>the energy 𝐸(𝑛) at small n has a cusp, it starts as 𝑊~𝑛 and then decreases. </a:t>
            </a:r>
            <a:br>
              <a:rPr lang="en-US" sz="2000" dirty="0" smtClean="0"/>
            </a:br>
            <a:r>
              <a:rPr lang="en-US" sz="2000" dirty="0" smtClean="0"/>
              <a:t>The curve 𝑊(𝑛) is concave around the low n phase, and compressibility is negative </a:t>
            </a:r>
            <a:br>
              <a:rPr lang="en-US" sz="2000" dirty="0" smtClean="0"/>
            </a:br>
            <a:r>
              <a:rPr lang="en-US" sz="2000" dirty="0" smtClean="0"/>
              <a:t>𝑘 = 𝑑𝜇/𝑑𝑛 &lt; 0 for all </a:t>
            </a:r>
            <a:r>
              <a:rPr lang="en-US" sz="2000" i="1" dirty="0" smtClean="0"/>
              <a:t>n up to the inflection point of 𝑊(𝑛) </a:t>
            </a:r>
            <a:br>
              <a:rPr lang="en-US" sz="2000" i="1" dirty="0" smtClean="0"/>
            </a:br>
            <a:r>
              <a:rPr lang="en-US" sz="2000" i="1" dirty="0" smtClean="0"/>
              <a:t>which lies between </a:t>
            </a:r>
            <a:r>
              <a:rPr lang="en-US" sz="2000" dirty="0" smtClean="0"/>
              <a:t>the barrier and the high </a:t>
            </a:r>
            <a:r>
              <a:rPr lang="en-US" sz="2000" i="1" dirty="0" smtClean="0"/>
              <a:t>n minimum. </a:t>
            </a:r>
            <a:br>
              <a:rPr lang="en-US" sz="2000" i="1" dirty="0" smtClean="0"/>
            </a:br>
            <a:r>
              <a:rPr lang="en-US" sz="2000" i="1" dirty="0" smtClean="0"/>
              <a:t>Particularly </a:t>
            </a:r>
            <a:r>
              <a:rPr lang="en-US" sz="2000" dirty="0" smtClean="0"/>
              <a:t>for a charged system, this violation of the stability criterion means that the screening length square becomes negative:</a:t>
            </a:r>
            <a:endParaRPr lang="en-US" sz="20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075" y="5748486"/>
            <a:ext cx="2609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5340" y="332656"/>
            <a:ext cx="8918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𝑙</a:t>
            </a:r>
            <a:r>
              <a:rPr lang="en-US" sz="2000" b="1" baseline="-25000" dirty="0" smtClean="0"/>
              <a:t>𝑠𝑐𝑟 </a:t>
            </a:r>
            <a:r>
              <a:rPr lang="en-US" sz="2000" dirty="0" smtClean="0"/>
              <a:t>  becomes imaginary. That leads to oscillations instead of the conventional</a:t>
            </a:r>
          </a:p>
          <a:p>
            <a:r>
              <a:rPr lang="en-US" sz="2000" dirty="0" smtClean="0"/>
              <a:t>exponential decay with distance, resulting in phase separation and stripe formation.</a:t>
            </a:r>
            <a:endParaRPr lang="en-US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456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5829005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39338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995936" y="476672"/>
            <a:ext cx="5148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Undulations between “hole-doped” and “electron-doped” domains, 𝑛 &gt; 0 and 𝑛 &lt; 0. </a:t>
            </a:r>
            <a:br>
              <a:rPr lang="en-US" sz="2000" dirty="0" smtClean="0"/>
            </a:br>
            <a:r>
              <a:rPr lang="en-US" sz="2000" dirty="0" smtClean="0"/>
              <a:t>Patterns evolve from a nearly sinusoidal shape to sharp domains whose number decreases progressively with increasing j, until the last strong one remains near the contact at 𝑥 =1 </a:t>
            </a:r>
            <a:br>
              <a:rPr lang="en-US" sz="2000" dirty="0" smtClean="0"/>
            </a:br>
            <a:r>
              <a:rPr lang="en-US" sz="2000" dirty="0" smtClean="0"/>
              <a:t>(𝑥 = 0 is the middle of the sample) </a:t>
            </a:r>
            <a:br>
              <a:rPr lang="en-US" sz="2000" dirty="0" smtClean="0"/>
            </a:br>
            <a:r>
              <a:rPr lang="en-US" sz="2000" dirty="0" smtClean="0"/>
              <a:t>while the bulk is converted to a highly conducting state with smooth and weak undulations. </a:t>
            </a:r>
            <a:br>
              <a:rPr lang="en-US" sz="2000" dirty="0" smtClean="0"/>
            </a:br>
            <a:r>
              <a:rPr lang="en-US" sz="2000" dirty="0" smtClean="0"/>
              <a:t>At low j, the period does not vary much with j</a:t>
            </a:r>
          </a:p>
          <a:p>
            <a:r>
              <a:rPr lang="en-US" sz="2000" dirty="0" smtClean="0"/>
              <a:t>and stays close to the intrinsic value ∼ 2𝜋</a:t>
            </a:r>
            <a:r>
              <a:rPr lang="en-US" sz="2000" b="1" dirty="0" smtClean="0"/>
              <a:t> </a:t>
            </a:r>
            <a:r>
              <a:rPr lang="en-US" sz="2000" b="1" smtClean="0"/>
              <a:t>𝑙</a:t>
            </a:r>
            <a:r>
              <a:rPr lang="en-US" sz="2000" b="1" baseline="-25000" smtClean="0"/>
              <a:t>𝑠𝑐𝑟</a:t>
            </a:r>
            <a:r>
              <a:rPr lang="en-US" sz="2000" smtClean="0"/>
              <a:t> .</a:t>
            </a:r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7198" y="3407618"/>
            <a:ext cx="3358333" cy="261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98" y="3645024"/>
            <a:ext cx="478738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11560" y="620688"/>
            <a:ext cx="6886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Remaining challenge:</a:t>
            </a:r>
          </a:p>
          <a:p>
            <a:r>
              <a:rPr lang="en-US" sz="2400" dirty="0" smtClean="0"/>
              <a:t>Relate the global switching by both optics and voltage</a:t>
            </a:r>
          </a:p>
          <a:p>
            <a:r>
              <a:rPr lang="en-US" sz="2400" dirty="0" smtClean="0"/>
              <a:t>with newest local manipulations by the STM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33" y="1700808"/>
            <a:ext cx="6110806" cy="26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This is the Mott insulator because adding another electron will require for the Hubbard repulsion energy U which is of the order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4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sz="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 smtClean="0"/>
              <a:t>The hexagonal arrangement is frustrating for spins thus preventing their </a:t>
            </a:r>
            <a:r>
              <a:rPr lang="en-US" sz="2400" dirty="0" err="1" smtClean="0"/>
              <a:t>AFM</a:t>
            </a:r>
            <a:r>
              <a:rPr lang="en-US" sz="2400" dirty="0" smtClean="0"/>
              <a:t> or other ordering  which make it an ideal stage for the “</a:t>
            </a:r>
            <a:r>
              <a:rPr lang="en-US" sz="2400" dirty="0" err="1" smtClean="0"/>
              <a:t>Mottness</a:t>
            </a:r>
            <a:r>
              <a:rPr lang="en-US" sz="2400" dirty="0" smtClean="0"/>
              <a:t>”  (1976, </a:t>
            </a:r>
            <a:r>
              <a:rPr lang="en-US" sz="2400" dirty="0" err="1" smtClean="0"/>
              <a:t>Tosatti</a:t>
            </a:r>
            <a:r>
              <a:rPr lang="en-US" sz="2400" dirty="0" smtClean="0"/>
              <a:t> and </a:t>
            </a:r>
            <a:r>
              <a:rPr lang="en-US" sz="2400" dirty="0" err="1" smtClean="0"/>
              <a:t>Fazekas</a:t>
            </a:r>
            <a:r>
              <a:rPr lang="en-US" sz="2400" dirty="0" smtClean="0"/>
              <a:t> – as also “</a:t>
            </a:r>
            <a:r>
              <a:rPr lang="en-US" sz="2400" dirty="0" err="1" smtClean="0"/>
              <a:t>Andersonness</a:t>
            </a:r>
            <a:r>
              <a:rPr lang="en-US" sz="2400" dirty="0" smtClean="0"/>
              <a:t>”).</a:t>
            </a:r>
            <a:endParaRPr lang="en-US" sz="24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99748" y="2924944"/>
            <a:ext cx="3947213" cy="2664296"/>
            <a:chOff x="299748" y="2924944"/>
            <a:chExt cx="3947213" cy="2664296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2924944"/>
              <a:ext cx="2476500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467544" y="3645024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E</a:t>
              </a:r>
              <a:r>
                <a:rPr lang="en-US" sz="2000" b="1" baseline="-25000" dirty="0" err="1" smtClean="0"/>
                <a:t>F</a:t>
              </a:r>
              <a:endParaRPr lang="en-US" b="1" baseline="-25000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99748" y="4797152"/>
              <a:ext cx="599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C00000"/>
                  </a:solidFill>
                </a:rPr>
                <a:t>LHB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635896" y="3212976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UHB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899592" y="3356992"/>
              <a:ext cx="2592288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V="1">
              <a:off x="2411760" y="3573016"/>
              <a:ext cx="0" cy="16561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2339752" y="4037002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70C0"/>
                  </a:solidFill>
                </a:rPr>
                <a:t>E</a:t>
              </a:r>
              <a:r>
                <a:rPr lang="en-US" sz="2000" b="1" baseline="-25000" dirty="0" err="1" smtClean="0">
                  <a:solidFill>
                    <a:srgbClr val="0070C0"/>
                  </a:solidFill>
                </a:rPr>
                <a:t>g</a:t>
              </a:r>
              <a:endParaRPr lang="en-US" b="1" baseline="-25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4355976" y="220486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Position of the </a:t>
            </a:r>
            <a:r>
              <a:rPr lang="en-US" sz="2400" dirty="0" err="1" smtClean="0"/>
              <a:t>UHB</a:t>
            </a:r>
            <a:r>
              <a:rPr lang="en-US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 smtClean="0"/>
              <a:t>respect to </a:t>
            </a:r>
            <a:r>
              <a:rPr lang="en-US" sz="2400" dirty="0" smtClean="0"/>
              <a:t>electronic </a:t>
            </a:r>
            <a:r>
              <a:rPr lang="en-US" sz="2400" dirty="0" smtClean="0"/>
              <a:t>band bottom at </a:t>
            </a:r>
            <a:r>
              <a:rPr lang="en-US" sz="2400" b="1" dirty="0" err="1" smtClean="0"/>
              <a:t>E</a:t>
            </a:r>
            <a:r>
              <a:rPr lang="en-US" sz="2400" b="1" baseline="-25000" dirty="0" err="1" smtClean="0"/>
              <a:t>g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and their </a:t>
            </a:r>
            <a:r>
              <a:rPr lang="en-US" sz="2400" dirty="0" smtClean="0">
                <a:solidFill>
                  <a:srgbClr val="C00000"/>
                </a:solidFill>
              </a:rPr>
              <a:t>hybridization</a:t>
            </a:r>
            <a:r>
              <a:rPr lang="en-US" sz="2400" dirty="0" smtClean="0"/>
              <a:t> </a:t>
            </a:r>
            <a:r>
              <a:rPr lang="en-US" sz="2400" dirty="0" smtClean="0"/>
              <a:t>was</a:t>
            </a:r>
            <a:r>
              <a:rPr lang="en-US" sz="24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C00000"/>
                </a:solidFill>
              </a:rPr>
              <a:t>major unresolved </a:t>
            </a:r>
            <a:r>
              <a:rPr lang="en-US" sz="2400" dirty="0" smtClean="0"/>
              <a:t>issue </a:t>
            </a:r>
          </a:p>
          <a:p>
            <a:r>
              <a:rPr lang="en-US" sz="2400" dirty="0" smtClean="0"/>
              <a:t>(not anymore after </a:t>
            </a:r>
            <a:r>
              <a:rPr lang="en-US" sz="2400" dirty="0" err="1" smtClean="0"/>
              <a:t>CALDES</a:t>
            </a:r>
            <a:r>
              <a:rPr lang="en-US" sz="2400" dirty="0" smtClean="0"/>
              <a:t> STS)</a:t>
            </a:r>
            <a:endParaRPr lang="en-US" sz="2400" b="1" dirty="0" smtClean="0"/>
          </a:p>
        </p:txBody>
      </p:sp>
      <p:pic>
        <p:nvPicPr>
          <p:cNvPr id="13" name="Image 12" descr="C:\Users\Serguei\Desktop\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437112"/>
            <a:ext cx="486003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27584" y="6309320"/>
            <a:ext cx="356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Optics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Gasparov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 al., (2002).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Exciting the self-trapped electron from the </a:t>
            </a:r>
            <a:r>
              <a:rPr lang="en-US" sz="2400" dirty="0" err="1" smtClean="0">
                <a:solidFill>
                  <a:srgbClr val="1F497D">
                    <a:lumMod val="50000"/>
                  </a:srgbClr>
                </a:solidFill>
              </a:rPr>
              <a:t>intragap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 level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deprives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 the deformations from reasons of existence,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the David star </a:t>
            </a:r>
            <a:r>
              <a:rPr lang="en-US" sz="2400" dirty="0" smtClean="0">
                <a:solidFill>
                  <a:srgbClr val="C00000"/>
                </a:solidFill>
              </a:rPr>
              <a:t>levels out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in favor of a </a:t>
            </a:r>
            <a:r>
              <a:rPr lang="en-US" sz="2400" dirty="0" smtClean="0">
                <a:solidFill>
                  <a:srgbClr val="C00000"/>
                </a:solidFill>
              </a:rPr>
              <a:t>void in the WC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while the electron is sent to a higher delocalized band or recombines with a band hole.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6300192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 15"/>
          <p:cNvGrpSpPr/>
          <p:nvPr/>
        </p:nvGrpSpPr>
        <p:grpSpPr>
          <a:xfrm>
            <a:off x="251520" y="1628800"/>
            <a:ext cx="2232248" cy="2448272"/>
            <a:chOff x="251520" y="1628800"/>
            <a:chExt cx="2232248" cy="2448272"/>
          </a:xfrm>
        </p:grpSpPr>
        <p:grpSp>
          <p:nvGrpSpPr>
            <p:cNvPr id="15" name="Groupe 14"/>
            <p:cNvGrpSpPr/>
            <p:nvPr/>
          </p:nvGrpSpPr>
          <p:grpSpPr>
            <a:xfrm>
              <a:off x="251520" y="1988840"/>
              <a:ext cx="2232248" cy="2088232"/>
              <a:chOff x="251520" y="1988840"/>
              <a:chExt cx="2232248" cy="2088232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1988840"/>
                <a:ext cx="2232248" cy="2088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" name="Connecteur droit avec flèche 3"/>
              <p:cNvCxnSpPr/>
              <p:nvPr/>
            </p:nvCxnSpPr>
            <p:spPr>
              <a:xfrm>
                <a:off x="782198" y="2906678"/>
                <a:ext cx="2122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cteur droit avec flèche 4"/>
              <p:cNvCxnSpPr/>
              <p:nvPr/>
            </p:nvCxnSpPr>
            <p:spPr>
              <a:xfrm>
                <a:off x="994469" y="2539543"/>
                <a:ext cx="106136" cy="183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avec flèche 5"/>
              <p:cNvCxnSpPr/>
              <p:nvPr/>
            </p:nvCxnSpPr>
            <p:spPr>
              <a:xfrm flipH="1">
                <a:off x="1419012" y="2539543"/>
                <a:ext cx="212271" cy="183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avec flèche 6"/>
              <p:cNvCxnSpPr/>
              <p:nvPr/>
            </p:nvCxnSpPr>
            <p:spPr>
              <a:xfrm flipH="1">
                <a:off x="1525147" y="2906678"/>
                <a:ext cx="2122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avec flèche 7"/>
              <p:cNvCxnSpPr/>
              <p:nvPr/>
            </p:nvCxnSpPr>
            <p:spPr>
              <a:xfrm flipV="1">
                <a:off x="994469" y="3182029"/>
                <a:ext cx="212271" cy="183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/>
              <p:nvPr/>
            </p:nvCxnSpPr>
            <p:spPr>
              <a:xfrm flipH="1" flipV="1">
                <a:off x="1419012" y="3182029"/>
                <a:ext cx="106136" cy="917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Virage 11"/>
            <p:cNvSpPr/>
            <p:nvPr/>
          </p:nvSpPr>
          <p:spPr>
            <a:xfrm>
              <a:off x="1259632" y="1628800"/>
              <a:ext cx="432048" cy="1296144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763688" y="1628800"/>
              <a:ext cx="216024" cy="2160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0" y="4073004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Adding an electron to the </a:t>
            </a:r>
            <a:r>
              <a:rPr lang="en-US" sz="2400" dirty="0" err="1" smtClean="0">
                <a:solidFill>
                  <a:srgbClr val="F79646">
                    <a:lumMod val="50000"/>
                  </a:srgbClr>
                </a:solidFill>
              </a:rPr>
              <a:t>UHB</a:t>
            </a: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 may lead to a stable </a:t>
            </a:r>
            <a:r>
              <a:rPr lang="en-US" sz="2400" dirty="0" err="1" smtClean="0">
                <a:solidFill>
                  <a:srgbClr val="F79646">
                    <a:lumMod val="50000"/>
                  </a:srgbClr>
                </a:solidFill>
              </a:rPr>
              <a:t>bipolaron</a:t>
            </a: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, </a:t>
            </a:r>
            <a:b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but the energy cost most probably </a:t>
            </a:r>
            <a:r>
              <a:rPr lang="en-US" sz="2400" dirty="0" smtClean="0">
                <a:solidFill>
                  <a:srgbClr val="C00000"/>
                </a:solidFill>
              </a:rPr>
              <a:t>will not allow for its stability</a:t>
            </a: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. </a:t>
            </a:r>
            <a:b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Mitosis into two polarons will proceed thus creating an interstitial in the WC – both voids and interstitials have been seen by STM.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123728" y="1556792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275856" y="2780928"/>
            <a:ext cx="244827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652120" y="2564904"/>
            <a:ext cx="576064" cy="28803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44624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Photo-doping and ordering of voids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5486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Addition of h+ to the C structure </a:t>
            </a:r>
            <a:r>
              <a:rPr lang="en-US" sz="2400" dirty="0" smtClean="0">
                <a:solidFill>
                  <a:srgbClr val="C00000"/>
                </a:solidFill>
              </a:rPr>
              <a:t>annihilates a </a:t>
            </a:r>
            <a:r>
              <a:rPr lang="en-US" sz="2400" dirty="0" err="1" smtClean="0">
                <a:solidFill>
                  <a:srgbClr val="C00000"/>
                </a:solidFill>
              </a:rPr>
              <a:t>polaron</a:t>
            </a:r>
            <a:r>
              <a:rPr lang="en-US" sz="2400" dirty="0" smtClean="0"/>
              <a:t>, creating a defect.</a:t>
            </a:r>
            <a:endParaRPr lang="en-US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40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241751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51920" y="5085184"/>
            <a:ext cx="51962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Proliferating (climb) of edge dislocations</a:t>
            </a:r>
            <a:br>
              <a:rPr lang="en-US" sz="2400" dirty="0" smtClean="0"/>
            </a:br>
            <a:r>
              <a:rPr lang="en-US" sz="2400" dirty="0" smtClean="0"/>
              <a:t>performs two functions:</a:t>
            </a:r>
          </a:p>
          <a:p>
            <a:r>
              <a:rPr lang="en-US" sz="2400" dirty="0" smtClean="0"/>
              <a:t>Release the degree of the IC,</a:t>
            </a:r>
          </a:p>
          <a:p>
            <a:r>
              <a:rPr lang="en-US" sz="2400" dirty="0" smtClean="0"/>
              <a:t>Absorb defects (voids)</a:t>
            </a:r>
            <a:endParaRPr lang="en-US" sz="2400" dirty="0"/>
          </a:p>
        </p:txBody>
      </p:sp>
      <p:sp>
        <p:nvSpPr>
          <p:cNvPr id="8" name="Ellipse 7"/>
          <p:cNvSpPr/>
          <p:nvPr/>
        </p:nvSpPr>
        <p:spPr>
          <a:xfrm>
            <a:off x="827584" y="4437112"/>
            <a:ext cx="144016" cy="1440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27584" y="3861048"/>
            <a:ext cx="144016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3356992"/>
            <a:ext cx="89644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800" dirty="0" smtClean="0">
              <a:solidFill>
                <a:srgbClr val="F79646">
                  <a:lumMod val="50000"/>
                </a:srgbClr>
              </a:solidFill>
            </a:endParaRPr>
          </a:p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Such a self-tuned Wigner-Mott state stays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always, even under doping,  in half-filled MI regime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: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number of sites is regulated to adjust to the number of electrons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. </a:t>
            </a:r>
          </a:p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(common notion in </a:t>
            </a:r>
            <a:r>
              <a:rPr lang="en-US" sz="2400" dirty="0" err="1" smtClean="0">
                <a:solidFill>
                  <a:srgbClr val="1F497D">
                    <a:lumMod val="50000"/>
                  </a:srgbClr>
                </a:solidFill>
              </a:rPr>
              <a:t>CDWs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)</a:t>
            </a:r>
          </a:p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There is no such a thing here as the </a:t>
            </a:r>
            <a:r>
              <a:rPr lang="en-US" sz="2400" dirty="0" err="1" smtClean="0">
                <a:solidFill>
                  <a:srgbClr val="1F497D">
                    <a:lumMod val="50000"/>
                  </a:srgbClr>
                </a:solidFill>
              </a:rPr>
              <a:t>dopped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Mott insulator;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/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this is a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Wigner crystal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with (expelled) defects.</a:t>
            </a:r>
            <a:endParaRPr lang="en-US" sz="20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0"/>
            <a:ext cx="1722849" cy="144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699792" y="188640"/>
            <a:ext cx="4822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Phase separation: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voids are expelled in-between dense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clusters  yielding the NC phase.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1628800"/>
            <a:ext cx="5382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If not expelled, then the walls’ melting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gives rise to the IC phase seen at higher 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56" y="1572464"/>
            <a:ext cx="2391104" cy="1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464" y="851228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From a new standard of the STM (</a:t>
            </a:r>
            <a:r>
              <a:rPr lang="en-US" sz="2400" dirty="0" err="1" smtClean="0"/>
              <a:t>H.W.</a:t>
            </a:r>
            <a:r>
              <a:rPr lang="en-US" sz="2400" dirty="0" smtClean="0"/>
              <a:t> </a:t>
            </a:r>
            <a:r>
              <a:rPr lang="en-US" sz="2400" dirty="0" err="1" smtClean="0"/>
              <a:t>Yeom</a:t>
            </a:r>
            <a:r>
              <a:rPr lang="en-US" sz="2400" dirty="0" smtClean="0"/>
              <a:t> group, 2015):</a:t>
            </a:r>
          </a:p>
          <a:p>
            <a:r>
              <a:rPr lang="en-US" sz="2400" dirty="0" smtClean="0"/>
              <a:t>CDW and the Mott gap as </a:t>
            </a:r>
            <a:br>
              <a:rPr lang="en-US" sz="2400" dirty="0" smtClean="0"/>
            </a:br>
            <a:r>
              <a:rPr lang="en-US" sz="2400" dirty="0" smtClean="0"/>
              <a:t>0.20-0.24 eV and 0.32 eV</a:t>
            </a:r>
          </a:p>
          <a:p>
            <a:r>
              <a:rPr lang="en-US" sz="2400" i="1" dirty="0" smtClean="0"/>
              <a:t>Cf. the old 0.6eV</a:t>
            </a:r>
            <a:endParaRPr lang="en-US" sz="2400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153383" cy="222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11560" y="260648"/>
            <a:ext cx="6186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“The Importance of Being Earnest” – Oscar Wild</a:t>
            </a:r>
            <a:endParaRPr lang="en-US" sz="24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275856" y="141277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059832" y="256490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405765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214"/>
            <a:ext cx="2880320" cy="289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139952" y="332656"/>
            <a:ext cx="50263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 breakthrough – another 2015 </a:t>
            </a:r>
          </a:p>
          <a:p>
            <a:r>
              <a:rPr lang="en-US" sz="2400" dirty="0" smtClean="0"/>
              <a:t>work from H.W. </a:t>
            </a:r>
            <a:r>
              <a:rPr lang="en-US" sz="2400" dirty="0" err="1" smtClean="0"/>
              <a:t>Yeom</a:t>
            </a:r>
            <a:r>
              <a:rPr lang="en-US" sz="2400" dirty="0" smtClean="0"/>
              <a:t> group (</a:t>
            </a:r>
            <a:r>
              <a:rPr lang="en-US" sz="2400" dirty="0" err="1" smtClean="0"/>
              <a:t>Ncomm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Generation of domain walls’ globe</a:t>
            </a:r>
            <a:br>
              <a:rPr lang="en-US" sz="2400" dirty="0" smtClean="0"/>
            </a:br>
            <a:r>
              <a:rPr lang="en-US" sz="2400" dirty="0" smtClean="0"/>
              <a:t>by application of the STM pulse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16357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292080" y="3861048"/>
            <a:ext cx="3252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confirmation from </a:t>
            </a:r>
          </a:p>
          <a:p>
            <a:r>
              <a:rPr lang="en-US" sz="2400" dirty="0" smtClean="0"/>
              <a:t>D. </a:t>
            </a:r>
            <a:r>
              <a:rPr lang="en-US" sz="2400" dirty="0" err="1" smtClean="0"/>
              <a:t>Mihailovic</a:t>
            </a:r>
            <a:r>
              <a:rPr lang="en-US" sz="2400" dirty="0" smtClean="0"/>
              <a:t> group</a:t>
            </a:r>
          </a:p>
          <a:p>
            <a:r>
              <a:rPr lang="en-US" sz="2400" dirty="0" smtClean="0"/>
              <a:t>(Nature Comm. 2016, SI)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1045</Words>
  <Application>Microsoft Office PowerPoint</Application>
  <PresentationFormat>Affichage à l'écran (4:3)</PresentationFormat>
  <Paragraphs>153</Paragraphs>
  <Slides>29</Slides>
  <Notes>0</Notes>
  <HiddenSlides>2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Équation</vt:lpstr>
      <vt:lpstr>40 years old mystery of TaS2 and 1-2 years old recent progress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evolution of a complex electronic system to an ordered hidden state:  application to optical quench in TaS2.</dc:title>
  <dc:creator>Brazovski</dc:creator>
  <cp:lastModifiedBy>Brazovski</cp:lastModifiedBy>
  <cp:revision>13</cp:revision>
  <dcterms:created xsi:type="dcterms:W3CDTF">2015-12-03T10:10:04Z</dcterms:created>
  <dcterms:modified xsi:type="dcterms:W3CDTF">2016-05-30T06:29:12Z</dcterms:modified>
</cp:coreProperties>
</file>