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404" r:id="rId2"/>
    <p:sldId id="370" r:id="rId3"/>
    <p:sldId id="409" r:id="rId4"/>
    <p:sldId id="406" r:id="rId5"/>
    <p:sldId id="389" r:id="rId6"/>
    <p:sldId id="419" r:id="rId7"/>
    <p:sldId id="410" r:id="rId8"/>
    <p:sldId id="402" r:id="rId9"/>
    <p:sldId id="394" r:id="rId10"/>
    <p:sldId id="395" r:id="rId11"/>
    <p:sldId id="398" r:id="rId12"/>
    <p:sldId id="400" r:id="rId13"/>
    <p:sldId id="430" r:id="rId14"/>
    <p:sldId id="431" r:id="rId15"/>
    <p:sldId id="432" r:id="rId16"/>
    <p:sldId id="386" r:id="rId17"/>
    <p:sldId id="360" r:id="rId18"/>
    <p:sldId id="417" r:id="rId19"/>
    <p:sldId id="446" r:id="rId20"/>
    <p:sldId id="415" r:id="rId21"/>
    <p:sldId id="416" r:id="rId22"/>
    <p:sldId id="418" r:id="rId23"/>
    <p:sldId id="383" r:id="rId24"/>
    <p:sldId id="422" r:id="rId25"/>
    <p:sldId id="444" r:id="rId26"/>
    <p:sldId id="442" r:id="rId27"/>
    <p:sldId id="443" r:id="rId28"/>
    <p:sldId id="423" r:id="rId29"/>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CB1805"/>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74" autoAdjust="0"/>
    <p:restoredTop sz="94407" autoAdjust="0"/>
  </p:normalViewPr>
  <p:slideViewPr>
    <p:cSldViewPr>
      <p:cViewPr varScale="1">
        <p:scale>
          <a:sx n="108" d="100"/>
          <a:sy n="108" d="100"/>
        </p:scale>
        <p:origin x="-96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4B2A80A4-4EC5-4322-83AF-D4AAA96C2970}" type="slidenum">
              <a:rPr lang="he-IL"/>
              <a:pPr>
                <a:defRPr/>
              </a:pPr>
              <a:t>‹#›</a:t>
            </a:fld>
            <a:endParaRPr lang="en-US"/>
          </a:p>
        </p:txBody>
      </p:sp>
    </p:spTree>
    <p:extLst>
      <p:ext uri="{BB962C8B-B14F-4D97-AF65-F5344CB8AC3E}">
        <p14:creationId xmlns:p14="http://schemas.microsoft.com/office/powerpoint/2010/main" val="9817225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060F11-CB81-4E18-A70E-7F2A8657909C}"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E8ABD0-8833-4988-AC90-282EC90FA092}"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62071-3004-4AC0-B3C4-01DB80DB49AF}"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B7616A5-FB63-4181-B2F9-D7A76BAB3716}"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5BBA1C-ADE8-472E-B114-6B1EAE131773}"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7E3983-E3F6-4616-957C-E5AF39E1B924}"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2EA28A-F113-4077-A0AA-836AF48A15EA}"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5F9B29-FD05-4DBE-9A54-67089C0E8935}"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576206-D698-4AD1-91FF-0F7B54807A5F}"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BD3216-CEE1-4771-A15C-B77669B56857}"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954315-E66A-4FA0-9D6E-7BBC73A027D6}"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742CF9-B3CA-4E59-BCB1-F4569A799A0D}"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EAB88F14-020B-4151-B62D-FD48C1316D7A}"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50.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53.pn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ciem.unican.es/Dynamical-systems-on-random-graphs"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30.xml"/><Relationship Id="rId7" Type="http://schemas.openxmlformats.org/officeDocument/2006/relationships/image" Target="../media/image5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6.tiff"/><Relationship Id="rId5" Type="http://schemas.openxmlformats.org/officeDocument/2006/relationships/image" Target="../media/image55.pn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33.xml"/><Relationship Id="rId7" Type="http://schemas.openxmlformats.org/officeDocument/2006/relationships/image" Target="../media/image59.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58.png"/><Relationship Id="rId5" Type="http://schemas.openxmlformats.org/officeDocument/2006/relationships/slideLayout" Target="../slideLayouts/slideLayout7.xml"/><Relationship Id="rId4" Type="http://schemas.openxmlformats.org/officeDocument/2006/relationships/tags" Target="../tags/tag34.xml"/><Relationship Id="rId9"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540.png"/><Relationship Id="rId13" Type="http://schemas.openxmlformats.org/officeDocument/2006/relationships/image" Target="../media/image590.png"/><Relationship Id="rId18" Type="http://schemas.openxmlformats.org/officeDocument/2006/relationships/image" Target="../media/image640.png"/><Relationship Id="rId3" Type="http://schemas.openxmlformats.org/officeDocument/2006/relationships/slideLayout" Target="../slideLayouts/slideLayout7.xml"/><Relationship Id="rId12" Type="http://schemas.openxmlformats.org/officeDocument/2006/relationships/image" Target="../media/image580.png"/><Relationship Id="rId17" Type="http://schemas.openxmlformats.org/officeDocument/2006/relationships/image" Target="../media/image630.png"/><Relationship Id="rId2" Type="http://schemas.openxmlformats.org/officeDocument/2006/relationships/tags" Target="../tags/tag36.xml"/><Relationship Id="rId16" Type="http://schemas.openxmlformats.org/officeDocument/2006/relationships/image" Target="../media/image620.png"/><Relationship Id="rId1" Type="http://schemas.openxmlformats.org/officeDocument/2006/relationships/tags" Target="../tags/tag35.xml"/><Relationship Id="rId11" Type="http://schemas.openxmlformats.org/officeDocument/2006/relationships/image" Target="../media/image570.png"/><Relationship Id="rId5" Type="http://schemas.openxmlformats.org/officeDocument/2006/relationships/image" Target="../media/image63.png"/><Relationship Id="rId15" Type="http://schemas.openxmlformats.org/officeDocument/2006/relationships/image" Target="../media/image610.png"/><Relationship Id="rId10" Type="http://schemas.openxmlformats.org/officeDocument/2006/relationships/image" Target="../media/image560.png"/><Relationship Id="rId4" Type="http://schemas.openxmlformats.org/officeDocument/2006/relationships/image" Target="../media/image62.png"/><Relationship Id="rId9" Type="http://schemas.openxmlformats.org/officeDocument/2006/relationships/image" Target="../media/image550.png"/><Relationship Id="rId14" Type="http://schemas.openxmlformats.org/officeDocument/2006/relationships/image" Target="../media/image60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jpeg"/><Relationship Id="rId9"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4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3" Type="http://schemas.openxmlformats.org/officeDocument/2006/relationships/image" Target="../media/image25.png"/><Relationship Id="rId3" Type="http://schemas.openxmlformats.org/officeDocument/2006/relationships/tags" Target="../tags/tag8.xml"/><Relationship Id="rId7" Type="http://schemas.openxmlformats.org/officeDocument/2006/relationships/image" Target="../media/image18.wmf"/><Relationship Id="rId12" Type="http://schemas.openxmlformats.org/officeDocument/2006/relationships/image" Target="../media/image24.png"/><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240.png"/><Relationship Id="rId4" Type="http://schemas.openxmlformats.org/officeDocument/2006/relationships/tags" Target="../tags/tag9.xml"/><Relationship Id="rId14" Type="http://schemas.openxmlformats.org/officeDocument/2006/relationships/image" Target="../media/image260.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2.xml"/><Relationship Id="rId7" Type="http://schemas.openxmlformats.org/officeDocument/2006/relationships/image" Target="../media/image2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MG_9934_Bohigas.jpg"/>
          <p:cNvPicPr>
            <a:picLocks noChangeAspect="1"/>
          </p:cNvPicPr>
          <p:nvPr/>
        </p:nvPicPr>
        <p:blipFill rotWithShape="1">
          <a:blip r:embed="rId4" cstate="print"/>
          <a:srcRect l="50843" t="8948" r="9943" b="48664"/>
          <a:stretch/>
        </p:blipFill>
        <p:spPr>
          <a:xfrm>
            <a:off x="-118056" y="-40783"/>
            <a:ext cx="9622342" cy="6934200"/>
          </a:xfrm>
          <a:prstGeom prst="rect">
            <a:avLst/>
          </a:prstGeom>
        </p:spPr>
      </p:pic>
      <p:pic>
        <p:nvPicPr>
          <p:cNvPr id="2" name="Pau Casals_ Song of the Birds.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7620000" y="5200648"/>
            <a:ext cx="1562100" cy="1692769"/>
          </a:xfrm>
          <a:prstGeom prst="rect">
            <a:avLst/>
          </a:prstGeom>
        </p:spPr>
      </p:pic>
      <p:sp>
        <p:nvSpPr>
          <p:cNvPr id="3" name="TextBox 2"/>
          <p:cNvSpPr txBox="1"/>
          <p:nvPr/>
        </p:nvSpPr>
        <p:spPr>
          <a:xfrm>
            <a:off x="-140702" y="6553200"/>
            <a:ext cx="3602012" cy="584775"/>
          </a:xfrm>
          <a:prstGeom prst="rect">
            <a:avLst/>
          </a:prstGeom>
          <a:noFill/>
        </p:spPr>
        <p:txBody>
          <a:bodyPr wrap="none" rtlCol="1">
            <a:spAutoFit/>
          </a:bodyPr>
          <a:lstStyle/>
          <a:p>
            <a:pPr algn="l" rtl="0"/>
            <a:r>
              <a:rPr lang="fr-FR" sz="1400" i="1" dirty="0" smtClean="0"/>
              <a:t>Photo : Jean-François Dars</a:t>
            </a:r>
            <a:r>
              <a:rPr lang="en-US" sz="1400" i="1" dirty="0"/>
              <a:t> </a:t>
            </a:r>
            <a:r>
              <a:rPr lang="fr-FR" sz="1400" i="1" dirty="0" smtClean="0"/>
              <a:t>Anne </a:t>
            </a:r>
            <a:r>
              <a:rPr lang="fr-FR" sz="1400" i="1" dirty="0" err="1"/>
              <a:t>Papillault</a:t>
            </a:r>
            <a:endParaRPr lang="en-US" sz="1400" i="1" dirty="0"/>
          </a:p>
          <a:p>
            <a:pPr algn="l" rtl="0"/>
            <a:endParaRPr lang="he-IL"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70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77486" y="76200"/>
            <a:ext cx="8409577" cy="457290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6387" name="TextBox 19"/>
          <p:cNvSpPr txBox="1">
            <a:spLocks noChangeArrowheads="1"/>
          </p:cNvSpPr>
          <p:nvPr/>
        </p:nvSpPr>
        <p:spPr bwMode="auto">
          <a:xfrm>
            <a:off x="457200" y="4763869"/>
            <a:ext cx="8534399" cy="646331"/>
          </a:xfrm>
          <a:prstGeom prst="rect">
            <a:avLst/>
          </a:prstGeom>
          <a:noFill/>
          <a:ln w="9525">
            <a:noFill/>
            <a:miter lim="800000"/>
            <a:headEnd/>
            <a:tailEnd/>
          </a:ln>
        </p:spPr>
        <p:txBody>
          <a:bodyPr wrap="square">
            <a:spAutoFit/>
          </a:bodyPr>
          <a:lstStyle/>
          <a:p>
            <a:pPr algn="l" rtl="0"/>
            <a:r>
              <a:rPr lang="en-US" dirty="0">
                <a:solidFill>
                  <a:srgbClr val="FF0000"/>
                </a:solidFill>
                <a:latin typeface="Times New Roman" pitchFamily="18" charset="0"/>
                <a:cs typeface="Times New Roman" pitchFamily="18" charset="0"/>
              </a:rPr>
              <a:t>This is the Fokker Planck (</a:t>
            </a:r>
            <a:r>
              <a:rPr lang="en-US" dirty="0" err="1">
                <a:solidFill>
                  <a:srgbClr val="FF0000"/>
                </a:solidFill>
                <a:latin typeface="Times New Roman" pitchFamily="18" charset="0"/>
                <a:cs typeface="Times New Roman" pitchFamily="18" charset="0"/>
              </a:rPr>
              <a:t>Smoluchowski</a:t>
            </a:r>
            <a:r>
              <a:rPr lang="en-US" dirty="0">
                <a:solidFill>
                  <a:srgbClr val="FF0000"/>
                </a:solidFill>
                <a:latin typeface="Times New Roman" pitchFamily="18" charset="0"/>
                <a:cs typeface="Times New Roman" pitchFamily="18" charset="0"/>
              </a:rPr>
              <a:t>) equation for the </a:t>
            </a:r>
            <a:r>
              <a:rPr lang="en-US" dirty="0" smtClean="0">
                <a:solidFill>
                  <a:srgbClr val="FF0000"/>
                </a:solidFill>
                <a:latin typeface="Times New Roman" pitchFamily="18" charset="0"/>
                <a:cs typeface="Times New Roman" pitchFamily="18" charset="0"/>
              </a:rPr>
              <a:t> Ornstein- </a:t>
            </a:r>
            <a:r>
              <a:rPr lang="en-US" dirty="0" err="1">
                <a:solidFill>
                  <a:srgbClr val="FF0000"/>
                </a:solidFill>
                <a:latin typeface="Times New Roman" pitchFamily="18" charset="0"/>
                <a:cs typeface="Times New Roman" pitchFamily="18" charset="0"/>
              </a:rPr>
              <a:t>Uhlenbeck</a:t>
            </a:r>
            <a:r>
              <a:rPr lang="en-US" dirty="0">
                <a:solidFill>
                  <a:srgbClr val="FF0000"/>
                </a:solidFill>
                <a:latin typeface="Times New Roman" pitchFamily="18" charset="0"/>
                <a:cs typeface="Times New Roman" pitchFamily="18" charset="0"/>
              </a:rPr>
              <a:t>  process </a:t>
            </a:r>
          </a:p>
          <a:p>
            <a:pPr algn="l" rtl="0"/>
            <a:r>
              <a:rPr lang="en-US" dirty="0">
                <a:solidFill>
                  <a:srgbClr val="FF0000"/>
                </a:solidFill>
                <a:latin typeface="Times New Roman" pitchFamily="18" charset="0"/>
                <a:cs typeface="Times New Roman" pitchFamily="18" charset="0"/>
              </a:rPr>
              <a:t>describing a Brownian particle in a harmonic potential </a:t>
            </a:r>
            <a:r>
              <a:rPr lang="en-US" dirty="0" smtClean="0">
                <a:solidFill>
                  <a:srgbClr val="FF0000"/>
                </a:solidFill>
                <a:latin typeface="Times New Roman" pitchFamily="18" charset="0"/>
                <a:cs typeface="Times New Roman" pitchFamily="18" charset="0"/>
              </a:rPr>
              <a:t>well.</a:t>
            </a:r>
            <a:endParaRPr lang="en-US" dirty="0">
              <a:solidFill>
                <a:srgbClr val="FF0000"/>
              </a:solidFill>
              <a:latin typeface="Times New Roman" pitchFamily="18" charset="0"/>
              <a:cs typeface="Times New Roman" pitchFamily="18" charset="0"/>
            </a:endParaRPr>
          </a:p>
        </p:txBody>
      </p:sp>
      <p:pic>
        <p:nvPicPr>
          <p:cNvPr id="8" name="Picture 7"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1257769" y="5562600"/>
            <a:ext cx="6526862" cy="6598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6389" name="TextBox 35"/>
          <p:cNvSpPr txBox="1">
            <a:spLocks noChangeArrowheads="1"/>
          </p:cNvSpPr>
          <p:nvPr/>
        </p:nvSpPr>
        <p:spPr bwMode="auto">
          <a:xfrm>
            <a:off x="1447800" y="6324600"/>
            <a:ext cx="6334125" cy="369888"/>
          </a:xfrm>
          <a:prstGeom prst="rect">
            <a:avLst/>
          </a:prstGeom>
          <a:noFill/>
          <a:ln w="9525">
            <a:noFill/>
            <a:miter lim="800000"/>
            <a:headEnd/>
            <a:tailEnd/>
          </a:ln>
        </p:spPr>
        <p:txBody>
          <a:bodyPr wrap="none">
            <a:spAutoFit/>
          </a:bodyPr>
          <a:lstStyle/>
          <a:p>
            <a:pPr algn="l" rtl="0"/>
            <a:r>
              <a:rPr lang="en-US">
                <a:solidFill>
                  <a:srgbClr val="7030A0"/>
                </a:solidFill>
                <a:latin typeface="Times New Roman" pitchFamily="18" charset="0"/>
                <a:cs typeface="Times New Roman" pitchFamily="18" charset="0"/>
              </a:rPr>
              <a:t>Equilibrium is reached due to entropic rather than dynamical force</a:t>
            </a:r>
            <a:r>
              <a:rPr lang="en-US">
                <a:latin typeface="Times New Roman" pitchFamily="18" charset="0"/>
                <a:cs typeface="Times New Roman" pitchFamily="18" charset="0"/>
              </a:rPr>
              <a:t>.</a:t>
            </a:r>
            <a:endParaRPr lang="en-GB">
              <a:latin typeface="Times New Roman" pitchFamily="18" charset="0"/>
              <a:cs typeface="Times New Roman" pitchFamily="18" charset="0"/>
            </a:endParaRPr>
          </a:p>
        </p:txBody>
      </p:sp>
      <p:sp>
        <p:nvSpPr>
          <p:cNvPr id="11" name="Rectangle 10"/>
          <p:cNvSpPr/>
          <p:nvPr/>
        </p:nvSpPr>
        <p:spPr bwMode="auto">
          <a:xfrm>
            <a:off x="189921" y="76200"/>
            <a:ext cx="8649279" cy="6096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3" name="TextBox 2"/>
          <p:cNvSpPr txBox="1"/>
          <p:nvPr/>
        </p:nvSpPr>
        <p:spPr>
          <a:xfrm>
            <a:off x="6705600" y="2743200"/>
            <a:ext cx="1065355" cy="369332"/>
          </a:xfrm>
          <a:prstGeom prst="rect">
            <a:avLst/>
          </a:prstGeom>
          <a:noFill/>
        </p:spPr>
        <p:txBody>
          <a:bodyPr wrap="none" rtlCol="1">
            <a:spAutoFit/>
          </a:bodyPr>
          <a:lstStyle/>
          <a:p>
            <a:pPr algn="l" rtl="0"/>
            <a:r>
              <a:rPr lang="en-US" dirty="0" smtClean="0">
                <a:solidFill>
                  <a:srgbClr val="FF0000"/>
                </a:solidFill>
                <a:latin typeface="Times New Roman" panose="02020603050405020304" pitchFamily="18" charset="0"/>
                <a:cs typeface="Times New Roman" panose="02020603050405020304" pitchFamily="18" charset="0"/>
              </a:rPr>
              <a:t>Diffusion</a:t>
            </a:r>
            <a:endParaRPr lang="he-IL"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510493" y="3288268"/>
            <a:ext cx="633507" cy="369332"/>
          </a:xfrm>
          <a:prstGeom prst="rect">
            <a:avLst/>
          </a:prstGeom>
          <a:noFill/>
        </p:spPr>
        <p:txBody>
          <a:bodyPr wrap="none" rtlCol="1">
            <a:spAutoFit/>
          </a:bodyPr>
          <a:lstStyle/>
          <a:p>
            <a:pPr algn="l" rtl="0"/>
            <a:r>
              <a:rPr lang="en-US" dirty="0" smtClean="0">
                <a:solidFill>
                  <a:srgbClr val="0070C0"/>
                </a:solidFill>
                <a:latin typeface="Times New Roman" panose="02020603050405020304" pitchFamily="18" charset="0"/>
                <a:cs typeface="Times New Roman" panose="02020603050405020304" pitchFamily="18" charset="0"/>
              </a:rPr>
              <a:t>Drift</a:t>
            </a:r>
            <a:endParaRPr lang="he-IL"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bwMode="auto">
          <a:xfrm>
            <a:off x="3276600" y="4191000"/>
            <a:ext cx="1295398" cy="5334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1828800" y="4191000"/>
            <a:ext cx="1143000" cy="533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2286000" y="2754868"/>
            <a:ext cx="3962400" cy="4455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2286000" y="3200400"/>
            <a:ext cx="6224493" cy="4572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56372" y="155036"/>
            <a:ext cx="8348682" cy="296916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 name="Picture 14"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306372" y="3429000"/>
            <a:ext cx="7999444" cy="299712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8436" name="Rounded Rectangle 33"/>
          <p:cNvSpPr>
            <a:spLocks noChangeArrowheads="1"/>
          </p:cNvSpPr>
          <p:nvPr/>
        </p:nvSpPr>
        <p:spPr bwMode="auto">
          <a:xfrm>
            <a:off x="228600" y="76200"/>
            <a:ext cx="5105400" cy="457200"/>
          </a:xfrm>
          <a:prstGeom prst="roundRect">
            <a:avLst>
              <a:gd name="adj" fmla="val 16667"/>
            </a:avLst>
          </a:prstGeom>
          <a:noFill/>
          <a:ln w="9525" algn="ctr">
            <a:solidFill>
              <a:srgbClr val="C00000"/>
            </a:solidFill>
            <a:round/>
            <a:headEnd/>
            <a:tailEnd/>
          </a:ln>
        </p:spPr>
        <p:txBody>
          <a:bodyPr/>
          <a:lstStyle/>
          <a:p>
            <a:endParaRPr lang="en-GB"/>
          </a:p>
        </p:txBody>
      </p:sp>
      <p:sp>
        <p:nvSpPr>
          <p:cNvPr id="18437" name="Rounded Rectangle 34"/>
          <p:cNvSpPr>
            <a:spLocks noChangeArrowheads="1"/>
          </p:cNvSpPr>
          <p:nvPr/>
        </p:nvSpPr>
        <p:spPr bwMode="auto">
          <a:xfrm>
            <a:off x="228600" y="3352800"/>
            <a:ext cx="3962400" cy="381000"/>
          </a:xfrm>
          <a:prstGeom prst="roundRect">
            <a:avLst>
              <a:gd name="adj" fmla="val 16667"/>
            </a:avLst>
          </a:prstGeom>
          <a:noFill/>
          <a:ln w="9525" algn="ctr">
            <a:solidFill>
              <a:srgbClr val="C00000"/>
            </a:solidFill>
            <a:round/>
            <a:headEnd/>
            <a:tailEnd/>
          </a:ln>
        </p:spPr>
        <p:txBody>
          <a:bodyPr/>
          <a:lstStyle/>
          <a:p>
            <a:endParaRPr lang="en-GB"/>
          </a:p>
        </p:txBody>
      </p:sp>
      <p:sp>
        <p:nvSpPr>
          <p:cNvPr id="18438" name="Rounded Rectangle 35"/>
          <p:cNvSpPr>
            <a:spLocks noChangeArrowheads="1"/>
          </p:cNvSpPr>
          <p:nvPr/>
        </p:nvSpPr>
        <p:spPr bwMode="auto">
          <a:xfrm>
            <a:off x="152400" y="5562600"/>
            <a:ext cx="7620000" cy="914400"/>
          </a:xfrm>
          <a:prstGeom prst="roundRect">
            <a:avLst>
              <a:gd name="adj" fmla="val 16667"/>
            </a:avLst>
          </a:prstGeom>
          <a:noFill/>
          <a:ln w="9525" algn="ctr">
            <a:solidFill>
              <a:srgbClr val="C00000"/>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cstate="print"/>
          <a:srcRect/>
          <a:stretch>
            <a:fillRect/>
          </a:stretch>
        </p:blipFill>
        <p:spPr bwMode="auto">
          <a:xfrm>
            <a:off x="1905000" y="0"/>
            <a:ext cx="4845050" cy="3055502"/>
          </a:xfrm>
          <a:prstGeom prst="rect">
            <a:avLst/>
          </a:prstGeom>
          <a:noFill/>
          <a:ln w="9525">
            <a:noFill/>
            <a:miter lim="800000"/>
            <a:headEnd/>
            <a:tailEnd/>
          </a:ln>
        </p:spPr>
      </p:pic>
      <p:pic>
        <p:nvPicPr>
          <p:cNvPr id="2" name="Picture 1"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2438400" y="3136447"/>
            <a:ext cx="3962400" cy="29255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Picture 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204126" y="4191232"/>
            <a:ext cx="8735747" cy="236183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3" name="TextBox 12"/>
          <p:cNvSpPr txBox="1"/>
          <p:nvPr/>
        </p:nvSpPr>
        <p:spPr>
          <a:xfrm>
            <a:off x="228600" y="3733800"/>
            <a:ext cx="1358064" cy="369332"/>
          </a:xfrm>
          <a:prstGeom prst="rect">
            <a:avLst/>
          </a:prstGeom>
          <a:noFill/>
        </p:spPr>
        <p:txBody>
          <a:bodyPr wrap="none" rtlCol="1">
            <a:spAutoFit/>
          </a:bodyPr>
          <a:lstStyle/>
          <a:p>
            <a:pPr algn="l" rtl="0"/>
            <a:r>
              <a:rPr lang="en-US" dirty="0" smtClean="0">
                <a:solidFill>
                  <a:srgbClr val="C00000"/>
                </a:solidFill>
                <a:latin typeface="Times New Roman" panose="02020603050405020304" pitchFamily="18" charset="0"/>
                <a:cs typeface="Times New Roman" panose="02020603050405020304" pitchFamily="18" charset="0"/>
              </a:rPr>
              <a:t>In summary:</a:t>
            </a:r>
            <a:endParaRPr lang="he-IL"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0" y="-36513"/>
            <a:ext cx="9144000" cy="923330"/>
          </a:xfrm>
          <a:prstGeom prst="rect">
            <a:avLst/>
          </a:prstGeom>
          <a:noFill/>
          <a:ln w="9525">
            <a:noFill/>
            <a:miter lim="800000"/>
            <a:headEnd/>
            <a:tailEnd/>
          </a:ln>
        </p:spPr>
        <p:txBody>
          <a:bodyPr>
            <a:spAutoFit/>
          </a:bodyPr>
          <a:lstStyle/>
          <a:p>
            <a:pPr marL="342900" indent="-342900" algn="l" rtl="0"/>
            <a:r>
              <a:rPr lang="en-GB" b="1" dirty="0" smtClean="0">
                <a:solidFill>
                  <a:srgbClr val="FF0000"/>
                </a:solidFill>
                <a:latin typeface="Comic Sans MS" pitchFamily="66" charset="0"/>
              </a:rPr>
              <a:t>An illustration: </a:t>
            </a:r>
          </a:p>
          <a:p>
            <a:pPr marL="342900" indent="-342900" algn="l" rtl="0"/>
            <a:r>
              <a:rPr lang="en-GB" dirty="0" smtClean="0">
                <a:solidFill>
                  <a:srgbClr val="FF0000"/>
                </a:solidFill>
                <a:latin typeface="Comic Sans MS" pitchFamily="66" charset="0"/>
              </a:rPr>
              <a:t>Regular </a:t>
            </a:r>
            <a:r>
              <a:rPr lang="en-GB" dirty="0">
                <a:solidFill>
                  <a:srgbClr val="FF0000"/>
                </a:solidFill>
                <a:latin typeface="Comic Sans MS" pitchFamily="66" charset="0"/>
              </a:rPr>
              <a:t>Tournament: </a:t>
            </a:r>
            <a:endParaRPr lang="en-GB" dirty="0" smtClean="0">
              <a:solidFill>
                <a:srgbClr val="FF0000"/>
              </a:solidFill>
              <a:latin typeface="Comic Sans MS" pitchFamily="66" charset="0"/>
            </a:endParaRPr>
          </a:p>
          <a:p>
            <a:pPr marL="342900" indent="-342900" algn="l" rtl="0"/>
            <a:r>
              <a:rPr lang="en-GB" dirty="0" smtClean="0">
                <a:solidFill>
                  <a:srgbClr val="FF0000"/>
                </a:solidFill>
                <a:latin typeface="Comic Sans MS" pitchFamily="66" charset="0"/>
              </a:rPr>
              <a:t>A </a:t>
            </a:r>
            <a:r>
              <a:rPr lang="en-GB" dirty="0">
                <a:solidFill>
                  <a:srgbClr val="FF0000"/>
                </a:solidFill>
                <a:latin typeface="Comic Sans MS" pitchFamily="66" charset="0"/>
              </a:rPr>
              <a:t>tournament where each player wins (and loses) exactly  ½  the games.  </a:t>
            </a:r>
            <a:r>
              <a:rPr lang="en-GB" dirty="0">
                <a:solidFill>
                  <a:srgbClr val="0070C0"/>
                </a:solidFill>
                <a:latin typeface="Comic Sans MS" pitchFamily="66" charset="0"/>
              </a:rPr>
              <a:t>-&gt; N   odd.  </a:t>
            </a:r>
            <a:endParaRPr lang="en-GB" dirty="0">
              <a:solidFill>
                <a:srgbClr val="0070C0"/>
              </a:solidFill>
            </a:endParaRPr>
          </a:p>
        </p:txBody>
      </p:sp>
      <p:grpSp>
        <p:nvGrpSpPr>
          <p:cNvPr id="30723" name="Group 15"/>
          <p:cNvGrpSpPr>
            <a:grpSpLocks/>
          </p:cNvGrpSpPr>
          <p:nvPr/>
        </p:nvGrpSpPr>
        <p:grpSpPr bwMode="auto">
          <a:xfrm>
            <a:off x="152400" y="1066800"/>
            <a:ext cx="7543800" cy="2667000"/>
            <a:chOff x="856691" y="914400"/>
            <a:chExt cx="5277409" cy="1785937"/>
          </a:xfrm>
        </p:grpSpPr>
        <p:pic>
          <p:nvPicPr>
            <p:cNvPr id="30732" name="Picture 3"/>
            <p:cNvPicPr>
              <a:picLocks noChangeAspect="1" noChangeArrowheads="1"/>
            </p:cNvPicPr>
            <p:nvPr/>
          </p:nvPicPr>
          <p:blipFill>
            <a:blip r:embed="rId2" cstate="print"/>
            <a:srcRect/>
            <a:stretch>
              <a:fillRect/>
            </a:stretch>
          </p:blipFill>
          <p:spPr bwMode="auto">
            <a:xfrm>
              <a:off x="1676400" y="990600"/>
              <a:ext cx="1866900" cy="1676400"/>
            </a:xfrm>
            <a:prstGeom prst="rect">
              <a:avLst/>
            </a:prstGeom>
            <a:noFill/>
            <a:ln w="9525">
              <a:noFill/>
              <a:miter lim="800000"/>
              <a:headEnd/>
              <a:tailEnd/>
            </a:ln>
          </p:spPr>
        </p:pic>
        <p:pic>
          <p:nvPicPr>
            <p:cNvPr id="30733" name="Picture 4"/>
            <p:cNvPicPr>
              <a:picLocks noChangeAspect="1" noChangeArrowheads="1"/>
            </p:cNvPicPr>
            <p:nvPr/>
          </p:nvPicPr>
          <p:blipFill>
            <a:blip r:embed="rId3" cstate="print"/>
            <a:srcRect/>
            <a:stretch>
              <a:fillRect/>
            </a:stretch>
          </p:blipFill>
          <p:spPr bwMode="auto">
            <a:xfrm>
              <a:off x="4343400" y="914400"/>
              <a:ext cx="1790700" cy="1785937"/>
            </a:xfrm>
            <a:prstGeom prst="rect">
              <a:avLst/>
            </a:prstGeom>
            <a:noFill/>
            <a:ln w="9525">
              <a:noFill/>
              <a:miter lim="800000"/>
              <a:headEnd/>
              <a:tailEnd/>
            </a:ln>
          </p:spPr>
        </p:pic>
        <p:sp>
          <p:nvSpPr>
            <p:cNvPr id="30734" name="TextBox 6"/>
            <p:cNvSpPr txBox="1">
              <a:spLocks noChangeArrowheads="1"/>
            </p:cNvSpPr>
            <p:nvPr/>
          </p:nvSpPr>
          <p:spPr bwMode="auto">
            <a:xfrm>
              <a:off x="856691" y="1611868"/>
              <a:ext cx="538930"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D =</a:t>
              </a:r>
              <a:endParaRPr lang="en-GB" dirty="0">
                <a:latin typeface="Times New Roman" pitchFamily="18" charset="0"/>
                <a:cs typeface="Times New Roman" pitchFamily="18" charset="0"/>
              </a:endParaRPr>
            </a:p>
          </p:txBody>
        </p:sp>
        <p:sp>
          <p:nvSpPr>
            <p:cNvPr id="30735" name="TextBox 10"/>
            <p:cNvSpPr txBox="1">
              <a:spLocks noChangeArrowheads="1"/>
            </p:cNvSpPr>
            <p:nvPr/>
          </p:nvSpPr>
          <p:spPr bwMode="auto">
            <a:xfrm>
              <a:off x="3733800" y="1611868"/>
              <a:ext cx="314509"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grpSp>
      <p:pic>
        <p:nvPicPr>
          <p:cNvPr id="30724" name="Picture 27"/>
          <p:cNvPicPr>
            <a:picLocks noChangeAspect="1" noChangeArrowheads="1"/>
          </p:cNvPicPr>
          <p:nvPr/>
        </p:nvPicPr>
        <p:blipFill>
          <a:blip r:embed="rId4" cstate="print"/>
          <a:srcRect/>
          <a:stretch>
            <a:fillRect/>
          </a:stretch>
        </p:blipFill>
        <p:spPr bwMode="auto">
          <a:xfrm>
            <a:off x="5181600" y="3919537"/>
            <a:ext cx="2743200" cy="2786063"/>
          </a:xfrm>
          <a:prstGeom prst="rect">
            <a:avLst/>
          </a:prstGeom>
          <a:noFill/>
          <a:ln w="9525">
            <a:noFill/>
            <a:miter lim="800000"/>
            <a:headEnd/>
            <a:tailEnd/>
          </a:ln>
        </p:spPr>
      </p:pic>
      <p:sp>
        <p:nvSpPr>
          <p:cNvPr id="30728" name="TextBox 11"/>
          <p:cNvSpPr txBox="1">
            <a:spLocks noChangeArrowheads="1"/>
          </p:cNvSpPr>
          <p:nvPr/>
        </p:nvSpPr>
        <p:spPr bwMode="auto">
          <a:xfrm>
            <a:off x="914400" y="5207000"/>
            <a:ext cx="3257550" cy="584200"/>
          </a:xfrm>
          <a:prstGeom prst="rect">
            <a:avLst/>
          </a:prstGeom>
          <a:noFill/>
          <a:ln w="9525">
            <a:noFill/>
            <a:miter lim="800000"/>
            <a:headEnd/>
            <a:tailEnd/>
          </a:ln>
        </p:spPr>
        <p:txBody>
          <a:bodyPr wrap="none">
            <a:spAutoFit/>
          </a:bodyPr>
          <a:lstStyle/>
          <a:p>
            <a:pPr algn="l" rtl="0"/>
            <a:r>
              <a:rPr lang="en-US" sz="1600" dirty="0">
                <a:solidFill>
                  <a:srgbClr val="7030A0"/>
                </a:solidFill>
                <a:latin typeface="Times New Roman" pitchFamily="18" charset="0"/>
                <a:cs typeface="Times New Roman" pitchFamily="18" charset="0"/>
              </a:rPr>
              <a:t>At each vertex: </a:t>
            </a:r>
          </a:p>
          <a:p>
            <a:pPr algn="l" rtl="0"/>
            <a:r>
              <a:rPr lang="en-US" sz="1600" dirty="0">
                <a:solidFill>
                  <a:srgbClr val="7030A0"/>
                </a:solidFill>
                <a:latin typeface="Times New Roman" pitchFamily="18" charset="0"/>
                <a:cs typeface="Times New Roman" pitchFamily="18" charset="0"/>
              </a:rPr>
              <a:t># incoming edges = #outgoing edges </a:t>
            </a:r>
            <a:endParaRPr lang="en-GB" sz="1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01056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852734" y="1371600"/>
            <a:ext cx="7438533" cy="55907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31748" name="Group 85"/>
          <p:cNvGrpSpPr>
            <a:grpSpLocks/>
          </p:cNvGrpSpPr>
          <p:nvPr/>
        </p:nvGrpSpPr>
        <p:grpSpPr bwMode="auto">
          <a:xfrm>
            <a:off x="990600" y="2590800"/>
            <a:ext cx="7010400" cy="2514600"/>
            <a:chOff x="1143000" y="1600199"/>
            <a:chExt cx="7010404" cy="2514601"/>
          </a:xfrm>
        </p:grpSpPr>
        <p:grpSp>
          <p:nvGrpSpPr>
            <p:cNvPr id="31752" name="Group 43"/>
            <p:cNvGrpSpPr>
              <a:grpSpLocks/>
            </p:cNvGrpSpPr>
            <p:nvPr/>
          </p:nvGrpSpPr>
          <p:grpSpPr bwMode="auto">
            <a:xfrm>
              <a:off x="1143000" y="1600200"/>
              <a:ext cx="2514600" cy="2514600"/>
              <a:chOff x="3276600" y="2209800"/>
              <a:chExt cx="1828800" cy="1600200"/>
            </a:xfrm>
          </p:grpSpPr>
          <p:sp>
            <p:nvSpPr>
              <p:cNvPr id="31774" name="Oval 2"/>
              <p:cNvSpPr>
                <a:spLocks noChangeArrowheads="1"/>
              </p:cNvSpPr>
              <p:nvPr/>
            </p:nvSpPr>
            <p:spPr bwMode="auto">
              <a:xfrm>
                <a:off x="3276600" y="2819400"/>
                <a:ext cx="152400" cy="152400"/>
              </a:xfrm>
              <a:prstGeom prst="ellipse">
                <a:avLst/>
              </a:prstGeom>
              <a:noFill/>
              <a:ln w="9525" algn="ctr">
                <a:solidFill>
                  <a:schemeClr val="tx1"/>
                </a:solidFill>
                <a:round/>
                <a:headEnd/>
                <a:tailEnd/>
              </a:ln>
            </p:spPr>
            <p:txBody>
              <a:bodyPr/>
              <a:lstStyle/>
              <a:p>
                <a:endParaRPr lang="en-GB"/>
              </a:p>
            </p:txBody>
          </p:sp>
          <p:sp>
            <p:nvSpPr>
              <p:cNvPr id="31775" name="Oval 3"/>
              <p:cNvSpPr>
                <a:spLocks noChangeArrowheads="1"/>
              </p:cNvSpPr>
              <p:nvPr/>
            </p:nvSpPr>
            <p:spPr bwMode="auto">
              <a:xfrm>
                <a:off x="4038600" y="2209800"/>
                <a:ext cx="152400" cy="152400"/>
              </a:xfrm>
              <a:prstGeom prst="ellipse">
                <a:avLst/>
              </a:prstGeom>
              <a:noFill/>
              <a:ln w="9525" algn="ctr">
                <a:solidFill>
                  <a:schemeClr val="tx1"/>
                </a:solidFill>
                <a:round/>
                <a:headEnd/>
                <a:tailEnd/>
              </a:ln>
            </p:spPr>
            <p:txBody>
              <a:bodyPr/>
              <a:lstStyle/>
              <a:p>
                <a:endParaRPr lang="en-GB"/>
              </a:p>
            </p:txBody>
          </p:sp>
          <p:sp>
            <p:nvSpPr>
              <p:cNvPr id="31776" name="Oval 4"/>
              <p:cNvSpPr>
                <a:spLocks noChangeArrowheads="1"/>
              </p:cNvSpPr>
              <p:nvPr/>
            </p:nvSpPr>
            <p:spPr bwMode="auto">
              <a:xfrm>
                <a:off x="4953000" y="2819400"/>
                <a:ext cx="152400" cy="152400"/>
              </a:xfrm>
              <a:prstGeom prst="ellipse">
                <a:avLst/>
              </a:prstGeom>
              <a:noFill/>
              <a:ln w="9525" algn="ctr">
                <a:solidFill>
                  <a:schemeClr val="tx1"/>
                </a:solidFill>
                <a:round/>
                <a:headEnd/>
                <a:tailEnd/>
              </a:ln>
            </p:spPr>
            <p:txBody>
              <a:bodyPr/>
              <a:lstStyle/>
              <a:p>
                <a:endParaRPr lang="en-GB"/>
              </a:p>
            </p:txBody>
          </p:sp>
          <p:sp>
            <p:nvSpPr>
              <p:cNvPr id="31777" name="Oval 5"/>
              <p:cNvSpPr>
                <a:spLocks noChangeArrowheads="1"/>
              </p:cNvSpPr>
              <p:nvPr/>
            </p:nvSpPr>
            <p:spPr bwMode="auto">
              <a:xfrm>
                <a:off x="4648200" y="3581400"/>
                <a:ext cx="152400" cy="152400"/>
              </a:xfrm>
              <a:prstGeom prst="ellipse">
                <a:avLst/>
              </a:prstGeom>
              <a:noFill/>
              <a:ln w="9525" algn="ctr">
                <a:solidFill>
                  <a:schemeClr val="tx2"/>
                </a:solidFill>
                <a:round/>
                <a:headEnd/>
                <a:tailEnd/>
              </a:ln>
            </p:spPr>
            <p:txBody>
              <a:bodyPr/>
              <a:lstStyle/>
              <a:p>
                <a:endParaRPr lang="en-GB"/>
              </a:p>
            </p:txBody>
          </p:sp>
          <p:sp>
            <p:nvSpPr>
              <p:cNvPr id="31778" name="Oval 6"/>
              <p:cNvSpPr>
                <a:spLocks noChangeArrowheads="1"/>
              </p:cNvSpPr>
              <p:nvPr/>
            </p:nvSpPr>
            <p:spPr bwMode="auto">
              <a:xfrm>
                <a:off x="3581400" y="3657600"/>
                <a:ext cx="152400" cy="152400"/>
              </a:xfrm>
              <a:prstGeom prst="ellipse">
                <a:avLst/>
              </a:prstGeom>
              <a:noFill/>
              <a:ln w="9525" algn="ctr">
                <a:solidFill>
                  <a:schemeClr val="tx1"/>
                </a:solidFill>
                <a:round/>
                <a:headEnd/>
                <a:tailEnd/>
              </a:ln>
            </p:spPr>
            <p:txBody>
              <a:bodyPr/>
              <a:lstStyle/>
              <a:p>
                <a:endParaRPr lang="en-GB"/>
              </a:p>
            </p:txBody>
          </p:sp>
          <p:cxnSp>
            <p:nvCxnSpPr>
              <p:cNvPr id="31779" name="Straight Arrow Connector 8"/>
              <p:cNvCxnSpPr>
                <a:cxnSpLocks noChangeShapeType="1"/>
                <a:endCxn id="31777" idx="3"/>
              </p:cNvCxnSpPr>
              <p:nvPr/>
            </p:nvCxnSpPr>
            <p:spPr bwMode="auto">
              <a:xfrm flipV="1">
                <a:off x="3657600" y="3711482"/>
                <a:ext cx="1012918" cy="22318"/>
              </a:xfrm>
              <a:prstGeom prst="straightConnector1">
                <a:avLst/>
              </a:prstGeom>
              <a:noFill/>
              <a:ln w="28575" algn="ctr">
                <a:solidFill>
                  <a:srgbClr val="0070C0"/>
                </a:solidFill>
                <a:round/>
                <a:headEnd/>
                <a:tailEnd type="stealth" w="lg" len="lg"/>
              </a:ln>
            </p:spPr>
          </p:cxnSp>
          <p:cxnSp>
            <p:nvCxnSpPr>
              <p:cNvPr id="31780" name="Straight Arrow Connector 10"/>
              <p:cNvCxnSpPr>
                <a:cxnSpLocks noChangeShapeType="1"/>
                <a:stCxn id="31774" idx="3"/>
                <a:endCxn id="31775" idx="3"/>
              </p:cNvCxnSpPr>
              <p:nvPr/>
            </p:nvCxnSpPr>
            <p:spPr bwMode="auto">
              <a:xfrm flipV="1">
                <a:off x="3298918" y="2339882"/>
                <a:ext cx="762000" cy="609600"/>
              </a:xfrm>
              <a:prstGeom prst="straightConnector1">
                <a:avLst/>
              </a:prstGeom>
              <a:noFill/>
              <a:ln w="28575" algn="ctr">
                <a:solidFill>
                  <a:srgbClr val="92D050"/>
                </a:solidFill>
                <a:round/>
                <a:headEnd/>
                <a:tailEnd type="stealth" w="lg" len="lg"/>
              </a:ln>
            </p:spPr>
          </p:cxnSp>
          <p:cxnSp>
            <p:nvCxnSpPr>
              <p:cNvPr id="31781" name="Straight Arrow Connector 11"/>
              <p:cNvCxnSpPr>
                <a:cxnSpLocks noChangeShapeType="1"/>
                <a:stCxn id="31778" idx="7"/>
                <a:endCxn id="31776" idx="3"/>
              </p:cNvCxnSpPr>
              <p:nvPr/>
            </p:nvCxnSpPr>
            <p:spPr bwMode="auto">
              <a:xfrm flipV="1">
                <a:off x="3711482" y="2949482"/>
                <a:ext cx="1263836" cy="730436"/>
              </a:xfrm>
              <a:prstGeom prst="straightConnector1">
                <a:avLst/>
              </a:prstGeom>
              <a:noFill/>
              <a:ln w="28575" algn="ctr">
                <a:solidFill>
                  <a:srgbClr val="FF0000"/>
                </a:solidFill>
                <a:round/>
                <a:headEnd/>
                <a:tailEnd type="stealth" w="lg" len="lg"/>
              </a:ln>
            </p:spPr>
          </p:cxnSp>
          <p:cxnSp>
            <p:nvCxnSpPr>
              <p:cNvPr id="31782" name="Straight Arrow Connector 12"/>
              <p:cNvCxnSpPr>
                <a:cxnSpLocks noChangeShapeType="1"/>
                <a:stCxn id="31774" idx="5"/>
                <a:endCxn id="31778" idx="0"/>
              </p:cNvCxnSpPr>
              <p:nvPr/>
            </p:nvCxnSpPr>
            <p:spPr bwMode="auto">
              <a:xfrm>
                <a:off x="3406682" y="2949482"/>
                <a:ext cx="250918" cy="708118"/>
              </a:xfrm>
              <a:prstGeom prst="straightConnector1">
                <a:avLst/>
              </a:prstGeom>
              <a:noFill/>
              <a:ln w="28575" algn="ctr">
                <a:solidFill>
                  <a:srgbClr val="0070C0"/>
                </a:solidFill>
                <a:round/>
                <a:headEnd/>
                <a:tailEnd type="stealth" w="lg" len="lg"/>
              </a:ln>
            </p:spPr>
          </p:cxnSp>
          <p:cxnSp>
            <p:nvCxnSpPr>
              <p:cNvPr id="31783" name="Straight Arrow Connector 13"/>
              <p:cNvCxnSpPr>
                <a:cxnSpLocks noChangeShapeType="1"/>
                <a:endCxn id="31778" idx="7"/>
              </p:cNvCxnSpPr>
              <p:nvPr/>
            </p:nvCxnSpPr>
            <p:spPr bwMode="auto">
              <a:xfrm flipH="1">
                <a:off x="3711482" y="2308318"/>
                <a:ext cx="403318" cy="1371600"/>
              </a:xfrm>
              <a:prstGeom prst="straightConnector1">
                <a:avLst/>
              </a:prstGeom>
              <a:noFill/>
              <a:ln w="28575" algn="ctr">
                <a:solidFill>
                  <a:schemeClr val="tx1"/>
                </a:solidFill>
                <a:round/>
                <a:headEnd/>
                <a:tailEnd type="stealth" w="lg" len="lg"/>
              </a:ln>
            </p:spPr>
          </p:cxnSp>
          <p:cxnSp>
            <p:nvCxnSpPr>
              <p:cNvPr id="31784" name="Straight Arrow Connector 14"/>
              <p:cNvCxnSpPr>
                <a:cxnSpLocks noChangeShapeType="1"/>
                <a:endCxn id="31774" idx="6"/>
              </p:cNvCxnSpPr>
              <p:nvPr/>
            </p:nvCxnSpPr>
            <p:spPr bwMode="auto">
              <a:xfrm flipH="1">
                <a:off x="3429000" y="2841718"/>
                <a:ext cx="1524000" cy="53882"/>
              </a:xfrm>
              <a:prstGeom prst="straightConnector1">
                <a:avLst/>
              </a:prstGeom>
              <a:noFill/>
              <a:ln w="28575" algn="ctr">
                <a:solidFill>
                  <a:srgbClr val="FF0000"/>
                </a:solidFill>
                <a:round/>
                <a:headEnd/>
                <a:tailEnd type="stealth" w="lg" len="lg"/>
              </a:ln>
            </p:spPr>
          </p:cxnSp>
          <p:cxnSp>
            <p:nvCxnSpPr>
              <p:cNvPr id="31785" name="Straight Arrow Connector 15"/>
              <p:cNvCxnSpPr>
                <a:cxnSpLocks noChangeShapeType="1"/>
                <a:stCxn id="31777" idx="1"/>
                <a:endCxn id="31774" idx="5"/>
              </p:cNvCxnSpPr>
              <p:nvPr/>
            </p:nvCxnSpPr>
            <p:spPr bwMode="auto">
              <a:xfrm flipH="1" flipV="1">
                <a:off x="3406682" y="2949482"/>
                <a:ext cx="1263836" cy="654236"/>
              </a:xfrm>
              <a:prstGeom prst="straightConnector1">
                <a:avLst/>
              </a:prstGeom>
              <a:noFill/>
              <a:ln w="28575" algn="ctr">
                <a:solidFill>
                  <a:srgbClr val="0070C0"/>
                </a:solidFill>
                <a:round/>
                <a:headEnd/>
                <a:tailEnd type="stealth" w="lg" len="lg"/>
              </a:ln>
            </p:spPr>
          </p:cxnSp>
          <p:cxnSp>
            <p:nvCxnSpPr>
              <p:cNvPr id="31786" name="Straight Arrow Connector 16"/>
              <p:cNvCxnSpPr>
                <a:cxnSpLocks noChangeShapeType="1"/>
                <a:stCxn id="31776" idx="4"/>
                <a:endCxn id="31777" idx="7"/>
              </p:cNvCxnSpPr>
              <p:nvPr/>
            </p:nvCxnSpPr>
            <p:spPr bwMode="auto">
              <a:xfrm flipH="1">
                <a:off x="4778282" y="2971800"/>
                <a:ext cx="250918" cy="631918"/>
              </a:xfrm>
              <a:prstGeom prst="straightConnector1">
                <a:avLst/>
              </a:prstGeom>
              <a:noFill/>
              <a:ln w="28575" algn="ctr">
                <a:solidFill>
                  <a:schemeClr val="tx1"/>
                </a:solidFill>
                <a:round/>
                <a:headEnd/>
                <a:tailEnd type="stealth" w="lg" len="lg"/>
              </a:ln>
            </p:spPr>
          </p:cxnSp>
          <p:cxnSp>
            <p:nvCxnSpPr>
              <p:cNvPr id="31787" name="Straight Arrow Connector 17"/>
              <p:cNvCxnSpPr>
                <a:cxnSpLocks noChangeShapeType="1"/>
                <a:stCxn id="31775" idx="5"/>
                <a:endCxn id="31777" idx="0"/>
              </p:cNvCxnSpPr>
              <p:nvPr/>
            </p:nvCxnSpPr>
            <p:spPr bwMode="auto">
              <a:xfrm>
                <a:off x="4168682" y="2339882"/>
                <a:ext cx="555718" cy="1241518"/>
              </a:xfrm>
              <a:prstGeom prst="straightConnector1">
                <a:avLst/>
              </a:prstGeom>
              <a:noFill/>
              <a:ln w="28575" algn="ctr">
                <a:solidFill>
                  <a:schemeClr val="tx1"/>
                </a:solidFill>
                <a:round/>
                <a:headEnd/>
                <a:tailEnd type="stealth" w="lg" len="lg"/>
              </a:ln>
            </p:spPr>
          </p:cxnSp>
          <p:cxnSp>
            <p:nvCxnSpPr>
              <p:cNvPr id="31788" name="Straight Arrow Connector 37"/>
              <p:cNvCxnSpPr>
                <a:cxnSpLocks noChangeShapeType="1"/>
                <a:stCxn id="31775" idx="5"/>
                <a:endCxn id="31776" idx="7"/>
              </p:cNvCxnSpPr>
              <p:nvPr/>
            </p:nvCxnSpPr>
            <p:spPr bwMode="auto">
              <a:xfrm>
                <a:off x="4168682" y="2339882"/>
                <a:ext cx="914400" cy="501836"/>
              </a:xfrm>
              <a:prstGeom prst="straightConnector1">
                <a:avLst/>
              </a:prstGeom>
              <a:noFill/>
              <a:ln w="28575" algn="ctr">
                <a:solidFill>
                  <a:srgbClr val="92D050"/>
                </a:solidFill>
                <a:round/>
                <a:headEnd/>
                <a:tailEnd type="stealth" w="lg" len="lg"/>
              </a:ln>
            </p:spPr>
          </p:cxnSp>
        </p:grpSp>
        <p:cxnSp>
          <p:nvCxnSpPr>
            <p:cNvPr id="31753" name="Straight Arrow Connector 45"/>
            <p:cNvCxnSpPr>
              <a:cxnSpLocks noChangeShapeType="1"/>
            </p:cNvCxnSpPr>
            <p:nvPr/>
          </p:nvCxnSpPr>
          <p:spPr bwMode="auto">
            <a:xfrm>
              <a:off x="1295400" y="2819400"/>
              <a:ext cx="297388" cy="1014786"/>
            </a:xfrm>
            <a:prstGeom prst="straightConnector1">
              <a:avLst/>
            </a:prstGeom>
            <a:noFill/>
            <a:ln w="19050" algn="ctr">
              <a:solidFill>
                <a:srgbClr val="FF0000"/>
              </a:solidFill>
              <a:round/>
              <a:headEnd/>
              <a:tailEnd type="arrow" w="med" len="med"/>
            </a:ln>
          </p:spPr>
        </p:cxnSp>
        <p:cxnSp>
          <p:nvCxnSpPr>
            <p:cNvPr id="31754" name="Straight Arrow Connector 47"/>
            <p:cNvCxnSpPr>
              <a:cxnSpLocks noChangeShapeType="1"/>
            </p:cNvCxnSpPr>
            <p:nvPr/>
          </p:nvCxnSpPr>
          <p:spPr bwMode="auto">
            <a:xfrm flipH="1">
              <a:off x="1447800" y="2514600"/>
              <a:ext cx="1905000" cy="76200"/>
            </a:xfrm>
            <a:prstGeom prst="straightConnector1">
              <a:avLst/>
            </a:prstGeom>
            <a:noFill/>
            <a:ln w="22225" algn="ctr">
              <a:solidFill>
                <a:srgbClr val="92D050"/>
              </a:solidFill>
              <a:round/>
              <a:headEnd/>
              <a:tailEnd type="arrow" w="med" len="med"/>
            </a:ln>
          </p:spPr>
        </p:cxnSp>
        <p:cxnSp>
          <p:nvCxnSpPr>
            <p:cNvPr id="31755" name="Straight Arrow Connector 53"/>
            <p:cNvCxnSpPr>
              <a:cxnSpLocks noChangeShapeType="1"/>
            </p:cNvCxnSpPr>
            <p:nvPr/>
          </p:nvCxnSpPr>
          <p:spPr bwMode="auto">
            <a:xfrm>
              <a:off x="3962400" y="2667000"/>
              <a:ext cx="1447800" cy="0"/>
            </a:xfrm>
            <a:prstGeom prst="straightConnector1">
              <a:avLst/>
            </a:prstGeom>
            <a:noFill/>
            <a:ln w="31750" algn="ctr">
              <a:solidFill>
                <a:schemeClr val="tx1"/>
              </a:solidFill>
              <a:round/>
              <a:headEnd/>
              <a:tailEnd type="arrow" w="med" len="med"/>
            </a:ln>
          </p:spPr>
        </p:cxnSp>
        <p:sp>
          <p:nvSpPr>
            <p:cNvPr id="31756" name="TextBox 54"/>
            <p:cNvSpPr txBox="1">
              <a:spLocks noChangeArrowheads="1"/>
            </p:cNvSpPr>
            <p:nvPr/>
          </p:nvSpPr>
          <p:spPr bwMode="auto">
            <a:xfrm>
              <a:off x="3798976" y="2743200"/>
              <a:ext cx="1763624" cy="338554"/>
            </a:xfrm>
            <a:prstGeom prst="rect">
              <a:avLst/>
            </a:prstGeom>
            <a:noFill/>
            <a:ln w="9525">
              <a:noFill/>
              <a:miter lim="800000"/>
              <a:headEnd/>
              <a:tailEnd/>
            </a:ln>
          </p:spPr>
          <p:txBody>
            <a:bodyPr wrap="none">
              <a:spAutoFit/>
            </a:bodyPr>
            <a:lstStyle/>
            <a:p>
              <a:pPr algn="l" rtl="0"/>
              <a:r>
                <a:rPr lang="en-US" sz="1600">
                  <a:latin typeface="Times New Roman" pitchFamily="18" charset="0"/>
                  <a:cs typeface="Times New Roman" pitchFamily="18" charset="0"/>
                </a:rPr>
                <a:t>Invert </a:t>
              </a:r>
              <a:r>
                <a:rPr lang="en-US" sz="1600">
                  <a:solidFill>
                    <a:srgbClr val="0070C0"/>
                  </a:solidFill>
                  <a:latin typeface="Times New Roman" pitchFamily="18" charset="0"/>
                  <a:cs typeface="Times New Roman" pitchFamily="18" charset="0"/>
                </a:rPr>
                <a:t>blue </a:t>
              </a:r>
              <a:r>
                <a:rPr lang="en-US" sz="1600">
                  <a:latin typeface="Times New Roman" pitchFamily="18" charset="0"/>
                  <a:cs typeface="Times New Roman" pitchFamily="18" charset="0"/>
                </a:rPr>
                <a:t>triangle</a:t>
              </a:r>
              <a:endParaRPr lang="en-GB" sz="1600">
                <a:latin typeface="Times New Roman" pitchFamily="18" charset="0"/>
                <a:cs typeface="Times New Roman" pitchFamily="18" charset="0"/>
              </a:endParaRPr>
            </a:p>
          </p:txBody>
        </p:sp>
        <p:grpSp>
          <p:nvGrpSpPr>
            <p:cNvPr id="31757" name="Group 55"/>
            <p:cNvGrpSpPr>
              <a:grpSpLocks/>
            </p:cNvGrpSpPr>
            <p:nvPr/>
          </p:nvGrpSpPr>
          <p:grpSpPr bwMode="auto">
            <a:xfrm>
              <a:off x="5638803" y="1600199"/>
              <a:ext cx="2514601" cy="2514600"/>
              <a:chOff x="3276600" y="2209800"/>
              <a:chExt cx="1828800" cy="1600200"/>
            </a:xfrm>
          </p:grpSpPr>
          <p:sp>
            <p:nvSpPr>
              <p:cNvPr id="31759" name="Oval 56"/>
              <p:cNvSpPr>
                <a:spLocks noChangeArrowheads="1"/>
              </p:cNvSpPr>
              <p:nvPr/>
            </p:nvSpPr>
            <p:spPr bwMode="auto">
              <a:xfrm>
                <a:off x="3276600" y="2819400"/>
                <a:ext cx="152400" cy="152400"/>
              </a:xfrm>
              <a:prstGeom prst="ellipse">
                <a:avLst/>
              </a:prstGeom>
              <a:noFill/>
              <a:ln w="9525" algn="ctr">
                <a:solidFill>
                  <a:schemeClr val="tx1"/>
                </a:solidFill>
                <a:round/>
                <a:headEnd/>
                <a:tailEnd/>
              </a:ln>
            </p:spPr>
            <p:txBody>
              <a:bodyPr/>
              <a:lstStyle/>
              <a:p>
                <a:endParaRPr lang="en-GB"/>
              </a:p>
            </p:txBody>
          </p:sp>
          <p:sp>
            <p:nvSpPr>
              <p:cNvPr id="31760" name="Oval 57"/>
              <p:cNvSpPr>
                <a:spLocks noChangeArrowheads="1"/>
              </p:cNvSpPr>
              <p:nvPr/>
            </p:nvSpPr>
            <p:spPr bwMode="auto">
              <a:xfrm>
                <a:off x="4038600" y="2209800"/>
                <a:ext cx="152400" cy="152400"/>
              </a:xfrm>
              <a:prstGeom prst="ellipse">
                <a:avLst/>
              </a:prstGeom>
              <a:noFill/>
              <a:ln w="9525" algn="ctr">
                <a:solidFill>
                  <a:schemeClr val="tx1"/>
                </a:solidFill>
                <a:round/>
                <a:headEnd/>
                <a:tailEnd/>
              </a:ln>
            </p:spPr>
            <p:txBody>
              <a:bodyPr/>
              <a:lstStyle/>
              <a:p>
                <a:endParaRPr lang="en-GB"/>
              </a:p>
            </p:txBody>
          </p:sp>
          <p:sp>
            <p:nvSpPr>
              <p:cNvPr id="31761" name="Oval 58"/>
              <p:cNvSpPr>
                <a:spLocks noChangeArrowheads="1"/>
              </p:cNvSpPr>
              <p:nvPr/>
            </p:nvSpPr>
            <p:spPr bwMode="auto">
              <a:xfrm>
                <a:off x="4953000" y="2819400"/>
                <a:ext cx="152400" cy="152400"/>
              </a:xfrm>
              <a:prstGeom prst="ellipse">
                <a:avLst/>
              </a:prstGeom>
              <a:noFill/>
              <a:ln w="9525" algn="ctr">
                <a:solidFill>
                  <a:schemeClr val="tx1"/>
                </a:solidFill>
                <a:round/>
                <a:headEnd/>
                <a:tailEnd/>
              </a:ln>
            </p:spPr>
            <p:txBody>
              <a:bodyPr/>
              <a:lstStyle/>
              <a:p>
                <a:endParaRPr lang="en-GB"/>
              </a:p>
            </p:txBody>
          </p:sp>
          <p:sp>
            <p:nvSpPr>
              <p:cNvPr id="31762" name="Oval 59"/>
              <p:cNvSpPr>
                <a:spLocks noChangeArrowheads="1"/>
              </p:cNvSpPr>
              <p:nvPr/>
            </p:nvSpPr>
            <p:spPr bwMode="auto">
              <a:xfrm>
                <a:off x="4648200" y="3581400"/>
                <a:ext cx="152400" cy="152400"/>
              </a:xfrm>
              <a:prstGeom prst="ellipse">
                <a:avLst/>
              </a:prstGeom>
              <a:noFill/>
              <a:ln w="9525" algn="ctr">
                <a:solidFill>
                  <a:schemeClr val="tx2"/>
                </a:solidFill>
                <a:round/>
                <a:headEnd/>
                <a:tailEnd/>
              </a:ln>
            </p:spPr>
            <p:txBody>
              <a:bodyPr/>
              <a:lstStyle/>
              <a:p>
                <a:endParaRPr lang="en-GB"/>
              </a:p>
            </p:txBody>
          </p:sp>
          <p:sp>
            <p:nvSpPr>
              <p:cNvPr id="31763" name="Oval 60"/>
              <p:cNvSpPr>
                <a:spLocks noChangeArrowheads="1"/>
              </p:cNvSpPr>
              <p:nvPr/>
            </p:nvSpPr>
            <p:spPr bwMode="auto">
              <a:xfrm>
                <a:off x="3581400" y="3657600"/>
                <a:ext cx="152400" cy="152400"/>
              </a:xfrm>
              <a:prstGeom prst="ellipse">
                <a:avLst/>
              </a:prstGeom>
              <a:noFill/>
              <a:ln w="9525" algn="ctr">
                <a:solidFill>
                  <a:schemeClr val="tx1"/>
                </a:solidFill>
                <a:round/>
                <a:headEnd/>
                <a:tailEnd/>
              </a:ln>
            </p:spPr>
            <p:txBody>
              <a:bodyPr/>
              <a:lstStyle/>
              <a:p>
                <a:endParaRPr lang="en-GB"/>
              </a:p>
            </p:txBody>
          </p:sp>
          <p:cxnSp>
            <p:nvCxnSpPr>
              <p:cNvPr id="31764" name="Straight Arrow Connector 61"/>
              <p:cNvCxnSpPr>
                <a:cxnSpLocks noChangeShapeType="1"/>
                <a:stCxn id="31762" idx="3"/>
                <a:endCxn id="31763" idx="6"/>
              </p:cNvCxnSpPr>
              <p:nvPr/>
            </p:nvCxnSpPr>
            <p:spPr bwMode="auto">
              <a:xfrm flipH="1">
                <a:off x="3733800" y="3711481"/>
                <a:ext cx="936719" cy="22319"/>
              </a:xfrm>
              <a:prstGeom prst="straightConnector1">
                <a:avLst/>
              </a:prstGeom>
              <a:noFill/>
              <a:ln w="28575" algn="ctr">
                <a:solidFill>
                  <a:srgbClr val="0070C0"/>
                </a:solidFill>
                <a:round/>
                <a:headEnd/>
                <a:tailEnd type="stealth" w="lg" len="lg"/>
              </a:ln>
            </p:spPr>
          </p:cxnSp>
          <p:cxnSp>
            <p:nvCxnSpPr>
              <p:cNvPr id="31765" name="Straight Arrow Connector 62"/>
              <p:cNvCxnSpPr>
                <a:cxnSpLocks noChangeShapeType="1"/>
                <a:stCxn id="31759" idx="3"/>
                <a:endCxn id="31760" idx="3"/>
              </p:cNvCxnSpPr>
              <p:nvPr/>
            </p:nvCxnSpPr>
            <p:spPr bwMode="auto">
              <a:xfrm flipV="1">
                <a:off x="3298918" y="2339882"/>
                <a:ext cx="762000" cy="609600"/>
              </a:xfrm>
              <a:prstGeom prst="straightConnector1">
                <a:avLst/>
              </a:prstGeom>
              <a:noFill/>
              <a:ln w="28575" algn="ctr">
                <a:solidFill>
                  <a:srgbClr val="92D050"/>
                </a:solidFill>
                <a:round/>
                <a:headEnd/>
                <a:tailEnd type="stealth" w="lg" len="lg"/>
              </a:ln>
            </p:spPr>
          </p:cxnSp>
          <p:cxnSp>
            <p:nvCxnSpPr>
              <p:cNvPr id="31766" name="Straight Arrow Connector 63"/>
              <p:cNvCxnSpPr>
                <a:cxnSpLocks noChangeShapeType="1"/>
                <a:stCxn id="31763" idx="7"/>
                <a:endCxn id="31761" idx="3"/>
              </p:cNvCxnSpPr>
              <p:nvPr/>
            </p:nvCxnSpPr>
            <p:spPr bwMode="auto">
              <a:xfrm flipV="1">
                <a:off x="3711482" y="2949482"/>
                <a:ext cx="1263836" cy="730436"/>
              </a:xfrm>
              <a:prstGeom prst="straightConnector1">
                <a:avLst/>
              </a:prstGeom>
              <a:noFill/>
              <a:ln w="28575" algn="ctr">
                <a:solidFill>
                  <a:srgbClr val="FF0000"/>
                </a:solidFill>
                <a:round/>
                <a:headEnd/>
                <a:tailEnd type="stealth" w="lg" len="lg"/>
              </a:ln>
            </p:spPr>
          </p:cxnSp>
          <p:cxnSp>
            <p:nvCxnSpPr>
              <p:cNvPr id="31767" name="Straight Arrow Connector 64"/>
              <p:cNvCxnSpPr>
                <a:cxnSpLocks noChangeShapeType="1"/>
                <a:endCxn id="31759" idx="4"/>
              </p:cNvCxnSpPr>
              <p:nvPr/>
            </p:nvCxnSpPr>
            <p:spPr bwMode="auto">
              <a:xfrm flipH="1" flipV="1">
                <a:off x="3352798" y="2971801"/>
                <a:ext cx="282482" cy="699654"/>
              </a:xfrm>
              <a:prstGeom prst="straightConnector1">
                <a:avLst/>
              </a:prstGeom>
              <a:noFill/>
              <a:ln w="28575" algn="ctr">
                <a:solidFill>
                  <a:srgbClr val="0070C0"/>
                </a:solidFill>
                <a:round/>
                <a:headEnd/>
                <a:tailEnd type="stealth" w="lg" len="lg"/>
              </a:ln>
            </p:spPr>
          </p:cxnSp>
          <p:cxnSp>
            <p:nvCxnSpPr>
              <p:cNvPr id="31768" name="Straight Arrow Connector 65"/>
              <p:cNvCxnSpPr>
                <a:cxnSpLocks noChangeShapeType="1"/>
                <a:endCxn id="31763" idx="7"/>
              </p:cNvCxnSpPr>
              <p:nvPr/>
            </p:nvCxnSpPr>
            <p:spPr bwMode="auto">
              <a:xfrm flipH="1">
                <a:off x="3711482" y="2308318"/>
                <a:ext cx="403318" cy="1371600"/>
              </a:xfrm>
              <a:prstGeom prst="straightConnector1">
                <a:avLst/>
              </a:prstGeom>
              <a:noFill/>
              <a:ln w="28575" algn="ctr">
                <a:solidFill>
                  <a:schemeClr val="tx1"/>
                </a:solidFill>
                <a:round/>
                <a:headEnd/>
                <a:tailEnd type="stealth" w="lg" len="lg"/>
              </a:ln>
            </p:spPr>
          </p:cxnSp>
          <p:cxnSp>
            <p:nvCxnSpPr>
              <p:cNvPr id="31769" name="Straight Arrow Connector 66"/>
              <p:cNvCxnSpPr>
                <a:cxnSpLocks noChangeShapeType="1"/>
                <a:endCxn id="31759" idx="6"/>
              </p:cNvCxnSpPr>
              <p:nvPr/>
            </p:nvCxnSpPr>
            <p:spPr bwMode="auto">
              <a:xfrm flipH="1">
                <a:off x="3429000" y="2841718"/>
                <a:ext cx="1524000" cy="53882"/>
              </a:xfrm>
              <a:prstGeom prst="straightConnector1">
                <a:avLst/>
              </a:prstGeom>
              <a:noFill/>
              <a:ln w="28575" algn="ctr">
                <a:solidFill>
                  <a:srgbClr val="92D050"/>
                </a:solidFill>
                <a:round/>
                <a:headEnd/>
                <a:tailEnd type="stealth" w="lg" len="lg"/>
              </a:ln>
            </p:spPr>
          </p:cxnSp>
          <p:cxnSp>
            <p:nvCxnSpPr>
              <p:cNvPr id="31770" name="Straight Arrow Connector 67"/>
              <p:cNvCxnSpPr>
                <a:cxnSpLocks noChangeShapeType="1"/>
                <a:stCxn id="31759" idx="5"/>
              </p:cNvCxnSpPr>
              <p:nvPr/>
            </p:nvCxnSpPr>
            <p:spPr bwMode="auto">
              <a:xfrm>
                <a:off x="3406681" y="2949482"/>
                <a:ext cx="1255373" cy="666555"/>
              </a:xfrm>
              <a:prstGeom prst="straightConnector1">
                <a:avLst/>
              </a:prstGeom>
              <a:noFill/>
              <a:ln w="28575" algn="ctr">
                <a:solidFill>
                  <a:srgbClr val="0070C0"/>
                </a:solidFill>
                <a:round/>
                <a:headEnd/>
                <a:tailEnd type="stealth" w="lg" len="lg"/>
              </a:ln>
            </p:spPr>
          </p:cxnSp>
          <p:cxnSp>
            <p:nvCxnSpPr>
              <p:cNvPr id="31771" name="Straight Arrow Connector 68"/>
              <p:cNvCxnSpPr>
                <a:cxnSpLocks noChangeShapeType="1"/>
                <a:stCxn id="31761" idx="4"/>
                <a:endCxn id="31762" idx="7"/>
              </p:cNvCxnSpPr>
              <p:nvPr/>
            </p:nvCxnSpPr>
            <p:spPr bwMode="auto">
              <a:xfrm flipH="1">
                <a:off x="4778282" y="2971800"/>
                <a:ext cx="250918" cy="631918"/>
              </a:xfrm>
              <a:prstGeom prst="straightConnector1">
                <a:avLst/>
              </a:prstGeom>
              <a:noFill/>
              <a:ln w="28575" algn="ctr">
                <a:solidFill>
                  <a:srgbClr val="FF0000"/>
                </a:solidFill>
                <a:round/>
                <a:headEnd/>
                <a:tailEnd type="stealth" w="lg" len="lg"/>
              </a:ln>
            </p:spPr>
          </p:cxnSp>
          <p:cxnSp>
            <p:nvCxnSpPr>
              <p:cNvPr id="31772" name="Straight Arrow Connector 69"/>
              <p:cNvCxnSpPr>
                <a:cxnSpLocks noChangeShapeType="1"/>
                <a:stCxn id="31760" idx="5"/>
                <a:endCxn id="31762" idx="0"/>
              </p:cNvCxnSpPr>
              <p:nvPr/>
            </p:nvCxnSpPr>
            <p:spPr bwMode="auto">
              <a:xfrm>
                <a:off x="4168682" y="2339882"/>
                <a:ext cx="555718" cy="1241518"/>
              </a:xfrm>
              <a:prstGeom prst="straightConnector1">
                <a:avLst/>
              </a:prstGeom>
              <a:noFill/>
              <a:ln w="28575" algn="ctr">
                <a:solidFill>
                  <a:schemeClr val="tx1"/>
                </a:solidFill>
                <a:round/>
                <a:headEnd/>
                <a:tailEnd type="stealth" w="lg" len="lg"/>
              </a:ln>
            </p:spPr>
          </p:cxnSp>
          <p:cxnSp>
            <p:nvCxnSpPr>
              <p:cNvPr id="31773" name="Straight Arrow Connector 70"/>
              <p:cNvCxnSpPr>
                <a:cxnSpLocks noChangeShapeType="1"/>
                <a:stCxn id="31760" idx="5"/>
                <a:endCxn id="31761" idx="7"/>
              </p:cNvCxnSpPr>
              <p:nvPr/>
            </p:nvCxnSpPr>
            <p:spPr bwMode="auto">
              <a:xfrm>
                <a:off x="4168682" y="2339882"/>
                <a:ext cx="914400" cy="501836"/>
              </a:xfrm>
              <a:prstGeom prst="straightConnector1">
                <a:avLst/>
              </a:prstGeom>
              <a:noFill/>
              <a:ln w="28575" algn="ctr">
                <a:solidFill>
                  <a:srgbClr val="92D050"/>
                </a:solidFill>
                <a:round/>
                <a:headEnd/>
                <a:tailEnd type="stealth" w="lg" len="lg"/>
              </a:ln>
            </p:spPr>
          </p:cxnSp>
        </p:grpSp>
        <p:cxnSp>
          <p:nvCxnSpPr>
            <p:cNvPr id="31758" name="Straight Arrow Connector 82"/>
            <p:cNvCxnSpPr>
              <a:cxnSpLocks noChangeShapeType="1"/>
            </p:cNvCxnSpPr>
            <p:nvPr/>
          </p:nvCxnSpPr>
          <p:spPr bwMode="auto">
            <a:xfrm flipH="1">
              <a:off x="6324600" y="3995057"/>
              <a:ext cx="1230838" cy="43543"/>
            </a:xfrm>
            <a:prstGeom prst="straightConnector1">
              <a:avLst/>
            </a:prstGeom>
            <a:noFill/>
            <a:ln w="19050" algn="ctr">
              <a:solidFill>
                <a:srgbClr val="FF0000"/>
              </a:solidFill>
              <a:round/>
              <a:headEnd/>
              <a:tailEnd type="arrow" w="med" len="med"/>
            </a:ln>
          </p:spPr>
        </p:cxnSp>
      </p:grpSp>
      <p:pic>
        <p:nvPicPr>
          <p:cNvPr id="31749" name="Picture 46" descr="TP_tmp.png"/>
          <p:cNvPicPr>
            <a:picLocks noChangeAspect="1"/>
          </p:cNvPicPr>
          <p:nvPr>
            <p:custDataLst>
              <p:tags r:id="rId2"/>
            </p:custDataLst>
          </p:nvPr>
        </p:nvPicPr>
        <p:blipFill>
          <a:blip r:embed="rId6" cstate="print"/>
          <a:srcRect/>
          <a:stretch>
            <a:fillRect/>
          </a:stretch>
        </p:blipFill>
        <p:spPr bwMode="auto">
          <a:xfrm>
            <a:off x="2133600" y="5334000"/>
            <a:ext cx="203200" cy="203200"/>
          </a:xfrm>
          <a:prstGeom prst="rect">
            <a:avLst/>
          </a:prstGeom>
          <a:noFill/>
          <a:ln w="9525">
            <a:noFill/>
            <a:miter lim="800000"/>
            <a:headEnd/>
            <a:tailEnd/>
          </a:ln>
        </p:spPr>
      </p:pic>
      <p:pic>
        <p:nvPicPr>
          <p:cNvPr id="31750" name="Picture 48" descr="TP_tmp.png"/>
          <p:cNvPicPr>
            <a:picLocks noChangeAspect="1"/>
          </p:cNvPicPr>
          <p:nvPr>
            <p:custDataLst>
              <p:tags r:id="rId3"/>
            </p:custDataLst>
          </p:nvPr>
        </p:nvPicPr>
        <p:blipFill>
          <a:blip r:embed="rId7" cstate="print"/>
          <a:srcRect/>
          <a:stretch>
            <a:fillRect/>
          </a:stretch>
        </p:blipFill>
        <p:spPr bwMode="auto">
          <a:xfrm>
            <a:off x="6731000" y="5334000"/>
            <a:ext cx="279400" cy="203200"/>
          </a:xfrm>
          <a:prstGeom prst="rect">
            <a:avLst/>
          </a:prstGeom>
          <a:noFill/>
          <a:ln w="9525">
            <a:noFill/>
            <a:miter lim="800000"/>
            <a:headEnd/>
            <a:tailEnd/>
          </a:ln>
        </p:spPr>
      </p:pic>
      <p:sp>
        <p:nvSpPr>
          <p:cNvPr id="31751" name="Rectangle 49"/>
          <p:cNvSpPr>
            <a:spLocks noChangeArrowheads="1"/>
          </p:cNvSpPr>
          <p:nvPr/>
        </p:nvSpPr>
        <p:spPr bwMode="auto">
          <a:xfrm>
            <a:off x="6096000" y="1600200"/>
            <a:ext cx="2209800" cy="457200"/>
          </a:xfrm>
          <a:prstGeom prst="rect">
            <a:avLst/>
          </a:prstGeom>
          <a:noFill/>
          <a:ln w="22225" algn="ctr">
            <a:solidFill>
              <a:srgbClr val="00B0F0"/>
            </a:solidFill>
            <a:round/>
            <a:headEnd/>
            <a:tailEnd/>
          </a:ln>
        </p:spPr>
        <p:txBody>
          <a:bodyPr/>
          <a:lstStyle/>
          <a:p>
            <a:endParaRPr lang="en-GB"/>
          </a:p>
        </p:txBody>
      </p:sp>
    </p:spTree>
    <p:extLst>
      <p:ext uri="{BB962C8B-B14F-4D97-AF65-F5344CB8AC3E}">
        <p14:creationId xmlns:p14="http://schemas.microsoft.com/office/powerpoint/2010/main" val="394960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4" cstate="print"/>
          <a:srcRect/>
          <a:stretch>
            <a:fillRect/>
          </a:stretch>
        </p:blipFill>
        <p:spPr bwMode="auto">
          <a:xfrm>
            <a:off x="4495800" y="650875"/>
            <a:ext cx="4572000" cy="6054725"/>
          </a:xfrm>
          <a:prstGeom prst="rect">
            <a:avLst/>
          </a:prstGeom>
          <a:noFill/>
          <a:ln w="9525">
            <a:noFill/>
            <a:miter lim="800000"/>
            <a:headEnd/>
            <a:tailEnd/>
          </a:ln>
        </p:spPr>
      </p:pic>
      <p:sp>
        <p:nvSpPr>
          <p:cNvPr id="35843" name="TextBox 3"/>
          <p:cNvSpPr txBox="1">
            <a:spLocks noChangeArrowheads="1"/>
          </p:cNvSpPr>
          <p:nvPr/>
        </p:nvSpPr>
        <p:spPr bwMode="auto">
          <a:xfrm>
            <a:off x="7807325" y="990600"/>
            <a:ext cx="1108075"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D:  51x51</a:t>
            </a:r>
            <a:endParaRPr lang="en-GB">
              <a:latin typeface="Times New Roman" pitchFamily="18" charset="0"/>
              <a:cs typeface="Times New Roman" pitchFamily="18" charset="0"/>
            </a:endParaRPr>
          </a:p>
        </p:txBody>
      </p:sp>
      <p:pic>
        <p:nvPicPr>
          <p:cNvPr id="35844" name="Picture 4"/>
          <p:cNvPicPr>
            <a:picLocks noChangeAspect="1" noChangeArrowheads="1"/>
          </p:cNvPicPr>
          <p:nvPr/>
        </p:nvPicPr>
        <p:blipFill>
          <a:blip r:embed="rId5" cstate="print"/>
          <a:srcRect/>
          <a:stretch>
            <a:fillRect/>
          </a:stretch>
        </p:blipFill>
        <p:spPr bwMode="auto">
          <a:xfrm>
            <a:off x="304800" y="3209925"/>
            <a:ext cx="3429000" cy="3419475"/>
          </a:xfrm>
          <a:prstGeom prst="rect">
            <a:avLst/>
          </a:prstGeom>
          <a:noFill/>
          <a:ln w="9525">
            <a:noFill/>
            <a:miter lim="800000"/>
            <a:headEnd/>
            <a:tailEnd/>
          </a:ln>
        </p:spPr>
      </p:pic>
      <p:pic>
        <p:nvPicPr>
          <p:cNvPr id="35845" name="Picture 7" descr="TP_tmp.png"/>
          <p:cNvPicPr>
            <a:picLocks noChangeAspect="1"/>
          </p:cNvPicPr>
          <p:nvPr>
            <p:custDataLst>
              <p:tags r:id="rId1"/>
            </p:custDataLst>
          </p:nvPr>
        </p:nvPicPr>
        <p:blipFill>
          <a:blip r:embed="rId6" cstate="print"/>
          <a:srcRect/>
          <a:stretch>
            <a:fillRect/>
          </a:stretch>
        </p:blipFill>
        <p:spPr bwMode="auto">
          <a:xfrm>
            <a:off x="5670550" y="6386513"/>
            <a:ext cx="1435100" cy="192087"/>
          </a:xfrm>
          <a:prstGeom prst="rect">
            <a:avLst/>
          </a:prstGeom>
          <a:noFill/>
          <a:ln w="9525">
            <a:noFill/>
            <a:miter lim="800000"/>
            <a:headEnd/>
            <a:tailEnd/>
          </a:ln>
        </p:spPr>
      </p:pic>
      <p:sp>
        <p:nvSpPr>
          <p:cNvPr id="35846" name="TextBox 6"/>
          <p:cNvSpPr txBox="1">
            <a:spLocks noChangeArrowheads="1"/>
          </p:cNvSpPr>
          <p:nvPr/>
        </p:nvSpPr>
        <p:spPr bwMode="auto">
          <a:xfrm>
            <a:off x="228600" y="87313"/>
            <a:ext cx="4365625" cy="369887"/>
          </a:xfrm>
          <a:prstGeom prst="rect">
            <a:avLst/>
          </a:prstGeom>
          <a:noFill/>
          <a:ln w="9525">
            <a:noFill/>
            <a:miter lim="800000"/>
            <a:headEnd/>
            <a:tailEnd/>
          </a:ln>
        </p:spPr>
        <p:txBody>
          <a:bodyPr wrap="none">
            <a:spAutoFit/>
          </a:bodyPr>
          <a:lstStyle/>
          <a:p>
            <a:pPr algn="l" rtl="0"/>
            <a:r>
              <a:rPr lang="en-US"/>
              <a:t>Generating random  regular tournaments</a:t>
            </a:r>
            <a:endParaRPr lang="en-GB"/>
          </a:p>
        </p:txBody>
      </p:sp>
      <p:pic>
        <p:nvPicPr>
          <p:cNvPr id="35847" name="Picture 7" descr="TP_tmp.png"/>
          <p:cNvPicPr>
            <a:picLocks noChangeAspect="1"/>
          </p:cNvPicPr>
          <p:nvPr>
            <p:custDataLst>
              <p:tags r:id="rId2"/>
            </p:custDataLst>
          </p:nvPr>
        </p:nvPicPr>
        <p:blipFill>
          <a:blip r:embed="rId7" cstate="print"/>
          <a:srcRect/>
          <a:stretch>
            <a:fillRect/>
          </a:stretch>
        </p:blipFill>
        <p:spPr bwMode="auto">
          <a:xfrm>
            <a:off x="458788" y="533400"/>
            <a:ext cx="3198812" cy="2384425"/>
          </a:xfrm>
          <a:prstGeom prst="rect">
            <a:avLst/>
          </a:prstGeom>
          <a:noFill/>
          <a:ln w="9525">
            <a:noFill/>
            <a:miter lim="800000"/>
            <a:headEnd/>
            <a:tailEnd/>
          </a:ln>
        </p:spPr>
      </p:pic>
    </p:spTree>
    <p:extLst>
      <p:ext uri="{BB962C8B-B14F-4D97-AF65-F5344CB8AC3E}">
        <p14:creationId xmlns:p14="http://schemas.microsoft.com/office/powerpoint/2010/main" val="280280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676216" y="1170358"/>
            <a:ext cx="7994280" cy="172524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0483" name="TextBox 1"/>
          <p:cNvSpPr txBox="1">
            <a:spLocks noChangeArrowheads="1"/>
          </p:cNvSpPr>
          <p:nvPr/>
        </p:nvSpPr>
        <p:spPr bwMode="auto">
          <a:xfrm>
            <a:off x="609600" y="621268"/>
            <a:ext cx="6526146" cy="369332"/>
          </a:xfrm>
          <a:prstGeom prst="rect">
            <a:avLst/>
          </a:prstGeom>
          <a:noFill/>
          <a:ln w="9525">
            <a:noFill/>
            <a:miter lim="800000"/>
            <a:headEnd/>
            <a:tailEnd/>
          </a:ln>
        </p:spPr>
        <p:txBody>
          <a:bodyPr wrap="none">
            <a:spAutoFit/>
          </a:bodyPr>
          <a:lstStyle/>
          <a:p>
            <a:pPr algn="l" rtl="0"/>
            <a:r>
              <a:rPr lang="en-US" dirty="0" smtClean="0">
                <a:solidFill>
                  <a:srgbClr val="FF0000"/>
                </a:solidFill>
                <a:latin typeface="Times New Roman" pitchFamily="18" charset="0"/>
                <a:cs typeface="Times New Roman" pitchFamily="18" charset="0"/>
              </a:rPr>
              <a:t>At each vertex </a:t>
            </a:r>
            <a:r>
              <a:rPr lang="en-US" i="1" dirty="0" smtClean="0">
                <a:solidFill>
                  <a:srgbClr val="FF0000"/>
                </a:solidFill>
                <a:latin typeface="Times New Roman" pitchFamily="18" charset="0"/>
                <a:cs typeface="Times New Roman" pitchFamily="18" charset="0"/>
              </a:rPr>
              <a:t>B</a:t>
            </a:r>
            <a:r>
              <a:rPr lang="en-US" dirty="0" smtClean="0">
                <a:solidFill>
                  <a:srgbClr val="FF0000"/>
                </a:solidFill>
                <a:latin typeface="Times New Roman" pitchFamily="18" charset="0"/>
                <a:cs typeface="Times New Roman" pitchFamily="18" charset="0"/>
              </a:rPr>
              <a:t> of the meta-graph one computes the spectrum of </a:t>
            </a:r>
            <a:r>
              <a:rPr lang="en-US" i="1" dirty="0" smtClean="0">
                <a:solidFill>
                  <a:srgbClr val="FF0000"/>
                </a:solidFill>
                <a:latin typeface="Times New Roman" pitchFamily="18" charset="0"/>
                <a:cs typeface="Times New Roman" pitchFamily="18" charset="0"/>
              </a:rPr>
              <a:t>B</a:t>
            </a:r>
            <a:r>
              <a:rPr lang="en-US" dirty="0" smtClean="0">
                <a:solidFill>
                  <a:srgbClr val="FF0000"/>
                </a:solidFill>
                <a:latin typeface="Times New Roman" pitchFamily="18" charset="0"/>
                <a:cs typeface="Times New Roman" pitchFamily="18" charset="0"/>
              </a:rPr>
              <a:t>. </a:t>
            </a:r>
            <a:endParaRPr lang="en-GB" dirty="0">
              <a:solidFill>
                <a:srgbClr val="FF0000"/>
              </a:solidFill>
              <a:latin typeface="Times New Roman" pitchFamily="18" charset="0"/>
              <a:cs typeface="Times New Roman" pitchFamily="18" charset="0"/>
            </a:endParaRPr>
          </a:p>
        </p:txBody>
      </p:sp>
      <p:pic>
        <p:nvPicPr>
          <p:cNvPr id="6" name="Picture 5" descr="TP_tmp.pn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761986" y="3810000"/>
            <a:ext cx="7229813" cy="261338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18" name="Group 17"/>
          <p:cNvGrpSpPr/>
          <p:nvPr/>
        </p:nvGrpSpPr>
        <p:grpSpPr>
          <a:xfrm>
            <a:off x="812280" y="2895600"/>
            <a:ext cx="5588520" cy="762000"/>
            <a:chOff x="609600" y="2286000"/>
            <a:chExt cx="5588520" cy="762000"/>
          </a:xfrm>
        </p:grpSpPr>
        <p:pic>
          <p:nvPicPr>
            <p:cNvPr id="13" name="Picture 1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609600" y="2769108"/>
              <a:ext cx="5588520" cy="278892"/>
            </a:xfrm>
            <a:prstGeom prst="rect">
              <a:avLst/>
            </a:prstGeom>
          </p:spPr>
        </p:pic>
        <p:grpSp>
          <p:nvGrpSpPr>
            <p:cNvPr id="17" name="Group 16"/>
            <p:cNvGrpSpPr/>
            <p:nvPr/>
          </p:nvGrpSpPr>
          <p:grpSpPr>
            <a:xfrm>
              <a:off x="3276600" y="2286000"/>
              <a:ext cx="261610" cy="433515"/>
              <a:chOff x="7088959" y="2335593"/>
              <a:chExt cx="261610" cy="433515"/>
            </a:xfrm>
          </p:grpSpPr>
          <p:sp>
            <p:nvSpPr>
              <p:cNvPr id="14" name="TextBox 13"/>
              <p:cNvSpPr txBox="1"/>
              <p:nvPr/>
            </p:nvSpPr>
            <p:spPr>
              <a:xfrm>
                <a:off x="7088959" y="2335593"/>
                <a:ext cx="261610" cy="276999"/>
              </a:xfrm>
              <a:prstGeom prst="rect">
                <a:avLst/>
              </a:prstGeom>
              <a:noFill/>
            </p:spPr>
            <p:txBody>
              <a:bodyPr wrap="none" rtlCol="1">
                <a:spAutoFit/>
              </a:bodyPr>
              <a:lstStyle/>
              <a:p>
                <a:pPr algn="l" rtl="0"/>
                <a:r>
                  <a:rPr lang="en-US" sz="1200" dirty="0" smtClean="0">
                    <a:solidFill>
                      <a:srgbClr val="FF0000"/>
                    </a:solidFill>
                    <a:latin typeface="Times New Roman" panose="02020603050405020304" pitchFamily="18" charset="0"/>
                    <a:cs typeface="Times New Roman" panose="02020603050405020304" pitchFamily="18" charset="0"/>
                  </a:rPr>
                  <a:t>p</a:t>
                </a:r>
                <a:endParaRPr lang="he-IL" sz="1200" dirty="0">
                  <a:solidFill>
                    <a:srgbClr val="FF0000"/>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bwMode="auto">
              <a:xfrm>
                <a:off x="7239000" y="2612592"/>
                <a:ext cx="0" cy="15651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grpSp>
      <p:sp>
        <p:nvSpPr>
          <p:cNvPr id="11" name="TextBox 2"/>
          <p:cNvSpPr txBox="1">
            <a:spLocks noChangeArrowheads="1"/>
          </p:cNvSpPr>
          <p:nvPr/>
        </p:nvSpPr>
        <p:spPr bwMode="auto">
          <a:xfrm>
            <a:off x="533400" y="152400"/>
            <a:ext cx="4108817" cy="369332"/>
          </a:xfrm>
          <a:prstGeom prst="rect">
            <a:avLst/>
          </a:prstGeom>
          <a:noFill/>
          <a:ln w="9525">
            <a:noFill/>
            <a:miter lim="800000"/>
            <a:headEnd/>
            <a:tailEnd/>
          </a:ln>
        </p:spPr>
        <p:txBody>
          <a:bodyPr wrap="none">
            <a:spAutoFit/>
          </a:bodyPr>
          <a:lstStyle/>
          <a:p>
            <a:pPr algn="l" rtl="0"/>
            <a:r>
              <a:rPr lang="en-US" b="1" dirty="0" smtClean="0">
                <a:solidFill>
                  <a:srgbClr val="FF0000"/>
                </a:solidFill>
                <a:latin typeface="Times New Roman" pitchFamily="18" charset="0"/>
                <a:cs typeface="Times New Roman" pitchFamily="18" charset="0"/>
              </a:rPr>
              <a:t>Step 4. Induced </a:t>
            </a:r>
            <a:r>
              <a:rPr lang="en-US" b="1" dirty="0">
                <a:solidFill>
                  <a:srgbClr val="FF0000"/>
                </a:solidFill>
                <a:latin typeface="Times New Roman" pitchFamily="18" charset="0"/>
                <a:cs typeface="Times New Roman" pitchFamily="18" charset="0"/>
              </a:rPr>
              <a:t>spectral random walks</a:t>
            </a:r>
            <a:endParaRPr lang="en-GB"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3"/>
          <p:cNvGrpSpPr>
            <a:grpSpLocks/>
          </p:cNvGrpSpPr>
          <p:nvPr/>
        </p:nvGrpSpPr>
        <p:grpSpPr bwMode="auto">
          <a:xfrm>
            <a:off x="0" y="2438400"/>
            <a:ext cx="9144000" cy="3429000"/>
            <a:chOff x="0" y="3276600"/>
            <a:chExt cx="9144000" cy="3429000"/>
          </a:xfrm>
        </p:grpSpPr>
        <p:pic>
          <p:nvPicPr>
            <p:cNvPr id="21510" name="Picture 9" descr="Gen-tour diffusion.jpg"/>
            <p:cNvPicPr>
              <a:picLocks noChangeAspect="1"/>
            </p:cNvPicPr>
            <p:nvPr/>
          </p:nvPicPr>
          <p:blipFill>
            <a:blip r:embed="rId3" cstate="print"/>
            <a:srcRect/>
            <a:stretch>
              <a:fillRect/>
            </a:stretch>
          </p:blipFill>
          <p:spPr bwMode="auto">
            <a:xfrm>
              <a:off x="5715000" y="3895725"/>
              <a:ext cx="3429000" cy="2200275"/>
            </a:xfrm>
            <a:prstGeom prst="rect">
              <a:avLst/>
            </a:prstGeom>
            <a:noFill/>
            <a:ln w="9525">
              <a:noFill/>
              <a:miter lim="800000"/>
              <a:headEnd/>
              <a:tailEnd/>
            </a:ln>
          </p:spPr>
        </p:pic>
        <p:pic>
          <p:nvPicPr>
            <p:cNvPr id="21511" name="Picture 10" descr="Gen-tour diffusion1.jpg"/>
            <p:cNvPicPr>
              <a:picLocks noChangeAspect="1"/>
            </p:cNvPicPr>
            <p:nvPr/>
          </p:nvPicPr>
          <p:blipFill>
            <a:blip r:embed="rId4" cstate="print"/>
            <a:srcRect/>
            <a:stretch>
              <a:fillRect/>
            </a:stretch>
          </p:blipFill>
          <p:spPr bwMode="auto">
            <a:xfrm>
              <a:off x="0" y="3276600"/>
              <a:ext cx="5367338" cy="3429000"/>
            </a:xfrm>
            <a:prstGeom prst="rect">
              <a:avLst/>
            </a:prstGeom>
            <a:noFill/>
            <a:ln w="9525">
              <a:noFill/>
              <a:miter lim="800000"/>
              <a:headEnd/>
              <a:tailEnd/>
            </a:ln>
          </p:spPr>
        </p:pic>
        <p:cxnSp>
          <p:nvCxnSpPr>
            <p:cNvPr id="21512" name="Straight Connector 6"/>
            <p:cNvCxnSpPr>
              <a:cxnSpLocks noChangeShapeType="1"/>
            </p:cNvCxnSpPr>
            <p:nvPr/>
          </p:nvCxnSpPr>
          <p:spPr bwMode="auto">
            <a:xfrm>
              <a:off x="5257800" y="4995863"/>
              <a:ext cx="609600" cy="947737"/>
            </a:xfrm>
            <a:prstGeom prst="line">
              <a:avLst/>
            </a:prstGeom>
            <a:noFill/>
            <a:ln w="9525" algn="ctr">
              <a:solidFill>
                <a:schemeClr val="tx1"/>
              </a:solidFill>
              <a:round/>
              <a:headEnd/>
              <a:tailEnd/>
            </a:ln>
          </p:spPr>
        </p:cxnSp>
        <p:cxnSp>
          <p:nvCxnSpPr>
            <p:cNvPr id="21513" name="Straight Connector 7"/>
            <p:cNvCxnSpPr>
              <a:cxnSpLocks noChangeShapeType="1"/>
            </p:cNvCxnSpPr>
            <p:nvPr/>
          </p:nvCxnSpPr>
          <p:spPr bwMode="auto">
            <a:xfrm flipV="1">
              <a:off x="5257800" y="3962400"/>
              <a:ext cx="533400" cy="762000"/>
            </a:xfrm>
            <a:prstGeom prst="line">
              <a:avLst/>
            </a:prstGeom>
            <a:noFill/>
            <a:ln w="9525" algn="ctr">
              <a:solidFill>
                <a:schemeClr val="tx1"/>
              </a:solidFill>
              <a:round/>
              <a:headEnd/>
              <a:tailEnd/>
            </a:ln>
          </p:spPr>
        </p:cxnSp>
      </p:grpSp>
      <p:pic>
        <p:nvPicPr>
          <p:cNvPr id="3" name="Picture 2"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865616" y="685800"/>
            <a:ext cx="5412769" cy="106730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1508" name="TextBox 2"/>
          <p:cNvSpPr txBox="1">
            <a:spLocks noChangeArrowheads="1"/>
          </p:cNvSpPr>
          <p:nvPr/>
        </p:nvSpPr>
        <p:spPr bwMode="auto">
          <a:xfrm>
            <a:off x="76200" y="76200"/>
            <a:ext cx="3544888" cy="369888"/>
          </a:xfrm>
          <a:prstGeom prst="rect">
            <a:avLst/>
          </a:prstGeom>
          <a:noFill/>
          <a:ln w="9525">
            <a:noFill/>
            <a:miter lim="800000"/>
            <a:headEnd/>
            <a:tailEnd/>
          </a:ln>
        </p:spPr>
        <p:txBody>
          <a:bodyPr wrap="none">
            <a:spAutoFit/>
          </a:bodyPr>
          <a:lstStyle/>
          <a:p>
            <a:pPr algn="l" rtl="0"/>
            <a:r>
              <a:rPr lang="en-US">
                <a:solidFill>
                  <a:srgbClr val="FF0000"/>
                </a:solidFill>
                <a:latin typeface="Times New Roman" pitchFamily="18" charset="0"/>
                <a:cs typeface="Times New Roman" pitchFamily="18" charset="0"/>
              </a:rPr>
              <a:t>Spectral Random walks (Numerics)</a:t>
            </a:r>
            <a:endParaRPr lang="en-GB">
              <a:solidFill>
                <a:srgbClr val="FF0000"/>
              </a:solidFill>
              <a:latin typeface="Times New Roman" pitchFamily="18" charset="0"/>
              <a:cs typeface="Times New Roman" pitchFamily="18" charset="0"/>
            </a:endParaRPr>
          </a:p>
        </p:txBody>
      </p:sp>
      <p:sp>
        <p:nvSpPr>
          <p:cNvPr id="21509" name="TextBox 2"/>
          <p:cNvSpPr txBox="1">
            <a:spLocks noChangeArrowheads="1"/>
          </p:cNvSpPr>
          <p:nvPr/>
        </p:nvSpPr>
        <p:spPr bwMode="auto">
          <a:xfrm>
            <a:off x="1933575" y="6019800"/>
            <a:ext cx="4462463" cy="369888"/>
          </a:xfrm>
          <a:prstGeom prst="rect">
            <a:avLst/>
          </a:prstGeom>
          <a:noFill/>
          <a:ln w="9525">
            <a:noFill/>
            <a:miter lim="800000"/>
            <a:headEnd/>
            <a:tailEnd/>
          </a:ln>
        </p:spPr>
        <p:txBody>
          <a:bodyPr wrap="none">
            <a:spAutoFit/>
          </a:bodyPr>
          <a:lstStyle/>
          <a:p>
            <a:pPr algn="l" rtl="0"/>
            <a:r>
              <a:rPr lang="en-US">
                <a:solidFill>
                  <a:srgbClr val="FF0000"/>
                </a:solidFill>
                <a:latin typeface="Times New Roman" pitchFamily="18" charset="0"/>
                <a:cs typeface="Times New Roman" pitchFamily="18" charset="0"/>
              </a:rPr>
              <a:t> </a:t>
            </a:r>
            <a:r>
              <a:rPr lang="en-US" i="1">
                <a:solidFill>
                  <a:srgbClr val="002060"/>
                </a:solidFill>
                <a:latin typeface="Times New Roman" pitchFamily="18" charset="0"/>
                <a:cs typeface="Times New Roman" pitchFamily="18" charset="0"/>
              </a:rPr>
              <a:t>N</a:t>
            </a:r>
            <a:r>
              <a:rPr lang="en-US">
                <a:solidFill>
                  <a:srgbClr val="002060"/>
                </a:solidFill>
                <a:latin typeface="Times New Roman" pitchFamily="18" charset="0"/>
                <a:cs typeface="Times New Roman" pitchFamily="18" charset="0"/>
              </a:rPr>
              <a:t>=101,  A spectral  random walk of 500 steps</a:t>
            </a:r>
            <a:endParaRPr lang="en-GB">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Gen-tour diffusion.jpg"/>
          <p:cNvPicPr>
            <a:picLocks noChangeAspect="1"/>
          </p:cNvPicPr>
          <p:nvPr/>
        </p:nvPicPr>
        <p:blipFill>
          <a:blip r:embed="rId2" cstate="print"/>
          <a:srcRect/>
          <a:stretch>
            <a:fillRect/>
          </a:stretch>
        </p:blipFill>
        <p:spPr bwMode="auto">
          <a:xfrm>
            <a:off x="-4782" y="249696"/>
            <a:ext cx="9148782" cy="6615925"/>
          </a:xfrm>
          <a:prstGeom prst="rect">
            <a:avLst/>
          </a:prstGeom>
          <a:noFill/>
          <a:ln w="9525">
            <a:noFill/>
            <a:miter lim="800000"/>
            <a:headEnd/>
            <a:tailEnd/>
          </a:ln>
        </p:spPr>
      </p:pic>
    </p:spTree>
    <p:extLst>
      <p:ext uri="{BB962C8B-B14F-4D97-AF65-F5344CB8AC3E}">
        <p14:creationId xmlns:p14="http://schemas.microsoft.com/office/powerpoint/2010/main" val="2961664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12559" cy="369332"/>
          </a:xfrm>
          <a:prstGeom prst="rect">
            <a:avLst/>
          </a:prstGeom>
          <a:noFill/>
        </p:spPr>
        <p:txBody>
          <a:bodyPr wrap="none" rtlCol="1">
            <a:spAutoFit/>
          </a:bodyPr>
          <a:lstStyle/>
          <a:p>
            <a:pPr algn="l" rtl="0"/>
            <a:r>
              <a:rPr lang="en-US" dirty="0" smtClean="0">
                <a:latin typeface="Times New Roman" panose="02020603050405020304" pitchFamily="18" charset="0"/>
                <a:cs typeface="Times New Roman" panose="02020603050405020304" pitchFamily="18" charset="0"/>
              </a:rPr>
              <a:t>Complex eigenvalues of a 100 x 100 random {-1,1} matrix with </a:t>
            </a:r>
            <a:r>
              <a:rPr lang="en-US" b="1" dirty="0" smtClean="0">
                <a:latin typeface="Times New Roman" panose="02020603050405020304" pitchFamily="18" charset="0"/>
                <a:cs typeface="Times New Roman" panose="02020603050405020304" pitchFamily="18" charset="0"/>
              </a:rPr>
              <a:t>no required symmetry</a:t>
            </a:r>
            <a:endParaRPr lang="he-IL"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74145" y="685800"/>
            <a:ext cx="6866046" cy="369332"/>
          </a:xfrm>
          <a:prstGeom prst="rect">
            <a:avLst/>
          </a:prstGeom>
          <a:solidFill>
            <a:schemeClr val="bg1"/>
          </a:solidFill>
        </p:spPr>
        <p:txBody>
          <a:bodyPr wrap="none" rtlCol="1">
            <a:spAutoFit/>
          </a:bodyPr>
          <a:lstStyle/>
          <a:p>
            <a:pPr algn="l" rtl="0"/>
            <a:r>
              <a:rPr lang="en-US" dirty="0" smtClean="0">
                <a:solidFill>
                  <a:srgbClr val="FF0000"/>
                </a:solidFill>
                <a:latin typeface="Times New Roman" panose="02020603050405020304" pitchFamily="18" charset="0"/>
                <a:cs typeface="Times New Roman" panose="02020603050405020304" pitchFamily="18" charset="0"/>
              </a:rPr>
              <a:t>A trace of the random walk of a  </a:t>
            </a:r>
            <a:r>
              <a:rPr lang="en-US" b="1" dirty="0" smtClean="0">
                <a:solidFill>
                  <a:srgbClr val="FF0000"/>
                </a:solidFill>
                <a:latin typeface="Times New Roman" panose="02020603050405020304" pitchFamily="18" charset="0"/>
                <a:cs typeface="Times New Roman" panose="02020603050405020304" pitchFamily="18" charset="0"/>
              </a:rPr>
              <a:t>single eigenvalue </a:t>
            </a:r>
            <a:r>
              <a:rPr lang="en-US" dirty="0" smtClean="0">
                <a:solidFill>
                  <a:srgbClr val="FF0000"/>
                </a:solidFill>
                <a:latin typeface="Times New Roman" panose="02020603050405020304" pitchFamily="18" charset="0"/>
                <a:cs typeface="Times New Roman" panose="02020603050405020304" pitchFamily="18" charset="0"/>
              </a:rPr>
              <a:t>over 10000  steps</a:t>
            </a:r>
            <a:r>
              <a:rPr lang="en-US" dirty="0" smtClean="0">
                <a:latin typeface="Times New Roman" panose="02020603050405020304" pitchFamily="18" charset="0"/>
                <a:cs typeface="Times New Roman" panose="02020603050405020304" pitchFamily="18" charset="0"/>
              </a:rPr>
              <a:t>.  </a:t>
            </a:r>
            <a:r>
              <a:rPr lang="en-US" dirty="0" smtClean="0"/>
              <a:t> </a:t>
            </a:r>
            <a:endParaRPr lang="he-IL" dirty="0"/>
          </a:p>
        </p:txBody>
      </p:sp>
      <p:sp>
        <p:nvSpPr>
          <p:cNvPr id="5" name="TextBox 4"/>
          <p:cNvSpPr txBox="1"/>
          <p:nvPr/>
        </p:nvSpPr>
        <p:spPr>
          <a:xfrm>
            <a:off x="685800" y="6324600"/>
            <a:ext cx="1173719" cy="276999"/>
          </a:xfrm>
          <a:prstGeom prst="rect">
            <a:avLst/>
          </a:prstGeom>
          <a:noFill/>
        </p:spPr>
        <p:txBody>
          <a:bodyPr wrap="none" rtlCol="1">
            <a:spAutoFit/>
          </a:bodyPr>
          <a:lstStyle/>
          <a:p>
            <a:pPr algn="l" rtl="0"/>
            <a:r>
              <a:rPr lang="en-US" sz="1200" dirty="0" smtClean="0">
                <a:latin typeface="Times New Roman" panose="02020603050405020304" pitchFamily="18" charset="0"/>
                <a:cs typeface="Times New Roman" panose="02020603050405020304" pitchFamily="18" charset="0"/>
              </a:rPr>
              <a:t>Holger Schanz. </a:t>
            </a:r>
            <a:endParaRPr lang="he-IL" sz="1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0" y="1600200"/>
            <a:ext cx="9077980" cy="4538990"/>
          </a:xfrm>
          <a:prstGeom prst="rect">
            <a:avLst/>
          </a:prstGeom>
        </p:spPr>
      </p:pic>
      <p:sp>
        <p:nvSpPr>
          <p:cNvPr id="10" name="TextBox 9"/>
          <p:cNvSpPr txBox="1"/>
          <p:nvPr/>
        </p:nvSpPr>
        <p:spPr>
          <a:xfrm>
            <a:off x="76200" y="3562290"/>
            <a:ext cx="763349" cy="400110"/>
          </a:xfrm>
          <a:prstGeom prst="rect">
            <a:avLst/>
          </a:prstGeom>
          <a:noFill/>
        </p:spPr>
        <p:txBody>
          <a:bodyPr wrap="none" rtlCol="1">
            <a:spAutoFit/>
          </a:bodyPr>
          <a:lstStyle/>
          <a:p>
            <a:pPr algn="l" rtl="0"/>
            <a:r>
              <a:rPr lang="en-US" sz="2000" dirty="0" err="1" smtClean="0">
                <a:latin typeface="Times New Roman" panose="02020603050405020304" pitchFamily="18" charset="0"/>
                <a:cs typeface="Times New Roman" panose="02020603050405020304" pitchFamily="18" charset="0"/>
              </a:rPr>
              <a:t>Im</a:t>
            </a:r>
            <a:r>
              <a:rPr lang="en-US" sz="2000"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λ</a:t>
            </a:r>
            <a:r>
              <a:rPr lang="en-US" sz="2000" dirty="0" smtClean="0">
                <a:latin typeface="Times New Roman" panose="02020603050405020304" pitchFamily="18" charset="0"/>
                <a:cs typeface="Times New Roman" panose="02020603050405020304" pitchFamily="18" charset="0"/>
              </a:rPr>
              <a:t>]</a:t>
            </a:r>
            <a:endParaRPr lang="he-IL"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61312" y="1219200"/>
            <a:ext cx="3506088" cy="369332"/>
          </a:xfrm>
          <a:prstGeom prst="rect">
            <a:avLst/>
          </a:prstGeom>
          <a:noFill/>
        </p:spPr>
        <p:txBody>
          <a:bodyPr wrap="none" rtlCol="1">
            <a:spAutoFit/>
          </a:bodyPr>
          <a:lstStyle/>
          <a:p>
            <a:pPr algn="l" rtl="0"/>
            <a:r>
              <a:rPr lang="en-GB" dirty="0">
                <a:solidFill>
                  <a:srgbClr val="FF0000"/>
                </a:solidFill>
              </a:rPr>
              <a:t>red</a:t>
            </a:r>
            <a:r>
              <a:rPr lang="en-GB" dirty="0"/>
              <a:t>, </a:t>
            </a:r>
            <a:r>
              <a:rPr lang="en-GB" dirty="0">
                <a:solidFill>
                  <a:srgbClr val="FF00FF"/>
                </a:solidFill>
              </a:rPr>
              <a:t>magenta</a:t>
            </a:r>
            <a:r>
              <a:rPr lang="en-GB" dirty="0"/>
              <a:t>, </a:t>
            </a:r>
            <a:r>
              <a:rPr lang="en-GB" dirty="0">
                <a:solidFill>
                  <a:srgbClr val="0000FF"/>
                </a:solidFill>
              </a:rPr>
              <a:t>blue</a:t>
            </a:r>
            <a:r>
              <a:rPr lang="en-GB" dirty="0"/>
              <a:t>, </a:t>
            </a:r>
            <a:r>
              <a:rPr lang="en-GB" dirty="0">
                <a:solidFill>
                  <a:srgbClr val="00B0F0"/>
                </a:solidFill>
              </a:rPr>
              <a:t>cyan</a:t>
            </a:r>
            <a:r>
              <a:rPr lang="en-GB" dirty="0"/>
              <a:t>, </a:t>
            </a:r>
            <a:r>
              <a:rPr lang="en-GB" dirty="0">
                <a:solidFill>
                  <a:srgbClr val="00B050"/>
                </a:solidFill>
              </a:rPr>
              <a:t>green </a:t>
            </a:r>
            <a:endParaRPr lang="he-IL" dirty="0">
              <a:solidFill>
                <a:srgbClr val="00B050"/>
              </a:solidFill>
            </a:endParaRPr>
          </a:p>
        </p:txBody>
      </p:sp>
      <p:sp>
        <p:nvSpPr>
          <p:cNvPr id="12" name="TextBox 11"/>
          <p:cNvSpPr txBox="1"/>
          <p:nvPr/>
        </p:nvSpPr>
        <p:spPr>
          <a:xfrm>
            <a:off x="4449336" y="6019800"/>
            <a:ext cx="764953" cy="400110"/>
          </a:xfrm>
          <a:prstGeom prst="rect">
            <a:avLst/>
          </a:prstGeom>
          <a:noFill/>
        </p:spPr>
        <p:txBody>
          <a:bodyPr wrap="none" rtlCol="1">
            <a:spAutoFit/>
          </a:bodyPr>
          <a:lstStyle/>
          <a:p>
            <a:pPr algn="l" rtl="0"/>
            <a:r>
              <a:rPr lang="en-US" sz="2000" dirty="0" smtClean="0">
                <a:latin typeface="Times New Roman" panose="02020603050405020304" pitchFamily="18" charset="0"/>
                <a:cs typeface="Times New Roman" panose="02020603050405020304" pitchFamily="18" charset="0"/>
              </a:rPr>
              <a:t>Re[</a:t>
            </a:r>
            <a:r>
              <a:rPr lang="el-GR" sz="2000" dirty="0" smtClean="0">
                <a:latin typeface="Times New Roman" panose="02020603050405020304" pitchFamily="18" charset="0"/>
                <a:cs typeface="Times New Roman" panose="02020603050405020304" pitchFamily="18" charset="0"/>
              </a:rPr>
              <a:t>λ</a:t>
            </a:r>
            <a:r>
              <a:rPr lang="en-US" sz="2000" dirty="0" smtClean="0">
                <a:latin typeface="Times New Roman" panose="02020603050405020304" pitchFamily="18" charset="0"/>
                <a:cs typeface="Times New Roman" panose="02020603050405020304" pitchFamily="18" charset="0"/>
              </a:rPr>
              <a:t>]</a:t>
            </a:r>
            <a:endParaRPr lang="he-I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17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57250" y="0"/>
            <a:ext cx="7067550" cy="1477963"/>
          </a:xfrm>
          <a:prstGeom prst="rect">
            <a:avLst/>
          </a:prstGeom>
          <a:noFill/>
          <a:ln w="9525">
            <a:noFill/>
            <a:miter lim="800000"/>
            <a:headEnd/>
            <a:tailEnd/>
          </a:ln>
        </p:spPr>
        <p:txBody>
          <a:bodyPr>
            <a:spAutoFit/>
          </a:bodyPr>
          <a:lstStyle/>
          <a:p>
            <a:pPr algn="ctr"/>
            <a:r>
              <a:rPr lang="en-US" sz="2400">
                <a:solidFill>
                  <a:srgbClr val="FF3300"/>
                </a:solidFill>
                <a:latin typeface="Comic Sans MS" pitchFamily="66" charset="0"/>
              </a:rPr>
              <a:t>Bernoulli Random Matrix Ensembles </a:t>
            </a:r>
          </a:p>
          <a:p>
            <a:pPr algn="ctr"/>
            <a:r>
              <a:rPr lang="en-US" sz="2400">
                <a:solidFill>
                  <a:srgbClr val="FF3300"/>
                </a:solidFill>
                <a:latin typeface="Comic Sans MS" pitchFamily="66" charset="0"/>
              </a:rPr>
              <a:t>and </a:t>
            </a:r>
          </a:p>
          <a:p>
            <a:pPr algn="ctr"/>
            <a:r>
              <a:rPr lang="en-US" sz="2400">
                <a:solidFill>
                  <a:srgbClr val="FF3300"/>
                </a:solidFill>
                <a:latin typeface="Comic Sans MS" pitchFamily="66" charset="0"/>
              </a:rPr>
              <a:t>Random walks on Graphs</a:t>
            </a:r>
          </a:p>
          <a:p>
            <a:pPr algn="ctr"/>
            <a:r>
              <a:rPr lang="en-US">
                <a:solidFill>
                  <a:srgbClr val="FF3300"/>
                </a:solidFill>
                <a:latin typeface="Comic Sans MS" pitchFamily="66" charset="0"/>
              </a:rPr>
              <a:t> </a:t>
            </a:r>
            <a:endParaRPr lang="en-US">
              <a:latin typeface="Times New Roman" pitchFamily="18" charset="0"/>
            </a:endParaRPr>
          </a:p>
        </p:txBody>
      </p:sp>
      <p:pic>
        <p:nvPicPr>
          <p:cNvPr id="6147" name="Picture 5" descr="WIZ9"/>
          <p:cNvPicPr>
            <a:picLocks noChangeAspect="1" noChangeArrowheads="1"/>
          </p:cNvPicPr>
          <p:nvPr/>
        </p:nvPicPr>
        <p:blipFill>
          <a:blip r:embed="rId2" cstate="print"/>
          <a:srcRect/>
          <a:stretch>
            <a:fillRect/>
          </a:stretch>
        </p:blipFill>
        <p:spPr bwMode="auto">
          <a:xfrm>
            <a:off x="4876800" y="1219200"/>
            <a:ext cx="2743200" cy="631825"/>
          </a:xfrm>
          <a:prstGeom prst="rect">
            <a:avLst/>
          </a:prstGeom>
          <a:solidFill>
            <a:srgbClr val="66CCFF"/>
          </a:solidFill>
          <a:ln w="9525">
            <a:noFill/>
            <a:miter lim="800000"/>
            <a:headEnd/>
            <a:tailEnd/>
          </a:ln>
        </p:spPr>
      </p:pic>
      <p:sp>
        <p:nvSpPr>
          <p:cNvPr id="6148" name="Text Box 12"/>
          <p:cNvSpPr txBox="1">
            <a:spLocks noChangeArrowheads="1"/>
          </p:cNvSpPr>
          <p:nvPr/>
        </p:nvSpPr>
        <p:spPr bwMode="auto">
          <a:xfrm>
            <a:off x="60325" y="2170113"/>
            <a:ext cx="184150" cy="366712"/>
          </a:xfrm>
          <a:prstGeom prst="rect">
            <a:avLst/>
          </a:prstGeom>
          <a:noFill/>
          <a:ln w="9525">
            <a:noFill/>
            <a:miter lim="800000"/>
            <a:headEnd/>
            <a:tailEnd/>
          </a:ln>
        </p:spPr>
        <p:txBody>
          <a:bodyPr wrap="none">
            <a:spAutoFit/>
          </a:bodyPr>
          <a:lstStyle/>
          <a:p>
            <a:endParaRPr lang="en-US"/>
          </a:p>
        </p:txBody>
      </p:sp>
      <p:pic>
        <p:nvPicPr>
          <p:cNvPr id="6149" name="Picture 50" descr="cu_logo"/>
          <p:cNvPicPr>
            <a:picLocks noChangeAspect="1" noChangeArrowheads="1"/>
          </p:cNvPicPr>
          <p:nvPr/>
        </p:nvPicPr>
        <p:blipFill>
          <a:blip r:embed="rId3" cstate="print"/>
          <a:srcRect/>
          <a:stretch>
            <a:fillRect/>
          </a:stretch>
        </p:blipFill>
        <p:spPr bwMode="auto">
          <a:xfrm>
            <a:off x="2239963" y="1295400"/>
            <a:ext cx="503237" cy="493713"/>
          </a:xfrm>
          <a:prstGeom prst="rect">
            <a:avLst/>
          </a:prstGeom>
          <a:noFill/>
          <a:ln w="9525">
            <a:noFill/>
            <a:miter lim="800000"/>
            <a:headEnd/>
            <a:tailEnd/>
          </a:ln>
        </p:spPr>
      </p:pic>
      <p:sp>
        <p:nvSpPr>
          <p:cNvPr id="6150" name="TextBox 21"/>
          <p:cNvSpPr txBox="1">
            <a:spLocks noChangeArrowheads="1"/>
          </p:cNvSpPr>
          <p:nvPr/>
        </p:nvSpPr>
        <p:spPr bwMode="auto">
          <a:xfrm>
            <a:off x="1859320" y="2514600"/>
            <a:ext cx="4655442" cy="369332"/>
          </a:xfrm>
          <a:prstGeom prst="rect">
            <a:avLst/>
          </a:prstGeom>
          <a:noFill/>
          <a:ln w="9525">
            <a:noFill/>
            <a:miter lim="800000"/>
            <a:headEnd/>
            <a:tailEnd/>
          </a:ln>
        </p:spPr>
        <p:txBody>
          <a:bodyPr wrap="none">
            <a:spAutoFit/>
          </a:bodyPr>
          <a:lstStyle/>
          <a:p>
            <a:pPr algn="ctr" rtl="0"/>
            <a:r>
              <a:rPr lang="en-US" b="1" dirty="0" smtClean="0">
                <a:latin typeface="Comic Sans MS" pitchFamily="66" charset="0"/>
              </a:rPr>
              <a:t>In memory of Oriol,  Paris March 2014</a:t>
            </a:r>
            <a:endParaRPr lang="en-GB" b="1" dirty="0">
              <a:latin typeface="Comic Sans MS" pitchFamily="66" charset="0"/>
            </a:endParaRPr>
          </a:p>
        </p:txBody>
      </p:sp>
      <p:pic>
        <p:nvPicPr>
          <p:cNvPr id="6151" name="Picture 9" descr="uzy.PNG"/>
          <p:cNvPicPr>
            <a:picLocks noChangeAspect="1"/>
          </p:cNvPicPr>
          <p:nvPr/>
        </p:nvPicPr>
        <p:blipFill>
          <a:blip r:embed="rId4" cstate="print"/>
          <a:srcRect/>
          <a:stretch>
            <a:fillRect/>
          </a:stretch>
        </p:blipFill>
        <p:spPr bwMode="auto">
          <a:xfrm>
            <a:off x="3856038" y="1143000"/>
            <a:ext cx="715962" cy="754063"/>
          </a:xfrm>
          <a:prstGeom prst="rect">
            <a:avLst/>
          </a:prstGeom>
          <a:noFill/>
          <a:ln w="9525">
            <a:noFill/>
            <a:miter lim="800000"/>
            <a:headEnd/>
            <a:tailEnd/>
          </a:ln>
        </p:spPr>
      </p:pic>
      <p:sp>
        <p:nvSpPr>
          <p:cNvPr id="6152" name="TextBox 10"/>
          <p:cNvSpPr txBox="1">
            <a:spLocks noChangeArrowheads="1"/>
          </p:cNvSpPr>
          <p:nvPr/>
        </p:nvSpPr>
        <p:spPr bwMode="auto">
          <a:xfrm>
            <a:off x="3048000" y="2057400"/>
            <a:ext cx="2250937" cy="369332"/>
          </a:xfrm>
          <a:prstGeom prst="rect">
            <a:avLst/>
          </a:prstGeom>
          <a:noFill/>
          <a:ln w="9525">
            <a:noFill/>
            <a:miter lim="800000"/>
            <a:headEnd/>
            <a:tailEnd/>
          </a:ln>
        </p:spPr>
        <p:txBody>
          <a:bodyPr wrap="none">
            <a:spAutoFit/>
          </a:bodyPr>
          <a:lstStyle/>
          <a:p>
            <a:pPr algn="l" rtl="0"/>
            <a:r>
              <a:rPr lang="en-GB" dirty="0">
                <a:latin typeface="Comic Sans MS" pitchFamily="66" charset="0"/>
              </a:rPr>
              <a:t>With  </a:t>
            </a:r>
            <a:r>
              <a:rPr lang="en-US" dirty="0" smtClean="0">
                <a:solidFill>
                  <a:srgbClr val="FF0000"/>
                </a:solidFill>
                <a:latin typeface="Comic Sans MS" pitchFamily="66" charset="0"/>
              </a:rPr>
              <a:t>Chris Joyner</a:t>
            </a:r>
            <a:endParaRPr lang="en-GB" dirty="0">
              <a:solidFill>
                <a:srgbClr val="FF0000"/>
              </a:solidFill>
              <a:latin typeface="Comic Sans MS" pitchFamily="66" charset="0"/>
            </a:endParaRPr>
          </a:p>
        </p:txBody>
      </p:sp>
      <p:sp>
        <p:nvSpPr>
          <p:cNvPr id="6153" name="Rectangle 12"/>
          <p:cNvSpPr>
            <a:spLocks noChangeArrowheads="1"/>
          </p:cNvSpPr>
          <p:nvPr/>
        </p:nvSpPr>
        <p:spPr bwMode="auto">
          <a:xfrm>
            <a:off x="0" y="0"/>
            <a:ext cx="9144000" cy="0"/>
          </a:xfrm>
          <a:prstGeom prst="rect">
            <a:avLst/>
          </a:prstGeom>
          <a:solidFill>
            <a:srgbClr val="FFFFCC"/>
          </a:solidFill>
          <a:ln w="9525">
            <a:noFill/>
            <a:miter lim="800000"/>
            <a:headEnd/>
            <a:tailEnd/>
          </a:ln>
        </p:spPr>
        <p:txBody>
          <a:bodyPr wrap="none" lIns="0" tIns="0" rIns="0" bIns="0" anchor="ctr">
            <a:spAutoFit/>
          </a:bodyPr>
          <a:lstStyle/>
          <a:p>
            <a:endParaRPr lang="en-GB"/>
          </a:p>
        </p:txBody>
      </p:sp>
      <p:sp>
        <p:nvSpPr>
          <p:cNvPr id="6154" name="Rectangle 14">
            <a:hlinkClick r:id="rId5"/>
          </p:cNvPr>
          <p:cNvSpPr>
            <a:spLocks noChangeArrowheads="1"/>
          </p:cNvSpPr>
          <p:nvPr/>
        </p:nvSpPr>
        <p:spPr bwMode="auto">
          <a:xfrm>
            <a:off x="0" y="51657250"/>
            <a:ext cx="5943600" cy="0"/>
          </a:xfrm>
          <a:prstGeom prst="rect">
            <a:avLst/>
          </a:prstGeom>
          <a:solidFill>
            <a:srgbClr val="FFFFFF"/>
          </a:solidFill>
          <a:ln w="9525">
            <a:noFill/>
            <a:miter lim="800000"/>
            <a:headEnd/>
            <a:tailEnd/>
          </a:ln>
        </p:spPr>
        <p:txBody>
          <a:bodyPr lIns="0" tIns="0" rIns="79350" bIns="0" anchor="ctr">
            <a:spAutoFit/>
          </a:bodyPr>
          <a:lstStyle/>
          <a:p>
            <a:pPr algn="ctr" eaLnBrk="0" hangingPunct="0"/>
            <a:r>
              <a:rPr lang="en-US">
                <a:solidFill>
                  <a:srgbClr val="000000"/>
                </a:solidFill>
              </a:rPr>
              <a:t> </a:t>
            </a:r>
          </a:p>
          <a:p>
            <a:pPr algn="l" rtl="0" eaLnBrk="0" hangingPunct="0"/>
            <a:endParaRPr lang="en-US"/>
          </a:p>
        </p:txBody>
      </p:sp>
      <p:sp>
        <p:nvSpPr>
          <p:cNvPr id="6155" name="Rectangle 17"/>
          <p:cNvSpPr>
            <a:spLocks noChangeArrowheads="1"/>
          </p:cNvSpPr>
          <p:nvPr/>
        </p:nvSpPr>
        <p:spPr bwMode="auto">
          <a:xfrm>
            <a:off x="0" y="0"/>
            <a:ext cx="9144000" cy="0"/>
          </a:xfrm>
          <a:prstGeom prst="rect">
            <a:avLst/>
          </a:prstGeom>
          <a:solidFill>
            <a:srgbClr val="FFFFCC"/>
          </a:solidFill>
          <a:ln w="9525">
            <a:noFill/>
            <a:miter lim="800000"/>
            <a:headEnd/>
            <a:tailEnd/>
          </a:ln>
        </p:spPr>
        <p:txBody>
          <a:bodyPr wrap="none" lIns="0" tIns="0" rIns="0" bIns="0" anchor="ctr">
            <a:spAutoFit/>
          </a:bodyPr>
          <a:lstStyle/>
          <a:p>
            <a:endParaRPr lang="en-GB"/>
          </a:p>
        </p:txBody>
      </p:sp>
      <p:sp>
        <p:nvSpPr>
          <p:cNvPr id="6156" name="Rectangle 19">
            <a:hlinkClick r:id="rId5"/>
          </p:cNvPr>
          <p:cNvSpPr>
            <a:spLocks noChangeArrowheads="1"/>
          </p:cNvSpPr>
          <p:nvPr/>
        </p:nvSpPr>
        <p:spPr bwMode="auto">
          <a:xfrm>
            <a:off x="0" y="47028100"/>
            <a:ext cx="7543800" cy="0"/>
          </a:xfrm>
          <a:prstGeom prst="rect">
            <a:avLst/>
          </a:prstGeom>
          <a:solidFill>
            <a:srgbClr val="FFFFCC"/>
          </a:solidFill>
          <a:ln w="9525">
            <a:noFill/>
            <a:miter lim="800000"/>
            <a:headEnd/>
            <a:tailEnd/>
          </a:ln>
        </p:spPr>
        <p:txBody>
          <a:bodyPr lIns="0" tIns="0" rIns="0" bIns="0" anchor="ctr">
            <a:spAutoFit/>
          </a:bodyPr>
          <a:lstStyle/>
          <a:p>
            <a:endParaRPr lang="en-GB"/>
          </a:p>
        </p:txBody>
      </p:sp>
      <p:pic>
        <p:nvPicPr>
          <p:cNvPr id="6157" name="Picture 17" descr="http://upload.wikimedia.org/wikipedia/commons/1/19/Jakob_Bernoulli.jpg"/>
          <p:cNvPicPr>
            <a:picLocks noChangeAspect="1" noChangeArrowheads="1"/>
          </p:cNvPicPr>
          <p:nvPr/>
        </p:nvPicPr>
        <p:blipFill>
          <a:blip r:embed="rId6" cstate="print"/>
          <a:srcRect/>
          <a:stretch>
            <a:fillRect/>
          </a:stretch>
        </p:blipFill>
        <p:spPr bwMode="auto">
          <a:xfrm>
            <a:off x="3371850" y="3157537"/>
            <a:ext cx="1809750" cy="2024063"/>
          </a:xfrm>
          <a:prstGeom prst="rect">
            <a:avLst/>
          </a:prstGeom>
          <a:noFill/>
          <a:ln w="9525">
            <a:noFill/>
            <a:miter lim="800000"/>
            <a:headEnd/>
            <a:tailEnd/>
          </a:ln>
        </p:spPr>
      </p:pic>
      <p:sp>
        <p:nvSpPr>
          <p:cNvPr id="6158" name="Rectangle 18"/>
          <p:cNvSpPr>
            <a:spLocks noChangeArrowheads="1"/>
          </p:cNvSpPr>
          <p:nvPr/>
        </p:nvSpPr>
        <p:spPr bwMode="auto">
          <a:xfrm>
            <a:off x="5453063" y="4035425"/>
            <a:ext cx="2471737" cy="307975"/>
          </a:xfrm>
          <a:prstGeom prst="rect">
            <a:avLst/>
          </a:prstGeom>
          <a:noFill/>
          <a:ln w="9525">
            <a:noFill/>
            <a:miter lim="800000"/>
            <a:headEnd/>
            <a:tailEnd/>
          </a:ln>
        </p:spPr>
        <p:txBody>
          <a:bodyPr wrap="none" anchor="ctr">
            <a:spAutoFit/>
          </a:bodyPr>
          <a:lstStyle/>
          <a:p>
            <a:pPr eaLnBrk="0" hangingPunct="0"/>
            <a:r>
              <a:rPr lang="en-US" sz="1400" b="1" dirty="0">
                <a:latin typeface="Times New Roman" pitchFamily="18" charset="0"/>
                <a:cs typeface="Times New Roman" pitchFamily="18" charset="0"/>
              </a:rPr>
              <a:t>Jacob Bernoulli </a:t>
            </a:r>
            <a:r>
              <a:rPr lang="en-US" sz="1400" dirty="0">
                <a:latin typeface="Times New Roman" pitchFamily="18" charset="0"/>
                <a:cs typeface="Times New Roman" pitchFamily="18" charset="0"/>
              </a:rPr>
              <a:t> (1655 - 1705)</a:t>
            </a:r>
          </a:p>
        </p:txBody>
      </p:sp>
      <p:sp>
        <p:nvSpPr>
          <p:cNvPr id="6159" name="TextBox 16"/>
          <p:cNvSpPr txBox="1">
            <a:spLocks noChangeArrowheads="1"/>
          </p:cNvSpPr>
          <p:nvPr/>
        </p:nvSpPr>
        <p:spPr bwMode="auto">
          <a:xfrm>
            <a:off x="381000" y="5257800"/>
            <a:ext cx="8305800" cy="1600200"/>
          </a:xfrm>
          <a:prstGeom prst="rect">
            <a:avLst/>
          </a:prstGeom>
          <a:noFill/>
          <a:ln w="9525">
            <a:noFill/>
            <a:miter lim="800000"/>
            <a:headEnd/>
            <a:tailEnd/>
          </a:ln>
        </p:spPr>
        <p:txBody>
          <a:bodyPr>
            <a:spAutoFit/>
          </a:bodyPr>
          <a:lstStyle/>
          <a:p>
            <a:pPr algn="ctr" rtl="0"/>
            <a:r>
              <a:rPr lang="en-GB" sz="1600" dirty="0">
                <a:latin typeface="Times New Roman" pitchFamily="18" charset="0"/>
                <a:cs typeface="Times New Roman" pitchFamily="18" charset="0"/>
              </a:rPr>
              <a:t>Abstract  </a:t>
            </a:r>
          </a:p>
          <a:p>
            <a:pPr algn="just" rtl="0"/>
            <a:r>
              <a:rPr lang="en-GB" sz="1600" dirty="0">
                <a:latin typeface="Times New Roman" pitchFamily="18" charset="0"/>
                <a:cs typeface="Times New Roman" pitchFamily="18" charset="0"/>
              </a:rPr>
              <a:t>The matrix elements of Bernoulli random matrices are chosen randomly from {0,1}, subject to some symmetry requirement  and in some cases subject to global constraints.  The extension to the Bernoulli  case,  of  Dyson's Brownian motion model of Gaussian ensembles, will be discussed. This will be done by considering random walks on graphs which represent these ensembles.  </a:t>
            </a:r>
          </a:p>
          <a:p>
            <a:pPr algn="l" rtl="0"/>
            <a:endParaRPr lang="en-GB" dirty="0"/>
          </a:p>
        </p:txBody>
      </p:sp>
      <p:cxnSp>
        <p:nvCxnSpPr>
          <p:cNvPr id="3" name="Straight Connector 2"/>
          <p:cNvCxnSpPr/>
          <p:nvPr/>
        </p:nvCxnSpPr>
        <p:spPr bwMode="auto">
          <a:xfrm>
            <a:off x="0" y="2971800"/>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52400"/>
            <a:ext cx="8490466" cy="369332"/>
          </a:xfrm>
          <a:prstGeom prst="rect">
            <a:avLst/>
          </a:prstGeom>
          <a:noFill/>
        </p:spPr>
        <p:txBody>
          <a:bodyPr wrap="none" rtlCol="1">
            <a:spAutoFit/>
          </a:bodyPr>
          <a:lstStyle/>
          <a:p>
            <a:pPr algn="l" rtl="0"/>
            <a:r>
              <a:rPr lang="en-US" b="1" dirty="0" smtClean="0">
                <a:solidFill>
                  <a:srgbClr val="C00000"/>
                </a:solidFill>
                <a:latin typeface="Times New Roman" panose="02020603050405020304" pitchFamily="18" charset="0"/>
                <a:cs typeface="Times New Roman" panose="02020603050405020304" pitchFamily="18" charset="0"/>
              </a:rPr>
              <a:t>Step 5. Evolution of the coarse grained spectral distribution under the random walk </a:t>
            </a:r>
            <a:endParaRPr lang="he-IL" b="1" dirty="0">
              <a:solidFill>
                <a:srgbClr val="C0000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202779" y="762000"/>
            <a:ext cx="8560102" cy="8204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1710514"/>
            <a:ext cx="3505200" cy="3471086"/>
          </a:xfrm>
          <a:prstGeom prst="rect">
            <a:avLst/>
          </a:prstGeom>
        </p:spPr>
      </p:pic>
      <p:grpSp>
        <p:nvGrpSpPr>
          <p:cNvPr id="23" name="Group 22"/>
          <p:cNvGrpSpPr/>
          <p:nvPr/>
        </p:nvGrpSpPr>
        <p:grpSpPr>
          <a:xfrm rot="464803">
            <a:off x="-585957" y="3022190"/>
            <a:ext cx="3200399" cy="2828710"/>
            <a:chOff x="-76199" y="3398414"/>
            <a:chExt cx="3200399" cy="2828710"/>
          </a:xfrm>
        </p:grpSpPr>
        <p:sp>
          <p:nvSpPr>
            <p:cNvPr id="10" name="Oval 9"/>
            <p:cNvSpPr/>
            <p:nvPr/>
          </p:nvSpPr>
          <p:spPr bwMode="auto">
            <a:xfrm rot="1364640">
              <a:off x="1314494" y="3398414"/>
              <a:ext cx="266613" cy="152394"/>
            </a:xfrm>
            <a:prstGeom prst="ellipse">
              <a:avLst/>
            </a:prstGeom>
            <a:solidFill>
              <a:srgbClr val="BBE0E3">
                <a:alpha val="3803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rot="3577992">
              <a:off x="2368435" y="3724351"/>
              <a:ext cx="263291" cy="165342"/>
            </a:xfrm>
            <a:prstGeom prst="ellipse">
              <a:avLst/>
            </a:prstGeom>
            <a:solidFill>
              <a:srgbClr val="BBE0E3">
                <a:alpha val="3803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1" name="Arc 10"/>
            <p:cNvSpPr/>
            <p:nvPr/>
          </p:nvSpPr>
          <p:spPr bwMode="auto">
            <a:xfrm>
              <a:off x="-76199" y="3483925"/>
              <a:ext cx="3200399" cy="2743199"/>
            </a:xfrm>
            <a:prstGeom prst="arc">
              <a:avLst>
                <a:gd name="adj1" fmla="val 16200000"/>
                <a:gd name="adj2" fmla="val 1869699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cxnSp>
          <p:nvCxnSpPr>
            <p:cNvPr id="15" name="Straight Arrow Connector 14"/>
            <p:cNvCxnSpPr/>
            <p:nvPr/>
          </p:nvCxnSpPr>
          <p:spPr bwMode="auto">
            <a:xfrm>
              <a:off x="1480995" y="3487050"/>
              <a:ext cx="152400" cy="0"/>
            </a:xfrm>
            <a:prstGeom prst="straightConnector1">
              <a:avLst/>
            </a:prstGeom>
            <a:solidFill>
              <a:schemeClr val="accent1"/>
            </a:solidFill>
            <a:ln w="9525" cap="flat" cmpd="sng" algn="ctr">
              <a:solidFill>
                <a:schemeClr val="tx1"/>
              </a:solidFill>
              <a:prstDash val="solid"/>
              <a:round/>
              <a:headEnd type="oval" w="med" len="med"/>
              <a:tailEnd type="none"/>
            </a:ln>
            <a:effectLst/>
          </p:spPr>
        </p:cxnSp>
        <p:cxnSp>
          <p:nvCxnSpPr>
            <p:cNvPr id="21" name="Straight Arrow Connector 20"/>
            <p:cNvCxnSpPr/>
            <p:nvPr/>
          </p:nvCxnSpPr>
          <p:spPr bwMode="auto">
            <a:xfrm>
              <a:off x="2365420" y="3674657"/>
              <a:ext cx="159913" cy="152400"/>
            </a:xfrm>
            <a:prstGeom prst="straightConnector1">
              <a:avLst/>
            </a:prstGeom>
            <a:solidFill>
              <a:schemeClr val="accent1"/>
            </a:solidFill>
            <a:ln w="9525" cap="flat" cmpd="sng" algn="ctr">
              <a:solidFill>
                <a:schemeClr val="tx1"/>
              </a:solidFill>
              <a:prstDash val="solid"/>
              <a:round/>
              <a:headEnd type="none" w="med" len="med"/>
              <a:tailEnd type="oval"/>
            </a:ln>
            <a:effectLst/>
          </p:spPr>
        </p:cxnSp>
      </p:grpSp>
      <p:pic>
        <p:nvPicPr>
          <p:cNvPr id="45" name="Picture 4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3975578" y="1828800"/>
            <a:ext cx="5080216" cy="221011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51" name="Group 50"/>
          <p:cNvGrpSpPr/>
          <p:nvPr/>
        </p:nvGrpSpPr>
        <p:grpSpPr>
          <a:xfrm>
            <a:off x="228599" y="5486401"/>
            <a:ext cx="8534281" cy="1066800"/>
            <a:chOff x="228599" y="5486401"/>
            <a:chExt cx="8534281" cy="1066800"/>
          </a:xfrm>
        </p:grpSpPr>
        <p:pic>
          <p:nvPicPr>
            <p:cNvPr id="49" name="Picture 48"/>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417303" y="5612583"/>
              <a:ext cx="8309395" cy="71201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0" name="Rounded Rectangle 49"/>
            <p:cNvSpPr/>
            <p:nvPr/>
          </p:nvSpPr>
          <p:spPr bwMode="auto">
            <a:xfrm>
              <a:off x="228599" y="5486401"/>
              <a:ext cx="8534281" cy="1066800"/>
            </a:xfrm>
            <a:prstGeom prst="roundRect">
              <a:avLst/>
            </a:prstGeom>
            <a:noFill/>
            <a:ln w="9525" cap="flat" cmpd="sng" algn="ctr">
              <a:solidFill>
                <a:srgbClr val="CB1805"/>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4188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599" y="76200"/>
            <a:ext cx="8534281" cy="1066800"/>
            <a:chOff x="228599" y="5486401"/>
            <a:chExt cx="8534281" cy="1066800"/>
          </a:xfrm>
        </p:grpSpPr>
        <p:pic>
          <p:nvPicPr>
            <p:cNvPr id="6" name="Picture 5"/>
            <p:cNvPicPr>
              <a:picLocks noChangeAspect="1"/>
            </p:cNvPicPr>
            <p:nvPr>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auto">
            <a:xfrm>
              <a:off x="417303" y="5612583"/>
              <a:ext cx="8309395" cy="71201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7" name="Rounded Rectangle 6"/>
            <p:cNvSpPr/>
            <p:nvPr/>
          </p:nvSpPr>
          <p:spPr bwMode="auto">
            <a:xfrm>
              <a:off x="228599" y="5486401"/>
              <a:ext cx="8534281" cy="1066800"/>
            </a:xfrm>
            <a:prstGeom prst="roundRect">
              <a:avLst/>
            </a:prstGeom>
            <a:noFill/>
            <a:ln w="9525" cap="flat" cmpd="sng" algn="ctr">
              <a:solidFill>
                <a:srgbClr val="CB1805"/>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grpSp>
      <p:grpSp>
        <p:nvGrpSpPr>
          <p:cNvPr id="27" name="Group 26"/>
          <p:cNvGrpSpPr/>
          <p:nvPr/>
        </p:nvGrpSpPr>
        <p:grpSpPr bwMode="auto">
          <a:xfrm>
            <a:off x="231734" y="4724400"/>
            <a:ext cx="8581830" cy="2057400"/>
            <a:chOff x="231734" y="4724400"/>
            <a:chExt cx="8581830" cy="2057400"/>
          </a:xfrm>
        </p:grpSpPr>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231734" y="4724400"/>
              <a:ext cx="8581830" cy="38087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5" name="Picture 2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1219675" y="5181600"/>
              <a:ext cx="6704648" cy="114283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TextBox 8"/>
            <p:cNvSpPr txBox="1"/>
            <p:nvPr/>
          </p:nvSpPr>
          <p:spPr bwMode="auto">
            <a:xfrm>
              <a:off x="2110896" y="6412468"/>
              <a:ext cx="1165704" cy="369332"/>
            </a:xfrm>
            <a:prstGeom prst="rect">
              <a:avLst/>
            </a:prstGeom>
            <a:noFill/>
          </p:spPr>
          <p:txBody>
            <a:bodyPr wrap="none" rtlCol="1">
              <a:spAutoFit/>
            </a:bodyPr>
            <a:lstStyle/>
            <a:p>
              <a:pPr algn="l" rtl="0"/>
              <a:r>
                <a:rPr lang="en-US" dirty="0" smtClean="0">
                  <a:solidFill>
                    <a:srgbClr val="FF0000"/>
                  </a:solidFill>
                  <a:latin typeface="Times New Roman" panose="02020603050405020304" pitchFamily="18" charset="0"/>
                  <a:cs typeface="Times New Roman" panose="02020603050405020304" pitchFamily="18" charset="0"/>
                </a:rPr>
                <a:t>Mean drift</a:t>
              </a:r>
              <a:endParaRPr lang="he-IL"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bwMode="auto">
            <a:xfrm>
              <a:off x="5868844" y="6400800"/>
              <a:ext cx="992643" cy="369332"/>
            </a:xfrm>
            <a:prstGeom prst="rect">
              <a:avLst/>
            </a:prstGeom>
            <a:noFill/>
          </p:spPr>
          <p:txBody>
            <a:bodyPr wrap="none" rtlCol="1">
              <a:spAutoFit/>
            </a:bodyPr>
            <a:lstStyle/>
            <a:p>
              <a:pPr algn="l" rtl="0"/>
              <a:r>
                <a:rPr lang="en-US" dirty="0" smtClean="0">
                  <a:solidFill>
                    <a:srgbClr val="0070C0"/>
                  </a:solidFill>
                  <a:latin typeface="Times New Roman" panose="02020603050405020304" pitchFamily="18" charset="0"/>
                  <a:cs typeface="Times New Roman" panose="02020603050405020304" pitchFamily="18" charset="0"/>
                </a:rPr>
                <a:t>Variance</a:t>
              </a:r>
              <a:endParaRPr lang="he-IL" dirty="0">
                <a:solidFill>
                  <a:srgbClr val="0070C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bwMode="auto">
          <a:xfrm>
            <a:off x="213156" y="1219200"/>
            <a:ext cx="8959205" cy="3160931"/>
            <a:chOff x="229072" y="1219200"/>
            <a:chExt cx="8959205" cy="3160931"/>
          </a:xfrm>
        </p:grpSpPr>
        <p:grpSp>
          <p:nvGrpSpPr>
            <p:cNvPr id="18" name="Group 17"/>
            <p:cNvGrpSpPr/>
            <p:nvPr/>
          </p:nvGrpSpPr>
          <p:grpSpPr bwMode="auto">
            <a:xfrm>
              <a:off x="229072" y="1219200"/>
              <a:ext cx="8799308" cy="2461677"/>
              <a:chOff x="197241" y="1219200"/>
              <a:chExt cx="8799308" cy="2461677"/>
            </a:xfrm>
          </p:grpSpPr>
          <p:pic>
            <p:nvPicPr>
              <p:cNvPr id="15" name="Picture 1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bwMode="auto">
              <a:xfrm>
                <a:off x="270910" y="1676400"/>
                <a:ext cx="8725639" cy="200447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 name="TextBox 1"/>
              <p:cNvSpPr txBox="1"/>
              <p:nvPr/>
            </p:nvSpPr>
            <p:spPr bwMode="auto">
              <a:xfrm>
                <a:off x="197241" y="1219200"/>
                <a:ext cx="4750018" cy="369332"/>
              </a:xfrm>
              <a:prstGeom prst="rect">
                <a:avLst/>
              </a:prstGeom>
              <a:noFill/>
            </p:spPr>
            <p:txBody>
              <a:bodyPr wrap="none" rtlCol="1">
                <a:spAutoFit/>
              </a:bodyPr>
              <a:lstStyle/>
              <a:p>
                <a:pPr algn="l" rtl="0"/>
                <a:r>
                  <a:rPr lang="en-US" dirty="0" smtClean="0">
                    <a:solidFill>
                      <a:srgbClr val="FF0000"/>
                    </a:solidFill>
                    <a:latin typeface="Times New Roman" panose="02020603050405020304" pitchFamily="18" charset="0"/>
                    <a:cs typeface="Times New Roman" panose="02020603050405020304" pitchFamily="18" charset="0"/>
                  </a:rPr>
                  <a:t>The underlying Markov process allows to write:  </a:t>
                </a:r>
                <a:endParaRPr lang="he-IL" dirty="0">
                  <a:solidFill>
                    <a:srgbClr val="FF0000"/>
                  </a:solidFill>
                  <a:latin typeface="Times New Roman" panose="02020603050405020304" pitchFamily="18" charset="0"/>
                  <a:cs typeface="Times New Roman" panose="02020603050405020304" pitchFamily="18" charset="0"/>
                </a:endParaRPr>
              </a:p>
            </p:txBody>
          </p:sp>
        </p:grpSp>
        <p:sp>
          <p:nvSpPr>
            <p:cNvPr id="12" name="TextBox 11"/>
            <p:cNvSpPr txBox="1"/>
            <p:nvPr/>
          </p:nvSpPr>
          <p:spPr bwMode="auto">
            <a:xfrm>
              <a:off x="2101677" y="3733800"/>
              <a:ext cx="7086600" cy="646331"/>
            </a:xfrm>
            <a:prstGeom prst="rect">
              <a:avLst/>
            </a:prstGeom>
            <a:noFill/>
          </p:spPr>
          <p:txBody>
            <a:bodyPr wrap="square" rtlCol="1">
              <a:spAutoFit/>
            </a:bodyPr>
            <a:lstStyle/>
            <a:p>
              <a:pPr algn="l" rtl="0"/>
              <a:r>
                <a:rPr lang="en-US" dirty="0" smtClean="0">
                  <a:solidFill>
                    <a:srgbClr val="FF0000"/>
                  </a:solidFill>
                  <a:latin typeface="Times New Roman" panose="02020603050405020304" pitchFamily="18" charset="0"/>
                  <a:cs typeface="Times New Roman" panose="02020603050405020304" pitchFamily="18" charset="0"/>
                </a:rPr>
                <a:t>                             Drift                                            </a:t>
              </a:r>
              <a:r>
                <a:rPr lang="en-US" dirty="0" smtClean="0">
                  <a:solidFill>
                    <a:srgbClr val="0070C0"/>
                  </a:solidFill>
                  <a:latin typeface="Times New Roman" panose="02020603050405020304" pitchFamily="18" charset="0"/>
                  <a:cs typeface="Times New Roman" panose="02020603050405020304" pitchFamily="18" charset="0"/>
                </a:rPr>
                <a:t>Diffusion</a:t>
              </a:r>
              <a:endParaRPr lang="en-US" dirty="0" smtClean="0">
                <a:solidFill>
                  <a:srgbClr val="7030A0"/>
                </a:solidFill>
                <a:latin typeface="Times New Roman" panose="02020603050405020304" pitchFamily="18" charset="0"/>
                <a:cs typeface="Times New Roman" panose="02020603050405020304" pitchFamily="18" charset="0"/>
              </a:endParaRPr>
            </a:p>
            <a:p>
              <a:pPr algn="l" rtl="0"/>
              <a:r>
                <a:rPr lang="en-US" dirty="0" smtClean="0">
                  <a:solidFill>
                    <a:srgbClr val="7030A0"/>
                  </a:solidFill>
                  <a:latin typeface="Times New Roman" panose="02020603050405020304" pitchFamily="18" charset="0"/>
                  <a:cs typeface="Times New Roman" panose="02020603050405020304" pitchFamily="18" charset="0"/>
                </a:rPr>
                <a:t>A Fokker – Planck equation for the evolution of the spectrum</a:t>
              </a:r>
            </a:p>
          </p:txBody>
        </p:sp>
      </p:grpSp>
    </p:spTree>
    <p:extLst>
      <p:ext uri="{BB962C8B-B14F-4D97-AF65-F5344CB8AC3E}">
        <p14:creationId xmlns:p14="http://schemas.microsoft.com/office/powerpoint/2010/main" val="1131333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42285" y="228600"/>
            <a:ext cx="8666662" cy="114376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6" name="Picture 15"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718734" y="1752600"/>
            <a:ext cx="7206066" cy="83738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 name="TextBox 1"/>
          <p:cNvSpPr txBox="1"/>
          <p:nvPr/>
        </p:nvSpPr>
        <p:spPr>
          <a:xfrm>
            <a:off x="0" y="2971800"/>
            <a:ext cx="9341083" cy="646331"/>
          </a:xfrm>
          <a:prstGeom prst="rect">
            <a:avLst/>
          </a:prstGeom>
          <a:noFill/>
        </p:spPr>
        <p:txBody>
          <a:bodyPr wrap="none" rtlCol="1">
            <a:spAutoFit/>
          </a:bodyPr>
          <a:lstStyle/>
          <a:p>
            <a:pPr algn="l" rtl="0"/>
            <a:r>
              <a:rPr lang="en-US" dirty="0" smtClean="0">
                <a:latin typeface="Times New Roman" panose="02020603050405020304" pitchFamily="18" charset="0"/>
                <a:cs typeface="Times New Roman" panose="02020603050405020304" pitchFamily="18" charset="0"/>
              </a:rPr>
              <a:t>A </a:t>
            </a:r>
            <a:r>
              <a:rPr lang="en-US" dirty="0" smtClean="0">
                <a:solidFill>
                  <a:srgbClr val="FF0000"/>
                </a:solidFill>
                <a:latin typeface="Times New Roman" panose="02020603050405020304" pitchFamily="18" charset="0"/>
                <a:cs typeface="Times New Roman" panose="02020603050405020304" pitchFamily="18" charset="0"/>
              </a:rPr>
              <a:t>positive</a:t>
            </a:r>
            <a:r>
              <a:rPr lang="en-US" dirty="0" smtClean="0">
                <a:latin typeface="Times New Roman" panose="02020603050405020304" pitchFamily="18" charset="0"/>
                <a:cs typeface="Times New Roman" panose="02020603050405020304" pitchFamily="18" charset="0"/>
              </a:rPr>
              <a:t> rank 1 perturbation generates a </a:t>
            </a:r>
            <a:r>
              <a:rPr lang="en-US" dirty="0" smtClean="0">
                <a:solidFill>
                  <a:srgbClr val="FF0000"/>
                </a:solidFill>
                <a:latin typeface="Times New Roman" panose="02020603050405020304" pitchFamily="18" charset="0"/>
                <a:cs typeface="Times New Roman" panose="02020603050405020304" pitchFamily="18" charset="0"/>
              </a:rPr>
              <a:t>positively shifted  </a:t>
            </a:r>
            <a:r>
              <a:rPr lang="en-US" dirty="0" smtClean="0">
                <a:latin typeface="Times New Roman" panose="02020603050405020304" pitchFamily="18" charset="0"/>
                <a:cs typeface="Times New Roman" panose="02020603050405020304" pitchFamily="18" charset="0"/>
              </a:rPr>
              <a:t>spectrum interlacing with the original</a:t>
            </a:r>
          </a:p>
          <a:p>
            <a:pPr algn="l" rtl="0"/>
            <a:r>
              <a:rPr lang="en-US" dirty="0">
                <a:latin typeface="Times New Roman" panose="02020603050405020304" pitchFamily="18" charset="0"/>
                <a:cs typeface="Times New Roman" panose="02020603050405020304" pitchFamily="18" charset="0"/>
              </a:rPr>
              <a:t>A </a:t>
            </a:r>
            <a:r>
              <a:rPr lang="en-US" dirty="0" smtClean="0">
                <a:solidFill>
                  <a:srgbClr val="0070C0"/>
                </a:solidFill>
                <a:latin typeface="Times New Roman" panose="02020603050405020304" pitchFamily="18" charset="0"/>
                <a:cs typeface="Times New Roman" panose="02020603050405020304" pitchFamily="18" charset="0"/>
              </a:rPr>
              <a:t>negative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rank 1 perturbation generates a </a:t>
            </a:r>
            <a:r>
              <a:rPr lang="en-US" dirty="0" smtClean="0">
                <a:solidFill>
                  <a:srgbClr val="0070C0"/>
                </a:solidFill>
                <a:latin typeface="Times New Roman" panose="02020603050405020304" pitchFamily="18" charset="0"/>
                <a:cs typeface="Times New Roman" panose="02020603050405020304" pitchFamily="18" charset="0"/>
              </a:rPr>
              <a:t>negatively </a:t>
            </a:r>
            <a:r>
              <a:rPr lang="en-US" dirty="0">
                <a:solidFill>
                  <a:srgbClr val="0070C0"/>
                </a:solidFill>
                <a:latin typeface="Times New Roman" panose="02020603050405020304" pitchFamily="18" charset="0"/>
                <a:cs typeface="Times New Roman" panose="02020603050405020304" pitchFamily="18" charset="0"/>
              </a:rPr>
              <a:t>shifted </a:t>
            </a:r>
            <a:r>
              <a:rPr lang="en-US" dirty="0">
                <a:latin typeface="Times New Roman" panose="02020603050405020304" pitchFamily="18" charset="0"/>
                <a:cs typeface="Times New Roman" panose="02020603050405020304" pitchFamily="18" charset="0"/>
              </a:rPr>
              <a:t>spectrum interlacing with the original</a:t>
            </a:r>
            <a:r>
              <a:rPr lang="en-US" dirty="0" smtClean="0">
                <a:latin typeface="Times New Roman" panose="02020603050405020304" pitchFamily="18" charset="0"/>
                <a:cs typeface="Times New Roman" panose="02020603050405020304" pitchFamily="18" charset="0"/>
              </a:rPr>
              <a:t> </a:t>
            </a:r>
            <a:endParaRPr lang="he-IL" dirty="0">
              <a:latin typeface="Times New Roman" panose="02020603050405020304" pitchFamily="18" charset="0"/>
              <a:cs typeface="Times New Roman" panose="02020603050405020304" pitchFamily="18" charset="0"/>
            </a:endParaRPr>
          </a:p>
        </p:txBody>
      </p:sp>
      <p:grpSp>
        <p:nvGrpSpPr>
          <p:cNvPr id="100" name="Group 99"/>
          <p:cNvGrpSpPr/>
          <p:nvPr/>
        </p:nvGrpSpPr>
        <p:grpSpPr>
          <a:xfrm>
            <a:off x="762000" y="3657600"/>
            <a:ext cx="7754570" cy="1469886"/>
            <a:chOff x="1295400" y="4431268"/>
            <a:chExt cx="7754570" cy="1469886"/>
          </a:xfrm>
        </p:grpSpPr>
        <p:grpSp>
          <p:nvGrpSpPr>
            <p:cNvPr id="94" name="Group 93"/>
            <p:cNvGrpSpPr/>
            <p:nvPr/>
          </p:nvGrpSpPr>
          <p:grpSpPr>
            <a:xfrm>
              <a:off x="1295400" y="4572000"/>
              <a:ext cx="5791200" cy="1219200"/>
              <a:chOff x="914400" y="4953000"/>
              <a:chExt cx="5791200" cy="1219200"/>
            </a:xfrm>
          </p:grpSpPr>
          <p:cxnSp>
            <p:nvCxnSpPr>
              <p:cNvPr id="7" name="Straight Connector 6"/>
              <p:cNvCxnSpPr/>
              <p:nvPr/>
            </p:nvCxnSpPr>
            <p:spPr bwMode="auto">
              <a:xfrm>
                <a:off x="914400" y="5029200"/>
                <a:ext cx="579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286000" y="4953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2895600" y="4953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3886200" y="4953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4800600" y="4953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5181600" y="4953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14400" y="5410200"/>
                <a:ext cx="579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2286000" y="5029200"/>
                <a:ext cx="152400" cy="3810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2895600" y="5029200"/>
                <a:ext cx="457200" cy="3810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886200" y="5029200"/>
                <a:ext cx="689416" cy="3810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4807039" y="5029200"/>
                <a:ext cx="145961" cy="3810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a:off x="5181600" y="5029200"/>
                <a:ext cx="381000" cy="3810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a:off x="914400" y="5791200"/>
                <a:ext cx="579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a:off x="1981200" y="5410200"/>
                <a:ext cx="457200" cy="3810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33" name="Straight Connector 32"/>
              <p:cNvCxnSpPr/>
              <p:nvPr/>
            </p:nvCxnSpPr>
            <p:spPr bwMode="auto">
              <a:xfrm flipH="1">
                <a:off x="2743200" y="5410200"/>
                <a:ext cx="609600" cy="3810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34" name="Straight Connector 33"/>
              <p:cNvCxnSpPr/>
              <p:nvPr/>
            </p:nvCxnSpPr>
            <p:spPr bwMode="auto">
              <a:xfrm flipH="1">
                <a:off x="4114800" y="5410200"/>
                <a:ext cx="444321" cy="3810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35" name="Straight Connector 34"/>
              <p:cNvCxnSpPr/>
              <p:nvPr/>
            </p:nvCxnSpPr>
            <p:spPr bwMode="auto">
              <a:xfrm>
                <a:off x="4953000" y="5410200"/>
                <a:ext cx="0" cy="3810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36" name="Straight Connector 35"/>
              <p:cNvCxnSpPr/>
              <p:nvPr/>
            </p:nvCxnSpPr>
            <p:spPr bwMode="auto">
              <a:xfrm flipH="1">
                <a:off x="5029200" y="5410200"/>
                <a:ext cx="533400" cy="3810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37" name="Straight Connector 36"/>
              <p:cNvCxnSpPr/>
              <p:nvPr/>
            </p:nvCxnSpPr>
            <p:spPr bwMode="auto">
              <a:xfrm>
                <a:off x="914400" y="6172200"/>
                <a:ext cx="579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2286000" y="6096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2895600" y="6096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3886200" y="6096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800600" y="6096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5181600" y="6096000"/>
                <a:ext cx="0" cy="762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4" name="Straight Arrow Connector 43"/>
              <p:cNvCxnSpPr/>
              <p:nvPr/>
            </p:nvCxnSpPr>
            <p:spPr bwMode="auto">
              <a:xfrm flipH="1">
                <a:off x="1981200" y="6134100"/>
                <a:ext cx="304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2743200" y="6134100"/>
                <a:ext cx="152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a:off x="3886200" y="6134100"/>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a:off x="4800600" y="6134100"/>
                <a:ext cx="152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2" name="Straight Arrow Connector 61"/>
              <p:cNvCxnSpPr/>
              <p:nvPr/>
            </p:nvCxnSpPr>
            <p:spPr bwMode="auto">
              <a:xfrm flipH="1">
                <a:off x="5029200" y="6134100"/>
                <a:ext cx="152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5" name="Straight Connector 64"/>
              <p:cNvCxnSpPr/>
              <p:nvPr/>
            </p:nvCxnSpPr>
            <p:spPr bwMode="auto">
              <a:xfrm>
                <a:off x="2286000" y="5005857"/>
                <a:ext cx="0" cy="1143000"/>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66" name="Straight Connector 65"/>
              <p:cNvCxnSpPr/>
              <p:nvPr/>
            </p:nvCxnSpPr>
            <p:spPr bwMode="auto">
              <a:xfrm>
                <a:off x="2895600" y="4991100"/>
                <a:ext cx="0" cy="1143000"/>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67" name="Straight Connector 66"/>
              <p:cNvCxnSpPr/>
              <p:nvPr/>
            </p:nvCxnSpPr>
            <p:spPr bwMode="auto">
              <a:xfrm>
                <a:off x="3894786" y="4974196"/>
                <a:ext cx="0" cy="1143000"/>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68" name="Straight Connector 67"/>
              <p:cNvCxnSpPr/>
              <p:nvPr/>
            </p:nvCxnSpPr>
            <p:spPr bwMode="auto">
              <a:xfrm>
                <a:off x="4807039" y="5017662"/>
                <a:ext cx="0" cy="1143000"/>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69" name="Straight Connector 68"/>
              <p:cNvCxnSpPr/>
              <p:nvPr/>
            </p:nvCxnSpPr>
            <p:spPr bwMode="auto">
              <a:xfrm>
                <a:off x="5181600" y="5005857"/>
                <a:ext cx="0" cy="1143000"/>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82" name="Straight Connector 81"/>
              <p:cNvCxnSpPr/>
              <p:nvPr/>
            </p:nvCxnSpPr>
            <p:spPr bwMode="auto">
              <a:xfrm>
                <a:off x="1981200" y="5715000"/>
                <a:ext cx="0" cy="762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83" name="Straight Connector 82"/>
              <p:cNvCxnSpPr/>
              <p:nvPr/>
            </p:nvCxnSpPr>
            <p:spPr bwMode="auto">
              <a:xfrm>
                <a:off x="2743200" y="5715000"/>
                <a:ext cx="0" cy="762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84" name="Straight Connector 83"/>
              <p:cNvCxnSpPr/>
              <p:nvPr/>
            </p:nvCxnSpPr>
            <p:spPr bwMode="auto">
              <a:xfrm>
                <a:off x="4114800" y="5715000"/>
                <a:ext cx="0" cy="762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85" name="Straight Connector 84"/>
              <p:cNvCxnSpPr/>
              <p:nvPr/>
            </p:nvCxnSpPr>
            <p:spPr bwMode="auto">
              <a:xfrm>
                <a:off x="4953000" y="5715000"/>
                <a:ext cx="0" cy="762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86" name="Straight Connector 85"/>
              <p:cNvCxnSpPr/>
              <p:nvPr/>
            </p:nvCxnSpPr>
            <p:spPr bwMode="auto">
              <a:xfrm>
                <a:off x="5029200" y="5715000"/>
                <a:ext cx="0" cy="76200"/>
              </a:xfrm>
              <a:prstGeom prst="line">
                <a:avLst/>
              </a:prstGeom>
              <a:solidFill>
                <a:schemeClr val="accent1"/>
              </a:solidFill>
              <a:ln w="25400" cap="flat" cmpd="sng" algn="ctr">
                <a:solidFill>
                  <a:srgbClr val="0070C0"/>
                </a:solidFill>
                <a:prstDash val="solid"/>
                <a:round/>
                <a:headEnd type="none" w="med" len="med"/>
                <a:tailEnd type="none" w="med" len="med"/>
              </a:ln>
              <a:effectLst/>
            </p:spPr>
          </p:cxnSp>
          <p:cxnSp>
            <p:nvCxnSpPr>
              <p:cNvPr id="88" name="Straight Connector 87"/>
              <p:cNvCxnSpPr/>
              <p:nvPr/>
            </p:nvCxnSpPr>
            <p:spPr bwMode="auto">
              <a:xfrm>
                <a:off x="1981200" y="5791200"/>
                <a:ext cx="0" cy="381000"/>
              </a:xfrm>
              <a:prstGeom prst="line">
                <a:avLst/>
              </a:prstGeom>
              <a:solidFill>
                <a:schemeClr val="accent1"/>
              </a:solidFill>
              <a:ln w="9525" cap="flat" cmpd="sng" algn="ctr">
                <a:solidFill>
                  <a:srgbClr val="0070C0"/>
                </a:solidFill>
                <a:prstDash val="dashDot"/>
                <a:round/>
                <a:headEnd type="none" w="med" len="med"/>
                <a:tailEnd type="none" w="med" len="med"/>
              </a:ln>
              <a:effectLst/>
            </p:spPr>
          </p:cxnSp>
          <p:cxnSp>
            <p:nvCxnSpPr>
              <p:cNvPr id="89" name="Straight Connector 88"/>
              <p:cNvCxnSpPr/>
              <p:nvPr/>
            </p:nvCxnSpPr>
            <p:spPr bwMode="auto">
              <a:xfrm>
                <a:off x="2743200" y="5791200"/>
                <a:ext cx="0" cy="381000"/>
              </a:xfrm>
              <a:prstGeom prst="line">
                <a:avLst/>
              </a:prstGeom>
              <a:solidFill>
                <a:schemeClr val="accent1"/>
              </a:solidFill>
              <a:ln w="9525" cap="flat" cmpd="sng" algn="ctr">
                <a:solidFill>
                  <a:srgbClr val="0070C0"/>
                </a:solidFill>
                <a:prstDash val="dashDot"/>
                <a:round/>
                <a:headEnd type="none" w="med" len="med"/>
                <a:tailEnd type="none" w="med" len="med"/>
              </a:ln>
              <a:effectLst/>
            </p:spPr>
          </p:cxnSp>
          <p:cxnSp>
            <p:nvCxnSpPr>
              <p:cNvPr id="90" name="Straight Connector 89"/>
              <p:cNvCxnSpPr/>
              <p:nvPr/>
            </p:nvCxnSpPr>
            <p:spPr bwMode="auto">
              <a:xfrm>
                <a:off x="4114800" y="5791200"/>
                <a:ext cx="0" cy="381000"/>
              </a:xfrm>
              <a:prstGeom prst="line">
                <a:avLst/>
              </a:prstGeom>
              <a:solidFill>
                <a:schemeClr val="accent1"/>
              </a:solidFill>
              <a:ln w="9525" cap="flat" cmpd="sng" algn="ctr">
                <a:solidFill>
                  <a:srgbClr val="0070C0"/>
                </a:solidFill>
                <a:prstDash val="dashDot"/>
                <a:round/>
                <a:headEnd type="none" w="med" len="med"/>
                <a:tailEnd type="none" w="med" len="med"/>
              </a:ln>
              <a:effectLst/>
            </p:spPr>
          </p:cxnSp>
          <p:cxnSp>
            <p:nvCxnSpPr>
              <p:cNvPr id="91" name="Straight Connector 90"/>
              <p:cNvCxnSpPr/>
              <p:nvPr/>
            </p:nvCxnSpPr>
            <p:spPr bwMode="auto">
              <a:xfrm>
                <a:off x="4953000" y="5791200"/>
                <a:ext cx="0" cy="381000"/>
              </a:xfrm>
              <a:prstGeom prst="line">
                <a:avLst/>
              </a:prstGeom>
              <a:solidFill>
                <a:schemeClr val="accent1"/>
              </a:solidFill>
              <a:ln w="9525" cap="flat" cmpd="sng" algn="ctr">
                <a:solidFill>
                  <a:srgbClr val="0070C0"/>
                </a:solidFill>
                <a:prstDash val="dashDot"/>
                <a:round/>
                <a:headEnd type="none" w="med" len="med"/>
                <a:tailEnd type="none" w="med" len="med"/>
              </a:ln>
              <a:effectLst/>
            </p:spPr>
          </p:cxnSp>
          <p:cxnSp>
            <p:nvCxnSpPr>
              <p:cNvPr id="92" name="Straight Connector 91"/>
              <p:cNvCxnSpPr/>
              <p:nvPr/>
            </p:nvCxnSpPr>
            <p:spPr bwMode="auto">
              <a:xfrm>
                <a:off x="5029200" y="5791200"/>
                <a:ext cx="0" cy="381000"/>
              </a:xfrm>
              <a:prstGeom prst="line">
                <a:avLst/>
              </a:prstGeom>
              <a:solidFill>
                <a:schemeClr val="accent1"/>
              </a:solidFill>
              <a:ln w="9525" cap="flat" cmpd="sng" algn="ctr">
                <a:solidFill>
                  <a:srgbClr val="0070C0"/>
                </a:solidFill>
                <a:prstDash val="dashDot"/>
                <a:round/>
                <a:headEnd type="none" w="med" len="med"/>
                <a:tailEnd type="none" w="med" len="med"/>
              </a:ln>
              <a:effectLst/>
            </p:spPr>
          </p:cxnSp>
        </p:grpSp>
        <p:sp>
          <p:nvSpPr>
            <p:cNvPr id="96" name="TextBox 95"/>
            <p:cNvSpPr txBox="1"/>
            <p:nvPr/>
          </p:nvSpPr>
          <p:spPr>
            <a:xfrm>
              <a:off x="7315200" y="4431268"/>
              <a:ext cx="1734770" cy="369332"/>
            </a:xfrm>
            <a:prstGeom prst="rect">
              <a:avLst/>
            </a:prstGeom>
            <a:noFill/>
          </p:spPr>
          <p:txBody>
            <a:bodyPr wrap="none" rtlCol="1">
              <a:spAutoFit/>
            </a:bodyPr>
            <a:lstStyle/>
            <a:p>
              <a:pPr algn="l" rtl="0"/>
              <a:r>
                <a:rPr lang="en-US" sz="1600" dirty="0" smtClean="0">
                  <a:latin typeface="Times New Roman" panose="02020603050405020304" pitchFamily="18" charset="0"/>
                  <a:cs typeface="Times New Roman" panose="02020603050405020304" pitchFamily="18" charset="0"/>
                </a:rPr>
                <a:t>Original spectrum</a:t>
              </a:r>
              <a:r>
                <a:rPr lang="en-US" dirty="0" smtClean="0">
                  <a:latin typeface="Times New Roman" panose="02020603050405020304" pitchFamily="18" charset="0"/>
                  <a:cs typeface="Times New Roman" panose="02020603050405020304" pitchFamily="18" charset="0"/>
                </a:rPr>
                <a:t> </a:t>
              </a:r>
              <a:endParaRPr lang="he-IL" dirty="0">
                <a:latin typeface="Times New Roman" panose="02020603050405020304" pitchFamily="18" charset="0"/>
                <a:cs typeface="Times New Roman" panose="02020603050405020304" pitchFamily="18" charset="0"/>
              </a:endParaRPr>
            </a:p>
          </p:txBody>
        </p:sp>
        <p:sp>
          <p:nvSpPr>
            <p:cNvPr id="97" name="TextBox 96"/>
            <p:cNvSpPr txBox="1"/>
            <p:nvPr/>
          </p:nvSpPr>
          <p:spPr>
            <a:xfrm>
              <a:off x="7467600" y="4812268"/>
              <a:ext cx="1026243" cy="338554"/>
            </a:xfrm>
            <a:prstGeom prst="rect">
              <a:avLst/>
            </a:prstGeom>
            <a:noFill/>
          </p:spPr>
          <p:txBody>
            <a:bodyPr wrap="none" rtlCol="1">
              <a:spAutoFit/>
            </a:bodyPr>
            <a:lstStyle/>
            <a:p>
              <a:pPr algn="l" rtl="0"/>
              <a:r>
                <a:rPr lang="en-US" sz="1600" dirty="0" smtClean="0">
                  <a:solidFill>
                    <a:srgbClr val="FF0000"/>
                  </a:solidFill>
                  <a:latin typeface="Times New Roman" panose="02020603050405020304" pitchFamily="18" charset="0"/>
                  <a:cs typeface="Times New Roman" panose="02020603050405020304" pitchFamily="18" charset="0"/>
                </a:rPr>
                <a:t>Shift right</a:t>
              </a:r>
              <a:endParaRPr lang="he-IL" dirty="0">
                <a:solidFill>
                  <a:srgbClr val="FF0000"/>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7545771" y="5193268"/>
              <a:ext cx="912429" cy="338554"/>
            </a:xfrm>
            <a:prstGeom prst="rect">
              <a:avLst/>
            </a:prstGeom>
            <a:noFill/>
          </p:spPr>
          <p:txBody>
            <a:bodyPr wrap="none" rtlCol="1">
              <a:spAutoFit/>
            </a:bodyPr>
            <a:lstStyle/>
            <a:p>
              <a:pPr algn="l" rtl="0"/>
              <a:r>
                <a:rPr lang="en-US" sz="1600" dirty="0" smtClean="0">
                  <a:solidFill>
                    <a:srgbClr val="0070C0"/>
                  </a:solidFill>
                  <a:latin typeface="Times New Roman" panose="02020603050405020304" pitchFamily="18" charset="0"/>
                  <a:cs typeface="Times New Roman" panose="02020603050405020304" pitchFamily="18" charset="0"/>
                </a:rPr>
                <a:t>Shift left</a:t>
              </a:r>
              <a:endParaRPr lang="he-IL" dirty="0">
                <a:solidFill>
                  <a:srgbClr val="0070C0"/>
                </a:solidFill>
                <a:latin typeface="Times New Roman" panose="02020603050405020304" pitchFamily="18" charset="0"/>
                <a:cs typeface="Times New Roman" panose="02020603050405020304" pitchFamily="18" charset="0"/>
              </a:endParaRPr>
            </a:p>
          </p:txBody>
        </p:sp>
        <p:sp>
          <p:nvSpPr>
            <p:cNvPr id="99" name="TextBox 98"/>
            <p:cNvSpPr txBox="1"/>
            <p:nvPr/>
          </p:nvSpPr>
          <p:spPr>
            <a:xfrm>
              <a:off x="7391400" y="5562600"/>
              <a:ext cx="1023165" cy="338554"/>
            </a:xfrm>
            <a:prstGeom prst="rect">
              <a:avLst/>
            </a:prstGeom>
            <a:noFill/>
          </p:spPr>
          <p:txBody>
            <a:bodyPr wrap="none" rtlCol="1">
              <a:spAutoFit/>
            </a:bodyPr>
            <a:lstStyle/>
            <a:p>
              <a:pPr algn="l" rtl="0"/>
              <a:r>
                <a:rPr lang="en-US" sz="1600" dirty="0" smtClean="0">
                  <a:latin typeface="Times New Roman" panose="02020603050405020304" pitchFamily="18" charset="0"/>
                  <a:cs typeface="Times New Roman" panose="02020603050405020304" pitchFamily="18" charset="0"/>
                </a:rPr>
                <a:t>Total shift</a:t>
              </a:r>
              <a:endParaRPr lang="he-IL"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2286000" y="5791200"/>
            <a:ext cx="4532121" cy="381000"/>
            <a:chOff x="2362200" y="5638800"/>
            <a:chExt cx="4532121" cy="381000"/>
          </a:xfrm>
        </p:grpSpPr>
        <mc:AlternateContent xmlns:mc="http://schemas.openxmlformats.org/markup-compatibility/2006" xmlns:a14="http://schemas.microsoft.com/office/drawing/2010/main">
          <mc:Choice Requires="a14">
            <p:sp>
              <p:nvSpPr>
                <p:cNvPr id="3" name="TextBox 2"/>
                <p:cNvSpPr txBox="1"/>
                <p:nvPr/>
              </p:nvSpPr>
              <p:spPr>
                <a:xfrm>
                  <a:off x="3133136" y="5650468"/>
                  <a:ext cx="101066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solidFill>
                                  <a:srgbClr val="FF0000"/>
                                </a:solidFill>
                                <a:latin typeface="Cambria Math"/>
                              </a:rPr>
                            </m:ctrlPr>
                          </m:sSubPr>
                          <m:e>
                            <m:r>
                              <m:rPr>
                                <m:sty m:val="p"/>
                              </m:rPr>
                              <a:rPr lang="el-GR" i="1">
                                <a:solidFill>
                                  <a:srgbClr val="FF0000"/>
                                </a:solidFill>
                                <a:latin typeface="Cambria Math"/>
                              </a:rPr>
                              <m:t>λ</m:t>
                            </m:r>
                          </m:e>
                          <m:sub>
                            <m:r>
                              <a:rPr lang="he-IL" b="0" i="1" smtClean="0">
                                <a:solidFill>
                                  <a:srgbClr val="FF0000"/>
                                </a:solidFill>
                                <a:latin typeface="Cambria Math"/>
                              </a:rPr>
                              <m:t> </m:t>
                            </m:r>
                            <m:r>
                              <a:rPr lang="en-US" b="0" i="1" smtClean="0">
                                <a:solidFill>
                                  <a:srgbClr val="FF0000"/>
                                </a:solidFill>
                                <a:latin typeface="Cambria Math"/>
                              </a:rPr>
                              <m:t>𝑟</m:t>
                            </m:r>
                            <m:r>
                              <a:rPr lang="en-US" b="0" i="1" smtClean="0">
                                <a:solidFill>
                                  <a:srgbClr val="FF0000"/>
                                </a:solidFill>
                                <a:latin typeface="Cambria Math"/>
                              </a:rPr>
                              <m:t>−</m:t>
                            </m:r>
                            <m:r>
                              <a:rPr lang="en-US" b="0" i="1" smtClean="0">
                                <a:solidFill>
                                  <a:srgbClr val="FF0000"/>
                                </a:solidFill>
                                <a:latin typeface="Cambria Math"/>
                              </a:rPr>
                              <m:t>1</m:t>
                            </m:r>
                          </m:sub>
                        </m:sSub>
                        <m:r>
                          <a:rPr lang="he-IL" b="0" i="1" smtClean="0">
                            <a:latin typeface="Cambria Math"/>
                          </a:rPr>
                          <m:t> </m:t>
                        </m:r>
                        <m:r>
                          <a:rPr lang="he-IL" i="1" smtClean="0">
                            <a:latin typeface="Cambria Math"/>
                            <a:ea typeface="Cambria Math"/>
                          </a:rPr>
                          <m:t>≤</m:t>
                        </m:r>
                      </m:oMath>
                    </m:oMathPara>
                  </a14:m>
                  <a:endParaRPr lang="he-IL" dirty="0"/>
                </a:p>
              </p:txBody>
            </p:sp>
          </mc:Choice>
          <mc:Fallback xmlns="">
            <p:sp>
              <p:nvSpPr>
                <p:cNvPr id="3" name="TextBox 2"/>
                <p:cNvSpPr txBox="1">
                  <a:spLocks noRot="1" noChangeAspect="1" noMove="1" noResize="1" noEditPoints="1" noAdjustHandles="1" noChangeArrowheads="1" noChangeShapeType="1" noTextEdit="1"/>
                </p:cNvSpPr>
                <p:nvPr/>
              </p:nvSpPr>
              <p:spPr>
                <a:xfrm>
                  <a:off x="3133136" y="5650468"/>
                  <a:ext cx="1010661" cy="369332"/>
                </a:xfrm>
                <a:prstGeom prst="rect">
                  <a:avLst/>
                </a:prstGeom>
                <a:blipFill rotWithShape="1">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362200" y="5638800"/>
                  <a:ext cx="959365" cy="369332"/>
                </a:xfrm>
                <a:prstGeom prst="rect">
                  <a:avLst/>
                </a:prstGeom>
                <a:noFill/>
              </p:spPr>
              <p:txBody>
                <a:bodyPr wrap="none" rtlCol="1">
                  <a:spAutoFit/>
                </a:bodyPr>
                <a:lstStyle/>
                <a:p>
                  <a14:m>
                    <m:oMath xmlns:m="http://schemas.openxmlformats.org/officeDocument/2006/math">
                      <m:sSub>
                        <m:sSubPr>
                          <m:ctrlPr>
                            <a:rPr lang="he-IL" i="1" smtClean="0">
                              <a:solidFill>
                                <a:srgbClr val="0070C0"/>
                              </a:solidFill>
                              <a:latin typeface="Cambria Math"/>
                            </a:rPr>
                          </m:ctrlPr>
                        </m:sSubPr>
                        <m:e>
                          <m:r>
                            <m:rPr>
                              <m:sty m:val="p"/>
                            </m:rPr>
                            <a:rPr lang="el-GR" i="1">
                              <a:solidFill>
                                <a:srgbClr val="0070C0"/>
                              </a:solidFill>
                              <a:latin typeface="Cambria Math"/>
                            </a:rPr>
                            <m:t>λ</m:t>
                          </m:r>
                        </m:e>
                        <m:sub>
                          <m:r>
                            <a:rPr lang="he-IL" b="0" i="1" smtClean="0">
                              <a:solidFill>
                                <a:srgbClr val="0070C0"/>
                              </a:solidFill>
                              <a:latin typeface="Cambria Math"/>
                            </a:rPr>
                            <m:t> </m:t>
                          </m:r>
                          <m:r>
                            <a:rPr lang="en-US" b="0" i="1" smtClean="0">
                              <a:solidFill>
                                <a:srgbClr val="0070C0"/>
                              </a:solidFill>
                              <a:latin typeface="Cambria Math"/>
                            </a:rPr>
                            <m:t>𝑟</m:t>
                          </m:r>
                          <m:r>
                            <a:rPr lang="en-US" b="0" i="1" smtClean="0">
                              <a:solidFill>
                                <a:srgbClr val="0070C0"/>
                              </a:solidFill>
                              <a:latin typeface="Cambria Math"/>
                            </a:rPr>
                            <m:t>−</m:t>
                          </m:r>
                          <m:r>
                            <a:rPr lang="he-IL" b="0" i="1" smtClean="0">
                              <a:solidFill>
                                <a:srgbClr val="0070C0"/>
                              </a:solidFill>
                              <a:latin typeface="Cambria Math"/>
                            </a:rPr>
                            <m:t>1</m:t>
                          </m:r>
                        </m:sub>
                      </m:sSub>
                      <m:r>
                        <a:rPr lang="he-IL" i="1" smtClean="0">
                          <a:latin typeface="Cambria Math"/>
                          <a:ea typeface="Cambria Math"/>
                        </a:rPr>
                        <m:t>≤</m:t>
                      </m:r>
                    </m:oMath>
                  </a14:m>
                  <a:r>
                    <a:rPr lang="he-IL" dirty="0" smtClean="0"/>
                    <a:t> </a:t>
                  </a:r>
                  <a:endParaRPr lang="he-IL" dirty="0"/>
                </a:p>
              </p:txBody>
            </p:sp>
          </mc:Choice>
          <mc:Fallback xmlns="">
            <p:sp>
              <p:nvSpPr>
                <p:cNvPr id="58" name="TextBox 57"/>
                <p:cNvSpPr txBox="1">
                  <a:spLocks noRot="1" noChangeAspect="1" noMove="1" noResize="1" noEditPoints="1" noAdjustHandles="1" noChangeArrowheads="1" noChangeShapeType="1" noTextEdit="1"/>
                </p:cNvSpPr>
                <p:nvPr/>
              </p:nvSpPr>
              <p:spPr>
                <a:xfrm>
                  <a:off x="2362200" y="5638800"/>
                  <a:ext cx="959365" cy="369332"/>
                </a:xfrm>
                <a:prstGeom prst="rect">
                  <a:avLst/>
                </a:prstGeom>
                <a:blipFill rotWithShape="1">
                  <a:blip r:embed="rId9"/>
                  <a:stretch>
                    <a:fillRect l="-3822" t="-8197" b="-2459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257800" y="5638800"/>
                  <a:ext cx="959365"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solidFill>
                                  <a:srgbClr val="0070C0"/>
                                </a:solidFill>
                                <a:latin typeface="Cambria Math"/>
                              </a:rPr>
                            </m:ctrlPr>
                          </m:sSubPr>
                          <m:e>
                            <m:r>
                              <m:rPr>
                                <m:sty m:val="p"/>
                              </m:rPr>
                              <a:rPr lang="el-GR" i="1" smtClean="0">
                                <a:solidFill>
                                  <a:srgbClr val="0070C0"/>
                                </a:solidFill>
                                <a:latin typeface="Cambria Math"/>
                              </a:rPr>
                              <m:t>λ</m:t>
                            </m:r>
                          </m:e>
                          <m:sub>
                            <m:r>
                              <a:rPr lang="he-IL" b="0" i="1" smtClean="0">
                                <a:solidFill>
                                  <a:srgbClr val="0070C0"/>
                                </a:solidFill>
                                <a:latin typeface="Cambria Math"/>
                              </a:rPr>
                              <m:t> </m:t>
                            </m:r>
                            <m:r>
                              <a:rPr lang="en-US" b="0" i="1" smtClean="0">
                                <a:solidFill>
                                  <a:srgbClr val="0070C0"/>
                                </a:solidFill>
                                <a:latin typeface="Cambria Math"/>
                              </a:rPr>
                              <m:t>𝑟</m:t>
                            </m:r>
                            <m:r>
                              <a:rPr lang="en-US" b="0" i="1" smtClean="0">
                                <a:solidFill>
                                  <a:srgbClr val="0070C0"/>
                                </a:solidFill>
                                <a:latin typeface="Cambria Math"/>
                              </a:rPr>
                              <m:t>+</m:t>
                            </m:r>
                            <m:r>
                              <a:rPr lang="en-US" b="0" i="1" smtClean="0">
                                <a:solidFill>
                                  <a:srgbClr val="0070C0"/>
                                </a:solidFill>
                                <a:latin typeface="Cambria Math"/>
                              </a:rPr>
                              <m:t>1</m:t>
                            </m:r>
                          </m:sub>
                        </m:sSub>
                        <m:r>
                          <a:rPr lang="he-IL" i="1" smtClean="0">
                            <a:latin typeface="Cambria Math"/>
                            <a:ea typeface="Cambria Math"/>
                          </a:rPr>
                          <m:t>≤</m:t>
                        </m:r>
                      </m:oMath>
                    </m:oMathPara>
                  </a14:m>
                  <a:endParaRPr lang="he-IL" dirty="0"/>
                </a:p>
              </p:txBody>
            </p:sp>
          </mc:Choice>
          <mc:Fallback xmlns="">
            <p:sp>
              <p:nvSpPr>
                <p:cNvPr id="60" name="TextBox 59"/>
                <p:cNvSpPr txBox="1">
                  <a:spLocks noRot="1" noChangeAspect="1" noMove="1" noResize="1" noEditPoints="1" noAdjustHandles="1" noChangeArrowheads="1" noChangeShapeType="1" noTextEdit="1"/>
                </p:cNvSpPr>
                <p:nvPr/>
              </p:nvSpPr>
              <p:spPr>
                <a:xfrm>
                  <a:off x="5257800" y="5638800"/>
                  <a:ext cx="959365" cy="369332"/>
                </a:xfrm>
                <a:prstGeom prst="rect">
                  <a:avLst/>
                </a:prstGeom>
                <a:blipFill rotWithShape="1">
                  <a:blip r:embed="rId10"/>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10000" y="5638800"/>
                  <a:ext cx="1562100"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solidFill>
                                  <a:srgbClr val="0070C0"/>
                                </a:solidFill>
                                <a:latin typeface="Cambria Math"/>
                              </a:rPr>
                            </m:ctrlPr>
                          </m:sSubPr>
                          <m:e>
                            <m:r>
                              <a:rPr lang="he-IL" b="0" i="1" smtClean="0">
                                <a:solidFill>
                                  <a:srgbClr val="0070C0"/>
                                </a:solidFill>
                                <a:latin typeface="Cambria Math"/>
                              </a:rPr>
                              <m:t> </m:t>
                            </m:r>
                            <m:r>
                              <m:rPr>
                                <m:sty m:val="p"/>
                              </m:rPr>
                              <a:rPr lang="el-GR" i="1">
                                <a:solidFill>
                                  <a:srgbClr val="0070C0"/>
                                </a:solidFill>
                                <a:latin typeface="Cambria Math"/>
                              </a:rPr>
                              <m:t>λ</m:t>
                            </m:r>
                          </m:e>
                          <m:sub>
                            <m:r>
                              <a:rPr lang="en-US" b="0" i="1" smtClean="0">
                                <a:solidFill>
                                  <a:srgbClr val="0070C0"/>
                                </a:solidFill>
                                <a:latin typeface="Cambria Math"/>
                              </a:rPr>
                              <m:t>𝑟</m:t>
                            </m:r>
                            <m:r>
                              <a:rPr lang="en-US" b="0" i="1" smtClean="0">
                                <a:solidFill>
                                  <a:srgbClr val="0070C0"/>
                                </a:solidFill>
                                <a:latin typeface="Cambria Math"/>
                              </a:rPr>
                              <m:t> </m:t>
                            </m:r>
                          </m:sub>
                        </m:sSub>
                        <m:r>
                          <a:rPr lang="he-IL" i="1" smtClean="0">
                            <a:latin typeface="Cambria Math"/>
                            <a:ea typeface="Cambria Math"/>
                          </a:rPr>
                          <m:t>≤</m:t>
                        </m:r>
                        <m:sSub>
                          <m:sSubPr>
                            <m:ctrlPr>
                              <a:rPr lang="he-IL" i="1" smtClean="0">
                                <a:solidFill>
                                  <a:srgbClr val="FF0000"/>
                                </a:solidFill>
                                <a:latin typeface="Cambria Math"/>
                              </a:rPr>
                            </m:ctrlPr>
                          </m:sSubPr>
                          <m:e>
                            <m:r>
                              <m:rPr>
                                <m:sty m:val="p"/>
                              </m:rPr>
                              <a:rPr lang="el-GR" i="1">
                                <a:solidFill>
                                  <a:srgbClr val="FF0000"/>
                                </a:solidFill>
                                <a:latin typeface="Cambria Math"/>
                              </a:rPr>
                              <m:t>λ</m:t>
                            </m:r>
                          </m:e>
                          <m:sub>
                            <m:r>
                              <a:rPr lang="en-US" i="1">
                                <a:solidFill>
                                  <a:srgbClr val="FF0000"/>
                                </a:solidFill>
                                <a:latin typeface="Cambria Math"/>
                              </a:rPr>
                              <m:t>𝑟</m:t>
                            </m:r>
                            <m:r>
                              <a:rPr lang="en-US" i="1">
                                <a:solidFill>
                                  <a:srgbClr val="FF0000"/>
                                </a:solidFill>
                                <a:latin typeface="Cambria Math"/>
                              </a:rPr>
                              <m:t> </m:t>
                            </m:r>
                          </m:sub>
                        </m:sSub>
                        <m:r>
                          <a:rPr lang="en-US" b="0" i="1" smtClean="0">
                            <a:latin typeface="Cambria Math"/>
                          </a:rPr>
                          <m:t> </m:t>
                        </m:r>
                        <m:r>
                          <a:rPr lang="he-IL" i="1">
                            <a:latin typeface="Cambria Math"/>
                            <a:ea typeface="Cambria Math"/>
                          </a:rPr>
                          <m:t>≤</m:t>
                        </m:r>
                      </m:oMath>
                    </m:oMathPara>
                  </a14:m>
                  <a:endParaRPr lang="he-IL" dirty="0"/>
                </a:p>
              </p:txBody>
            </p:sp>
          </mc:Choice>
          <mc:Fallback xmlns="">
            <p:sp>
              <p:nvSpPr>
                <p:cNvPr id="61" name="TextBox 60"/>
                <p:cNvSpPr txBox="1">
                  <a:spLocks noRot="1" noChangeAspect="1" noMove="1" noResize="1" noEditPoints="1" noAdjustHandles="1" noChangeArrowheads="1" noChangeShapeType="1" noTextEdit="1"/>
                </p:cNvSpPr>
                <p:nvPr/>
              </p:nvSpPr>
              <p:spPr>
                <a:xfrm>
                  <a:off x="3810000" y="5638800"/>
                  <a:ext cx="1562100" cy="369332"/>
                </a:xfrm>
                <a:prstGeom prst="rect">
                  <a:avLst/>
                </a:prstGeom>
                <a:blipFill rotWithShape="1">
                  <a:blip r:embed="rId11"/>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6172200" y="5650468"/>
                  <a:ext cx="72212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solidFill>
                                  <a:srgbClr val="FF0000"/>
                                </a:solidFill>
                                <a:latin typeface="Cambria Math"/>
                              </a:rPr>
                            </m:ctrlPr>
                          </m:sSubPr>
                          <m:e>
                            <m:r>
                              <m:rPr>
                                <m:sty m:val="p"/>
                              </m:rPr>
                              <a:rPr lang="el-GR" i="1" smtClean="0">
                                <a:solidFill>
                                  <a:srgbClr val="FF0000"/>
                                </a:solidFill>
                                <a:latin typeface="Cambria Math"/>
                              </a:rPr>
                              <m:t>λ</m:t>
                            </m:r>
                          </m:e>
                          <m:sub>
                            <m:r>
                              <a:rPr lang="he-IL" b="0" i="1" smtClean="0">
                                <a:solidFill>
                                  <a:srgbClr val="FF0000"/>
                                </a:solidFill>
                                <a:latin typeface="Cambria Math"/>
                              </a:rPr>
                              <m:t> </m:t>
                            </m:r>
                            <m:r>
                              <a:rPr lang="en-US" b="0" i="1" smtClean="0">
                                <a:solidFill>
                                  <a:srgbClr val="FF0000"/>
                                </a:solidFill>
                                <a:latin typeface="Cambria Math"/>
                              </a:rPr>
                              <m:t>𝑟</m:t>
                            </m:r>
                            <m:r>
                              <a:rPr lang="en-US" b="0" i="1" smtClean="0">
                                <a:solidFill>
                                  <a:srgbClr val="FF0000"/>
                                </a:solidFill>
                                <a:latin typeface="Cambria Math"/>
                              </a:rPr>
                              <m:t>+</m:t>
                            </m:r>
                            <m:r>
                              <a:rPr lang="en-US" b="0" i="1" smtClean="0">
                                <a:solidFill>
                                  <a:srgbClr val="FF0000"/>
                                </a:solidFill>
                                <a:latin typeface="Cambria Math"/>
                              </a:rPr>
                              <m:t>1</m:t>
                            </m:r>
                          </m:sub>
                        </m:sSub>
                      </m:oMath>
                    </m:oMathPara>
                  </a14:m>
                  <a:endParaRPr lang="he-IL" dirty="0"/>
                </a:p>
              </p:txBody>
            </p:sp>
          </mc:Choice>
          <mc:Fallback xmlns="">
            <p:sp>
              <p:nvSpPr>
                <p:cNvPr id="64" name="TextBox 63"/>
                <p:cNvSpPr txBox="1">
                  <a:spLocks noRot="1" noChangeAspect="1" noMove="1" noResize="1" noEditPoints="1" noAdjustHandles="1" noChangeArrowheads="1" noChangeShapeType="1" noTextEdit="1"/>
                </p:cNvSpPr>
                <p:nvPr/>
              </p:nvSpPr>
              <p:spPr>
                <a:xfrm>
                  <a:off x="6172200" y="5650468"/>
                  <a:ext cx="722121" cy="369332"/>
                </a:xfrm>
                <a:prstGeom prst="rect">
                  <a:avLst/>
                </a:prstGeom>
                <a:blipFill rotWithShape="1">
                  <a:blip r:embed="rId12"/>
                  <a:stretch>
                    <a:fillRect/>
                  </a:stretch>
                </a:blipFill>
              </p:spPr>
              <p:txBody>
                <a:bodyPr/>
                <a:lstStyle/>
                <a:p>
                  <a:r>
                    <a:rPr lang="he-IL">
                      <a:noFill/>
                    </a:rPr>
                    <a:t> </a:t>
                  </a:r>
                </a:p>
              </p:txBody>
            </p:sp>
          </mc:Fallback>
        </mc:AlternateContent>
      </p:grpSp>
      <p:grpSp>
        <p:nvGrpSpPr>
          <p:cNvPr id="70" name="Group 69"/>
          <p:cNvGrpSpPr/>
          <p:nvPr/>
        </p:nvGrpSpPr>
        <p:grpSpPr>
          <a:xfrm>
            <a:off x="2286000" y="5334000"/>
            <a:ext cx="4532121" cy="381000"/>
            <a:chOff x="2362200" y="5638800"/>
            <a:chExt cx="4532121" cy="381000"/>
          </a:xfrm>
        </p:grpSpPr>
        <mc:AlternateContent xmlns:mc="http://schemas.openxmlformats.org/markup-compatibility/2006" xmlns:a14="http://schemas.microsoft.com/office/drawing/2010/main">
          <mc:Choice Requires="a14">
            <p:sp>
              <p:nvSpPr>
                <p:cNvPr id="71" name="TextBox 70"/>
                <p:cNvSpPr txBox="1"/>
                <p:nvPr/>
              </p:nvSpPr>
              <p:spPr>
                <a:xfrm>
                  <a:off x="3133136" y="5650468"/>
                  <a:ext cx="101066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solidFill>
                                  <a:srgbClr val="FF0000"/>
                                </a:solidFill>
                                <a:latin typeface="Cambria Math"/>
                              </a:rPr>
                            </m:ctrlPr>
                          </m:sSubPr>
                          <m:e>
                            <m:r>
                              <m:rPr>
                                <m:sty m:val="p"/>
                              </m:rPr>
                              <a:rPr lang="el-GR" i="1">
                                <a:solidFill>
                                  <a:srgbClr val="FF0000"/>
                                </a:solidFill>
                                <a:latin typeface="Cambria Math"/>
                              </a:rPr>
                              <m:t>λ</m:t>
                            </m:r>
                          </m:e>
                          <m:sub>
                            <m:r>
                              <a:rPr lang="he-IL" b="0" i="1" smtClean="0">
                                <a:solidFill>
                                  <a:srgbClr val="FF0000"/>
                                </a:solidFill>
                                <a:latin typeface="Cambria Math"/>
                              </a:rPr>
                              <m:t> </m:t>
                            </m:r>
                            <m:r>
                              <a:rPr lang="en-US" b="0" i="1" smtClean="0">
                                <a:solidFill>
                                  <a:srgbClr val="FF0000"/>
                                </a:solidFill>
                                <a:latin typeface="Cambria Math"/>
                              </a:rPr>
                              <m:t>𝑟</m:t>
                            </m:r>
                            <m:r>
                              <a:rPr lang="en-US" b="0" i="1" smtClean="0">
                                <a:solidFill>
                                  <a:srgbClr val="FF0000"/>
                                </a:solidFill>
                                <a:latin typeface="Cambria Math"/>
                              </a:rPr>
                              <m:t>−</m:t>
                            </m:r>
                            <m:r>
                              <a:rPr lang="en-US" b="0" i="1" smtClean="0">
                                <a:solidFill>
                                  <a:srgbClr val="FF0000"/>
                                </a:solidFill>
                                <a:latin typeface="Cambria Math"/>
                              </a:rPr>
                              <m:t>1</m:t>
                            </m:r>
                          </m:sub>
                        </m:sSub>
                        <m:r>
                          <a:rPr lang="he-IL" b="0" i="1" smtClean="0">
                            <a:latin typeface="Cambria Math"/>
                          </a:rPr>
                          <m:t> </m:t>
                        </m:r>
                        <m:r>
                          <a:rPr lang="he-IL" i="1" smtClean="0">
                            <a:latin typeface="Cambria Math"/>
                            <a:ea typeface="Cambria Math"/>
                          </a:rPr>
                          <m:t>≤</m:t>
                        </m:r>
                      </m:oMath>
                    </m:oMathPara>
                  </a14:m>
                  <a:endParaRPr lang="he-IL" dirty="0"/>
                </a:p>
              </p:txBody>
            </p:sp>
          </mc:Choice>
          <mc:Fallback xmlns="">
            <p:sp>
              <p:nvSpPr>
                <p:cNvPr id="71" name="TextBox 70"/>
                <p:cNvSpPr txBox="1">
                  <a:spLocks noRot="1" noChangeAspect="1" noMove="1" noResize="1" noEditPoints="1" noAdjustHandles="1" noChangeArrowheads="1" noChangeShapeType="1" noTextEdit="1"/>
                </p:cNvSpPr>
                <p:nvPr/>
              </p:nvSpPr>
              <p:spPr>
                <a:xfrm>
                  <a:off x="3133136" y="5650468"/>
                  <a:ext cx="1010661" cy="369332"/>
                </a:xfrm>
                <a:prstGeom prst="rect">
                  <a:avLst/>
                </a:prstGeom>
                <a:blipFill rotWithShape="1">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2362200" y="5638800"/>
                  <a:ext cx="959365" cy="369332"/>
                </a:xfrm>
                <a:prstGeom prst="rect">
                  <a:avLst/>
                </a:prstGeom>
                <a:noFill/>
              </p:spPr>
              <p:txBody>
                <a:bodyPr wrap="none" rtlCol="1">
                  <a:spAutoFit/>
                </a:bodyPr>
                <a:lstStyle/>
                <a:p>
                  <a14:m>
                    <m:oMath xmlns:m="http://schemas.openxmlformats.org/officeDocument/2006/math">
                      <m:sSub>
                        <m:sSubPr>
                          <m:ctrlPr>
                            <a:rPr lang="he-IL" i="1" smtClean="0">
                              <a:latin typeface="Cambria Math"/>
                            </a:rPr>
                          </m:ctrlPr>
                        </m:sSubPr>
                        <m:e>
                          <m:r>
                            <m:rPr>
                              <m:sty m:val="p"/>
                            </m:rPr>
                            <a:rPr lang="el-GR" i="1">
                              <a:latin typeface="Cambria Math"/>
                            </a:rPr>
                            <m:t>λ</m:t>
                          </m:r>
                        </m:e>
                        <m:sub>
                          <m:r>
                            <a:rPr lang="he-IL" b="0" i="1" smtClean="0">
                              <a:latin typeface="Cambria Math"/>
                            </a:rPr>
                            <m:t> </m:t>
                          </m:r>
                          <m:r>
                            <a:rPr lang="en-US" b="0" i="1" smtClean="0">
                              <a:latin typeface="Cambria Math"/>
                            </a:rPr>
                            <m:t>𝑟</m:t>
                          </m:r>
                          <m:r>
                            <a:rPr lang="en-US" b="0" i="1" smtClean="0">
                              <a:latin typeface="Cambria Math"/>
                            </a:rPr>
                            <m:t>−</m:t>
                          </m:r>
                          <m:r>
                            <a:rPr lang="he-IL" b="0" i="1" smtClean="0">
                              <a:latin typeface="Cambria Math"/>
                            </a:rPr>
                            <m:t>1</m:t>
                          </m:r>
                        </m:sub>
                      </m:sSub>
                      <m:r>
                        <a:rPr lang="he-IL" i="1" smtClean="0">
                          <a:latin typeface="Cambria Math"/>
                          <a:ea typeface="Cambria Math"/>
                        </a:rPr>
                        <m:t>≤</m:t>
                      </m:r>
                    </m:oMath>
                  </a14:m>
                  <a:r>
                    <a:rPr lang="he-IL" dirty="0" smtClean="0"/>
                    <a:t> </a:t>
                  </a:r>
                  <a:endParaRPr lang="he-IL" dirty="0"/>
                </a:p>
              </p:txBody>
            </p:sp>
          </mc:Choice>
          <mc:Fallback xmlns="">
            <p:sp>
              <p:nvSpPr>
                <p:cNvPr id="72" name="TextBox 71"/>
                <p:cNvSpPr txBox="1">
                  <a:spLocks noRot="1" noChangeAspect="1" noMove="1" noResize="1" noEditPoints="1" noAdjustHandles="1" noChangeArrowheads="1" noChangeShapeType="1" noTextEdit="1"/>
                </p:cNvSpPr>
                <p:nvPr/>
              </p:nvSpPr>
              <p:spPr>
                <a:xfrm>
                  <a:off x="2362200" y="5638800"/>
                  <a:ext cx="959365" cy="369332"/>
                </a:xfrm>
                <a:prstGeom prst="rect">
                  <a:avLst/>
                </a:prstGeom>
                <a:blipFill rotWithShape="1">
                  <a:blip r:embed="rId13"/>
                  <a:stretch>
                    <a:fillRect l="-3822" t="-8197" b="-2459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5257800" y="5638800"/>
                  <a:ext cx="959365"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latin typeface="Cambria Math"/>
                              </a:rPr>
                            </m:ctrlPr>
                          </m:sSubPr>
                          <m:e>
                            <m:r>
                              <m:rPr>
                                <m:sty m:val="p"/>
                              </m:rPr>
                              <a:rPr lang="el-GR" i="1" smtClean="0">
                                <a:latin typeface="Cambria Math"/>
                              </a:rPr>
                              <m:t>λ</m:t>
                            </m:r>
                          </m:e>
                          <m:sub>
                            <m:r>
                              <a:rPr lang="he-IL" b="0" i="1" smtClean="0">
                                <a:latin typeface="Cambria Math"/>
                              </a:rPr>
                              <m:t> </m:t>
                            </m:r>
                            <m:r>
                              <a:rPr lang="en-US" b="0" i="1" smtClean="0">
                                <a:latin typeface="Cambria Math"/>
                              </a:rPr>
                              <m:t>𝑟</m:t>
                            </m:r>
                            <m:r>
                              <a:rPr lang="en-US" b="0" i="1" smtClean="0">
                                <a:latin typeface="Cambria Math"/>
                              </a:rPr>
                              <m:t>+</m:t>
                            </m:r>
                            <m:r>
                              <a:rPr lang="en-US" b="0" i="1" smtClean="0">
                                <a:latin typeface="Cambria Math"/>
                              </a:rPr>
                              <m:t>1</m:t>
                            </m:r>
                          </m:sub>
                        </m:sSub>
                        <m:r>
                          <a:rPr lang="he-IL" i="1" smtClean="0">
                            <a:latin typeface="Cambria Math"/>
                            <a:ea typeface="Cambria Math"/>
                          </a:rPr>
                          <m:t>≤</m:t>
                        </m:r>
                      </m:oMath>
                    </m:oMathPara>
                  </a14:m>
                  <a:endParaRPr lang="he-IL" dirty="0"/>
                </a:p>
              </p:txBody>
            </p:sp>
          </mc:Choice>
          <mc:Fallback xmlns="">
            <p:sp>
              <p:nvSpPr>
                <p:cNvPr id="73" name="TextBox 72"/>
                <p:cNvSpPr txBox="1">
                  <a:spLocks noRot="1" noChangeAspect="1" noMove="1" noResize="1" noEditPoints="1" noAdjustHandles="1" noChangeArrowheads="1" noChangeShapeType="1" noTextEdit="1"/>
                </p:cNvSpPr>
                <p:nvPr/>
              </p:nvSpPr>
              <p:spPr>
                <a:xfrm>
                  <a:off x="5257800" y="5638800"/>
                  <a:ext cx="959365" cy="369332"/>
                </a:xfrm>
                <a:prstGeom prst="rect">
                  <a:avLst/>
                </a:prstGeom>
                <a:blipFill rotWithShape="1">
                  <a:blip r:embed="rId1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810000" y="5638800"/>
                  <a:ext cx="1562100"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latin typeface="Cambria Math"/>
                              </a:rPr>
                            </m:ctrlPr>
                          </m:sSubPr>
                          <m:e>
                            <m:r>
                              <a:rPr lang="he-IL" b="0" i="1" smtClean="0">
                                <a:latin typeface="Cambria Math"/>
                              </a:rPr>
                              <m:t> </m:t>
                            </m:r>
                            <m:r>
                              <m:rPr>
                                <m:sty m:val="p"/>
                              </m:rPr>
                              <a:rPr lang="el-GR" i="1">
                                <a:latin typeface="Cambria Math"/>
                              </a:rPr>
                              <m:t>λ</m:t>
                            </m:r>
                          </m:e>
                          <m:sub>
                            <m:r>
                              <a:rPr lang="en-US" b="0" i="1" smtClean="0">
                                <a:latin typeface="Cambria Math"/>
                              </a:rPr>
                              <m:t>𝑟</m:t>
                            </m:r>
                            <m:r>
                              <a:rPr lang="en-US" b="0" i="1" smtClean="0">
                                <a:latin typeface="Cambria Math"/>
                              </a:rPr>
                              <m:t> </m:t>
                            </m:r>
                          </m:sub>
                        </m:sSub>
                        <m:r>
                          <a:rPr lang="he-IL" i="1" smtClean="0">
                            <a:latin typeface="Cambria Math"/>
                            <a:ea typeface="Cambria Math"/>
                          </a:rPr>
                          <m:t>≤</m:t>
                        </m:r>
                        <m:sSub>
                          <m:sSubPr>
                            <m:ctrlPr>
                              <a:rPr lang="he-IL" i="1" smtClean="0">
                                <a:solidFill>
                                  <a:srgbClr val="FF0000"/>
                                </a:solidFill>
                                <a:latin typeface="Cambria Math"/>
                              </a:rPr>
                            </m:ctrlPr>
                          </m:sSubPr>
                          <m:e>
                            <m:r>
                              <m:rPr>
                                <m:sty m:val="p"/>
                              </m:rPr>
                              <a:rPr lang="el-GR" i="1">
                                <a:solidFill>
                                  <a:srgbClr val="FF0000"/>
                                </a:solidFill>
                                <a:latin typeface="Cambria Math"/>
                              </a:rPr>
                              <m:t>λ</m:t>
                            </m:r>
                          </m:e>
                          <m:sub>
                            <m:r>
                              <a:rPr lang="en-US" i="1">
                                <a:solidFill>
                                  <a:srgbClr val="FF0000"/>
                                </a:solidFill>
                                <a:latin typeface="Cambria Math"/>
                              </a:rPr>
                              <m:t>𝑟</m:t>
                            </m:r>
                            <m:r>
                              <a:rPr lang="en-US" i="1">
                                <a:solidFill>
                                  <a:srgbClr val="FF0000"/>
                                </a:solidFill>
                                <a:latin typeface="Cambria Math"/>
                              </a:rPr>
                              <m:t> </m:t>
                            </m:r>
                          </m:sub>
                        </m:sSub>
                        <m:r>
                          <a:rPr lang="en-US" b="0" i="1" smtClean="0">
                            <a:latin typeface="Cambria Math"/>
                          </a:rPr>
                          <m:t> </m:t>
                        </m:r>
                        <m:r>
                          <a:rPr lang="he-IL" i="1">
                            <a:latin typeface="Cambria Math"/>
                            <a:ea typeface="Cambria Math"/>
                          </a:rPr>
                          <m:t>≤</m:t>
                        </m:r>
                      </m:oMath>
                    </m:oMathPara>
                  </a14:m>
                  <a:endParaRPr lang="he-IL" dirty="0"/>
                </a:p>
              </p:txBody>
            </p:sp>
          </mc:Choice>
          <mc:Fallback xmlns="">
            <p:sp>
              <p:nvSpPr>
                <p:cNvPr id="74" name="TextBox 73"/>
                <p:cNvSpPr txBox="1">
                  <a:spLocks noRot="1" noChangeAspect="1" noMove="1" noResize="1" noEditPoints="1" noAdjustHandles="1" noChangeArrowheads="1" noChangeShapeType="1" noTextEdit="1"/>
                </p:cNvSpPr>
                <p:nvPr/>
              </p:nvSpPr>
              <p:spPr>
                <a:xfrm>
                  <a:off x="3810000" y="5638800"/>
                  <a:ext cx="1562100" cy="369332"/>
                </a:xfrm>
                <a:prstGeom prst="rect">
                  <a:avLst/>
                </a:prstGeom>
                <a:blipFill rotWithShape="1">
                  <a:blip r:embed="rId1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6172200" y="5650468"/>
                  <a:ext cx="72212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solidFill>
                                  <a:srgbClr val="FF0000"/>
                                </a:solidFill>
                                <a:latin typeface="Cambria Math"/>
                              </a:rPr>
                            </m:ctrlPr>
                          </m:sSubPr>
                          <m:e>
                            <m:r>
                              <m:rPr>
                                <m:sty m:val="p"/>
                              </m:rPr>
                              <a:rPr lang="el-GR" i="1" smtClean="0">
                                <a:solidFill>
                                  <a:srgbClr val="FF0000"/>
                                </a:solidFill>
                                <a:latin typeface="Cambria Math"/>
                              </a:rPr>
                              <m:t>λ</m:t>
                            </m:r>
                          </m:e>
                          <m:sub>
                            <m:r>
                              <a:rPr lang="he-IL" b="0" i="1" smtClean="0">
                                <a:solidFill>
                                  <a:srgbClr val="FF0000"/>
                                </a:solidFill>
                                <a:latin typeface="Cambria Math"/>
                              </a:rPr>
                              <m:t> </m:t>
                            </m:r>
                            <m:r>
                              <a:rPr lang="en-US" b="0" i="1" smtClean="0">
                                <a:solidFill>
                                  <a:srgbClr val="FF0000"/>
                                </a:solidFill>
                                <a:latin typeface="Cambria Math"/>
                              </a:rPr>
                              <m:t>𝑟</m:t>
                            </m:r>
                            <m:r>
                              <a:rPr lang="en-US" b="0" i="1" smtClean="0">
                                <a:solidFill>
                                  <a:srgbClr val="FF0000"/>
                                </a:solidFill>
                                <a:latin typeface="Cambria Math"/>
                              </a:rPr>
                              <m:t>+</m:t>
                            </m:r>
                            <m:r>
                              <a:rPr lang="en-US" b="0" i="1" smtClean="0">
                                <a:solidFill>
                                  <a:srgbClr val="FF0000"/>
                                </a:solidFill>
                                <a:latin typeface="Cambria Math"/>
                              </a:rPr>
                              <m:t>1</m:t>
                            </m:r>
                          </m:sub>
                        </m:sSub>
                      </m:oMath>
                    </m:oMathPara>
                  </a14:m>
                  <a:endParaRPr lang="he-IL" dirty="0"/>
                </a:p>
              </p:txBody>
            </p:sp>
          </mc:Choice>
          <mc:Fallback xmlns="">
            <p:sp>
              <p:nvSpPr>
                <p:cNvPr id="75" name="TextBox 74"/>
                <p:cNvSpPr txBox="1">
                  <a:spLocks noRot="1" noChangeAspect="1" noMove="1" noResize="1" noEditPoints="1" noAdjustHandles="1" noChangeArrowheads="1" noChangeShapeType="1" noTextEdit="1"/>
                </p:cNvSpPr>
                <p:nvPr/>
              </p:nvSpPr>
              <p:spPr>
                <a:xfrm>
                  <a:off x="6172200" y="5650468"/>
                  <a:ext cx="722121" cy="369332"/>
                </a:xfrm>
                <a:prstGeom prst="rect">
                  <a:avLst/>
                </a:prstGeom>
                <a:blipFill rotWithShape="1">
                  <a:blip r:embed="rId12"/>
                  <a:stretch>
                    <a:fillRect/>
                  </a:stretch>
                </a:blipFill>
              </p:spPr>
              <p:txBody>
                <a:bodyPr/>
                <a:lstStyle/>
                <a:p>
                  <a:r>
                    <a:rPr lang="he-IL">
                      <a:noFill/>
                    </a:rPr>
                    <a:t> </a:t>
                  </a:r>
                </a:p>
              </p:txBody>
            </p:sp>
          </mc:Fallback>
        </mc:AlternateContent>
      </p:grpSp>
      <p:grpSp>
        <p:nvGrpSpPr>
          <p:cNvPr id="6" name="Group 5"/>
          <p:cNvGrpSpPr/>
          <p:nvPr/>
        </p:nvGrpSpPr>
        <p:grpSpPr>
          <a:xfrm>
            <a:off x="76200" y="6096000"/>
            <a:ext cx="8153400" cy="685800"/>
            <a:chOff x="363170" y="6248400"/>
            <a:chExt cx="8153400" cy="685800"/>
          </a:xfrm>
        </p:grpSpPr>
        <p:sp>
          <p:nvSpPr>
            <p:cNvPr id="95" name="TextBox 94"/>
            <p:cNvSpPr txBox="1"/>
            <p:nvPr/>
          </p:nvSpPr>
          <p:spPr>
            <a:xfrm>
              <a:off x="363170" y="6564868"/>
              <a:ext cx="8153400" cy="369332"/>
            </a:xfrm>
            <a:prstGeom prst="rect">
              <a:avLst/>
            </a:prstGeom>
            <a:noFill/>
          </p:spPr>
          <p:txBody>
            <a:bodyPr wrap="square" rtlCol="1">
              <a:spAutoFit/>
            </a:bodyPr>
            <a:lstStyle/>
            <a:p>
              <a:pPr algn="l" rtl="0"/>
              <a:r>
                <a:rPr lang="en-US" dirty="0" smtClean="0">
                  <a:solidFill>
                    <a:srgbClr val="FF0000"/>
                  </a:solidFill>
                  <a:latin typeface="Times New Roman" panose="02020603050405020304" pitchFamily="18" charset="0"/>
                  <a:cs typeface="Times New Roman" panose="02020603050405020304" pitchFamily="18" charset="0"/>
                </a:rPr>
                <a:t>Which explains why the total shift cannot exceed one level spacing in either direction.</a:t>
              </a:r>
              <a:r>
                <a:rPr lang="en-US" dirty="0" smtClean="0">
                  <a:latin typeface="Times New Roman" panose="02020603050405020304" pitchFamily="18" charset="0"/>
                  <a:cs typeface="Times New Roman" panose="02020603050405020304" pitchFamily="18" charset="0"/>
                </a:rPr>
                <a:t> </a:t>
              </a:r>
              <a:endParaRPr lang="he-IL" dirty="0">
                <a:latin typeface="Times New Roman" panose="02020603050405020304" pitchFamily="18" charset="0"/>
                <a:cs typeface="Times New Roman" panose="02020603050405020304" pitchFamily="18" charset="0"/>
              </a:endParaRPr>
            </a:p>
          </p:txBody>
        </p:sp>
        <p:grpSp>
          <p:nvGrpSpPr>
            <p:cNvPr id="76" name="Group 75"/>
            <p:cNvGrpSpPr/>
            <p:nvPr/>
          </p:nvGrpSpPr>
          <p:grpSpPr>
            <a:xfrm>
              <a:off x="3352800" y="6248400"/>
              <a:ext cx="2322321" cy="381000"/>
              <a:chOff x="3048000" y="5562600"/>
              <a:chExt cx="2322321" cy="381000"/>
            </a:xfrm>
          </p:grpSpPr>
          <mc:AlternateContent xmlns:mc="http://schemas.openxmlformats.org/markup-compatibility/2006" xmlns:a14="http://schemas.microsoft.com/office/drawing/2010/main">
            <mc:Choice Requires="a14">
              <p:sp>
                <p:nvSpPr>
                  <p:cNvPr id="77" name="TextBox 76"/>
                  <p:cNvSpPr txBox="1"/>
                  <p:nvPr/>
                </p:nvSpPr>
                <p:spPr>
                  <a:xfrm>
                    <a:off x="3048000" y="5574268"/>
                    <a:ext cx="101066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latin typeface="Cambria Math"/>
                                </a:rPr>
                              </m:ctrlPr>
                            </m:sSubPr>
                            <m:e>
                              <m:r>
                                <m:rPr>
                                  <m:sty m:val="p"/>
                                </m:rPr>
                                <a:rPr lang="el-GR" i="1">
                                  <a:latin typeface="Cambria Math"/>
                                </a:rPr>
                                <m:t>λ</m:t>
                              </m:r>
                            </m:e>
                            <m:sub>
                              <m:r>
                                <a:rPr lang="he-IL" b="0" i="1" smtClean="0">
                                  <a:latin typeface="Cambria Math"/>
                                </a:rPr>
                                <m:t> </m:t>
                              </m:r>
                              <m:r>
                                <a:rPr lang="en-US" b="0" i="1" smtClean="0">
                                  <a:latin typeface="Cambria Math"/>
                                </a:rPr>
                                <m:t>𝑟</m:t>
                              </m:r>
                              <m:r>
                                <a:rPr lang="en-US" b="0" i="1" smtClean="0">
                                  <a:latin typeface="Cambria Math"/>
                                </a:rPr>
                                <m:t>−</m:t>
                              </m:r>
                              <m:r>
                                <a:rPr lang="en-US" b="0" i="1" smtClean="0">
                                  <a:latin typeface="Cambria Math"/>
                                </a:rPr>
                                <m:t>1</m:t>
                              </m:r>
                            </m:sub>
                          </m:sSub>
                          <m:r>
                            <a:rPr lang="he-IL" b="0" i="1" smtClean="0">
                              <a:latin typeface="Cambria Math"/>
                            </a:rPr>
                            <m:t> </m:t>
                          </m:r>
                          <m:r>
                            <a:rPr lang="he-IL" i="1" smtClean="0">
                              <a:latin typeface="Cambria Math"/>
                              <a:ea typeface="Cambria Math"/>
                            </a:rPr>
                            <m:t>≤</m:t>
                          </m:r>
                        </m:oMath>
                      </m:oMathPara>
                    </a14:m>
                    <a:endParaRPr lang="he-IL" dirty="0"/>
                  </a:p>
                </p:txBody>
              </p:sp>
            </mc:Choice>
            <mc:Fallback xmlns="">
              <p:sp>
                <p:nvSpPr>
                  <p:cNvPr id="77" name="TextBox 76"/>
                  <p:cNvSpPr txBox="1">
                    <a:spLocks noRot="1" noChangeAspect="1" noMove="1" noResize="1" noEditPoints="1" noAdjustHandles="1" noChangeArrowheads="1" noChangeShapeType="1" noTextEdit="1"/>
                  </p:cNvSpPr>
                  <p:nvPr/>
                </p:nvSpPr>
                <p:spPr>
                  <a:xfrm>
                    <a:off x="3048000" y="5574268"/>
                    <a:ext cx="1010661" cy="369332"/>
                  </a:xfrm>
                  <a:prstGeom prst="rect">
                    <a:avLst/>
                  </a:prstGeom>
                  <a:blipFill rotWithShape="1">
                    <a:blip r:embed="rId1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648200" y="5562600"/>
                    <a:ext cx="72212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latin typeface="Cambria Math"/>
                                </a:rPr>
                              </m:ctrlPr>
                            </m:sSubPr>
                            <m:e>
                              <m:r>
                                <m:rPr>
                                  <m:sty m:val="p"/>
                                </m:rPr>
                                <a:rPr lang="el-GR" i="1" smtClean="0">
                                  <a:latin typeface="Cambria Math"/>
                                </a:rPr>
                                <m:t>λ</m:t>
                              </m:r>
                            </m:e>
                            <m:sub>
                              <m:r>
                                <a:rPr lang="he-IL" b="0" i="1" smtClean="0">
                                  <a:latin typeface="Cambria Math"/>
                                </a:rPr>
                                <m:t> </m:t>
                              </m:r>
                              <m:r>
                                <a:rPr lang="en-US" b="0" i="1" smtClean="0">
                                  <a:latin typeface="Cambria Math"/>
                                </a:rPr>
                                <m:t>𝑟</m:t>
                              </m:r>
                              <m:r>
                                <a:rPr lang="en-US" b="0" i="1" smtClean="0">
                                  <a:latin typeface="Cambria Math"/>
                                </a:rPr>
                                <m:t>+</m:t>
                              </m:r>
                              <m:r>
                                <a:rPr lang="en-US" b="0" i="1" smtClean="0">
                                  <a:latin typeface="Cambria Math"/>
                                </a:rPr>
                                <m:t>1</m:t>
                              </m:r>
                            </m:sub>
                          </m:sSub>
                        </m:oMath>
                      </m:oMathPara>
                    </a14:m>
                    <a:endParaRPr lang="he-IL" dirty="0"/>
                  </a:p>
                </p:txBody>
              </p:sp>
            </mc:Choice>
            <mc:Fallback xmlns="">
              <p:sp>
                <p:nvSpPr>
                  <p:cNvPr id="79" name="TextBox 78"/>
                  <p:cNvSpPr txBox="1">
                    <a:spLocks noRot="1" noChangeAspect="1" noMove="1" noResize="1" noEditPoints="1" noAdjustHandles="1" noChangeArrowheads="1" noChangeShapeType="1" noTextEdit="1"/>
                  </p:cNvSpPr>
                  <p:nvPr/>
                </p:nvSpPr>
                <p:spPr>
                  <a:xfrm>
                    <a:off x="4648200" y="5562600"/>
                    <a:ext cx="722121" cy="369332"/>
                  </a:xfrm>
                  <a:prstGeom prst="rect">
                    <a:avLst/>
                  </a:prstGeom>
                  <a:blipFill rotWithShape="1">
                    <a:blip r:embed="rId1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3429000" y="5562600"/>
                    <a:ext cx="1562100"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solidFill>
                                    <a:srgbClr val="0070C0"/>
                                  </a:solidFill>
                                  <a:latin typeface="Cambria Math"/>
                                </a:rPr>
                              </m:ctrlPr>
                            </m:sSubPr>
                            <m:e>
                              <m:r>
                                <a:rPr lang="he-IL" b="0" i="1" smtClean="0">
                                  <a:solidFill>
                                    <a:srgbClr val="0070C0"/>
                                  </a:solidFill>
                                  <a:latin typeface="Cambria Math"/>
                                </a:rPr>
                                <m:t> </m:t>
                              </m:r>
                              <m:r>
                                <m:rPr>
                                  <m:sty m:val="p"/>
                                </m:rPr>
                                <a:rPr lang="el-GR" i="1">
                                  <a:solidFill>
                                    <a:srgbClr val="0070C0"/>
                                  </a:solidFill>
                                  <a:latin typeface="Cambria Math"/>
                                </a:rPr>
                                <m:t>λ</m:t>
                              </m:r>
                            </m:e>
                            <m:sub>
                              <m:r>
                                <a:rPr lang="en-US" b="0" i="1" smtClean="0">
                                  <a:solidFill>
                                    <a:srgbClr val="0070C0"/>
                                  </a:solidFill>
                                  <a:latin typeface="Cambria Math"/>
                                </a:rPr>
                                <m:t>𝑟</m:t>
                              </m:r>
                              <m:r>
                                <a:rPr lang="en-US" b="0" i="1" smtClean="0">
                                  <a:solidFill>
                                    <a:srgbClr val="0070C0"/>
                                  </a:solidFill>
                                  <a:latin typeface="Cambria Math"/>
                                </a:rPr>
                                <m:t> </m:t>
                              </m:r>
                            </m:sub>
                          </m:sSub>
                          <m:r>
                            <a:rPr lang="he-IL" i="1" smtClean="0">
                              <a:latin typeface="Cambria Math"/>
                              <a:ea typeface="Cambria Math"/>
                            </a:rPr>
                            <m:t>≤</m:t>
                          </m:r>
                        </m:oMath>
                      </m:oMathPara>
                    </a14:m>
                    <a:endParaRPr lang="he-IL" dirty="0"/>
                  </a:p>
                </p:txBody>
              </p:sp>
            </mc:Choice>
            <mc:Fallback xmlns="">
              <p:sp>
                <p:nvSpPr>
                  <p:cNvPr id="80" name="TextBox 79"/>
                  <p:cNvSpPr txBox="1">
                    <a:spLocks noRot="1" noChangeAspect="1" noMove="1" noResize="1" noEditPoints="1" noAdjustHandles="1" noChangeArrowheads="1" noChangeShapeType="1" noTextEdit="1"/>
                  </p:cNvSpPr>
                  <p:nvPr/>
                </p:nvSpPr>
                <p:spPr>
                  <a:xfrm>
                    <a:off x="3429000" y="5562600"/>
                    <a:ext cx="1562100" cy="369332"/>
                  </a:xfrm>
                  <a:prstGeom prst="rect">
                    <a:avLst/>
                  </a:prstGeom>
                  <a:blipFill rotWithShape="1">
                    <a:blip r:embed="rId18"/>
                    <a:stretch>
                      <a:fillRect/>
                    </a:stretch>
                  </a:blipFill>
                </p:spPr>
                <p:txBody>
                  <a:bodyPr/>
                  <a:lstStyle/>
                  <a:p>
                    <a:r>
                      <a:rPr lang="he-IL">
                        <a:noFill/>
                      </a:rPr>
                      <a:t> </a:t>
                    </a:r>
                  </a:p>
                </p:txBody>
              </p:sp>
            </mc:Fallback>
          </mc:AlternateContent>
        </p:grpSp>
      </p:grpSp>
    </p:spTree>
    <p:extLst>
      <p:ext uri="{BB962C8B-B14F-4D97-AF65-F5344CB8AC3E}">
        <p14:creationId xmlns:p14="http://schemas.microsoft.com/office/powerpoint/2010/main" val="15094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739813" y="3048000"/>
            <a:ext cx="6956387" cy="330074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Picture 13"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531592" y="0"/>
            <a:ext cx="8002833" cy="231243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852419" y="889250"/>
            <a:ext cx="7439161" cy="27681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 name="TextBox 10"/>
          <p:cNvSpPr txBox="1"/>
          <p:nvPr/>
        </p:nvSpPr>
        <p:spPr>
          <a:xfrm>
            <a:off x="3364945" y="3810000"/>
            <a:ext cx="248786" cy="369332"/>
          </a:xfrm>
          <a:prstGeom prst="rect">
            <a:avLst/>
          </a:prstGeom>
          <a:noFill/>
        </p:spPr>
        <p:txBody>
          <a:bodyPr wrap="none" rtlCol="1">
            <a:spAutoFit/>
          </a:bodyPr>
          <a:lstStyle/>
          <a:p>
            <a:r>
              <a:rPr lang="en-US" dirty="0" smtClean="0"/>
              <a:t> </a:t>
            </a:r>
            <a:endParaRPr lang="he-IL" dirty="0"/>
          </a:p>
        </p:txBody>
      </p:sp>
      <mc:AlternateContent xmlns:mc="http://schemas.openxmlformats.org/markup-compatibility/2006" xmlns:a14="http://schemas.microsoft.com/office/drawing/2010/main">
        <mc:Choice Requires="a14">
          <p:sp>
            <p:nvSpPr>
              <p:cNvPr id="12" name="Rectangle 11"/>
              <p:cNvSpPr/>
              <p:nvPr/>
            </p:nvSpPr>
            <p:spPr>
              <a:xfrm>
                <a:off x="762000" y="304800"/>
                <a:ext cx="6248400" cy="369332"/>
              </a:xfrm>
              <a:prstGeom prst="rect">
                <a:avLst/>
              </a:prstGeom>
            </p:spPr>
            <p:txBody>
              <a:bodyPr wrap="square">
                <a:spAutoFit/>
              </a:bodyPr>
              <a:lstStyle/>
              <a:p>
                <a:pPr algn="l" rtl="0"/>
                <a:r>
                  <a:rPr lang="en-US" b="1" dirty="0" smtClean="0">
                    <a:solidFill>
                      <a:srgbClr val="FF0000"/>
                    </a:solidFill>
                    <a:latin typeface="Times New Roman" panose="02020603050405020304" pitchFamily="18" charset="0"/>
                    <a:cs typeface="Times New Roman" panose="02020603050405020304" pitchFamily="18" charset="0"/>
                  </a:rPr>
                  <a:t>6. </a:t>
                </a:r>
                <a:r>
                  <a:rPr lang="en-US" b="1" dirty="0">
                    <a:solidFill>
                      <a:srgbClr val="FF0000"/>
                    </a:solidFill>
                    <a:latin typeface="Times New Roman" panose="02020603050405020304" pitchFamily="18" charset="0"/>
                    <a:cs typeface="Times New Roman" panose="02020603050405020304" pitchFamily="18" charset="0"/>
                  </a:rPr>
                  <a:t>Deduce  </a:t>
                </a:r>
                <a:r>
                  <a:rPr lang="en-US" b="1" dirty="0" smtClean="0">
                    <a:solidFill>
                      <a:srgbClr val="FF0000"/>
                    </a:solidFill>
                    <a:latin typeface="Times New Roman" panose="02020603050405020304" pitchFamily="18" charset="0"/>
                    <a:cs typeface="Times New Roman" panose="02020603050405020304" pitchFamily="18" charset="0"/>
                  </a:rPr>
                  <a:t>The </a:t>
                </a:r>
                <a:r>
                  <a:rPr lang="en-US" b="1" dirty="0">
                    <a:solidFill>
                      <a:srgbClr val="FF0000"/>
                    </a:solidFill>
                    <a:latin typeface="Times New Roman" panose="02020603050405020304" pitchFamily="18" charset="0"/>
                    <a:cs typeface="Times New Roman" panose="02020603050405020304" pitchFamily="18" charset="0"/>
                  </a:rPr>
                  <a:t>stationary distribution P</a:t>
                </a:r>
                <a14:m>
                  <m:oMath xmlns:m="http://schemas.openxmlformats.org/officeDocument/2006/math">
                    <m:r>
                      <a:rPr lang="en-US" b="1" i="1">
                        <a:solidFill>
                          <a:srgbClr val="FF0000"/>
                        </a:solidFill>
                        <a:latin typeface="Cambria Math"/>
                        <a:cs typeface="Times New Roman" panose="02020603050405020304" pitchFamily="18" charset="0"/>
                      </a:rPr>
                      <m:t>(</m:t>
                    </m:r>
                    <m:sSub>
                      <m:sSubPr>
                        <m:ctrlPr>
                          <a:rPr lang="en-US" b="1" i="1">
                            <a:solidFill>
                              <a:srgbClr val="FF0000"/>
                            </a:solidFill>
                            <a:latin typeface="Cambria Math"/>
                            <a:cs typeface="Times New Roman" panose="02020603050405020304" pitchFamily="18" charset="0"/>
                          </a:rPr>
                        </m:ctrlPr>
                      </m:sSubPr>
                      <m:e>
                        <m:r>
                          <m:rPr>
                            <m:nor/>
                          </m:rPr>
                          <a:rPr lang="el-GR" b="1" dirty="0">
                            <a:solidFill>
                              <a:srgbClr val="FF0000"/>
                            </a:solidFill>
                            <a:latin typeface="Times New Roman" panose="02020603050405020304" pitchFamily="18" charset="0"/>
                            <a:cs typeface="Times New Roman" panose="02020603050405020304" pitchFamily="18" charset="0"/>
                          </a:rPr>
                          <m:t>λ</m:t>
                        </m:r>
                      </m:e>
                      <m:sub>
                        <m:r>
                          <a:rPr lang="en-US" b="1" i="1">
                            <a:solidFill>
                              <a:srgbClr val="FF0000"/>
                            </a:solidFill>
                            <a:latin typeface="Cambria Math"/>
                            <a:cs typeface="Times New Roman" panose="02020603050405020304" pitchFamily="18" charset="0"/>
                          </a:rPr>
                          <m:t>𝟏</m:t>
                        </m:r>
                      </m:sub>
                    </m:sSub>
                  </m:oMath>
                </a14:m>
                <a:r>
                  <a:rPr lang="en-US" b="1" dirty="0">
                    <a:solidFill>
                      <a:srgbClr val="FF0000"/>
                    </a:solidFill>
                    <a:latin typeface="Times New Roman" panose="02020603050405020304" pitchFamily="18" charset="0"/>
                    <a:cs typeface="Times New Roman" panose="02020603050405020304" pitchFamily="18" charset="0"/>
                  </a:rPr>
                  <a:t>,</a:t>
                </a:r>
                <a:r>
                  <a:rPr lang="el-GR"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b="1" i="1">
                            <a:solidFill>
                              <a:srgbClr val="FF0000"/>
                            </a:solidFill>
                            <a:latin typeface="Cambria Math"/>
                            <a:cs typeface="Times New Roman" panose="02020603050405020304" pitchFamily="18" charset="0"/>
                          </a:rPr>
                        </m:ctrlPr>
                      </m:sSubPr>
                      <m:e>
                        <m:r>
                          <m:rPr>
                            <m:nor/>
                          </m:rPr>
                          <a:rPr lang="el-GR" b="1" dirty="0">
                            <a:solidFill>
                              <a:srgbClr val="FF0000"/>
                            </a:solidFill>
                            <a:latin typeface="Times New Roman" panose="02020603050405020304" pitchFamily="18" charset="0"/>
                            <a:cs typeface="Times New Roman" panose="02020603050405020304" pitchFamily="18" charset="0"/>
                          </a:rPr>
                          <m:t>λ</m:t>
                        </m:r>
                      </m:e>
                      <m:sub>
                        <m:r>
                          <a:rPr lang="en-US" b="1" i="1">
                            <a:solidFill>
                              <a:srgbClr val="FF0000"/>
                            </a:solidFill>
                            <a:latin typeface="Cambria Math"/>
                            <a:cs typeface="Times New Roman" panose="02020603050405020304" pitchFamily="18" charset="0"/>
                          </a:rPr>
                          <m:t>𝟐</m:t>
                        </m:r>
                      </m:sub>
                    </m:sSub>
                  </m:oMath>
                </a14:m>
                <a:r>
                  <a:rPr lang="en-US" b="1" dirty="0">
                    <a:solidFill>
                      <a:srgbClr val="FF0000"/>
                    </a:solidFill>
                    <a:latin typeface="Times New Roman" panose="02020603050405020304" pitchFamily="18" charset="0"/>
                    <a:cs typeface="Times New Roman" panose="02020603050405020304" pitchFamily="18" charset="0"/>
                  </a:rPr>
                  <a:t>,</a:t>
                </a:r>
                <a:r>
                  <a:rPr lang="el-GR"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cs typeface="Times New Roman" panose="02020603050405020304" pitchFamily="18" charset="0"/>
                  </a:rPr>
                  <a:t> </a:t>
                </a:r>
                <a14:m>
                  <m:oMath xmlns:m="http://schemas.openxmlformats.org/officeDocument/2006/math">
                    <m:sSub>
                      <m:sSubPr>
                        <m:ctrlPr>
                          <a:rPr lang="en-US" b="1" i="1">
                            <a:solidFill>
                              <a:srgbClr val="FF0000"/>
                            </a:solidFill>
                            <a:latin typeface="Cambria Math"/>
                            <a:cs typeface="Times New Roman" panose="02020603050405020304" pitchFamily="18" charset="0"/>
                          </a:rPr>
                        </m:ctrlPr>
                      </m:sSubPr>
                      <m:e>
                        <m:r>
                          <m:rPr>
                            <m:nor/>
                          </m:rPr>
                          <a:rPr lang="el-GR" b="1" dirty="0">
                            <a:solidFill>
                              <a:srgbClr val="FF0000"/>
                            </a:solidFill>
                            <a:latin typeface="Times New Roman" panose="02020603050405020304" pitchFamily="18" charset="0"/>
                            <a:cs typeface="Times New Roman" panose="02020603050405020304" pitchFamily="18" charset="0"/>
                          </a:rPr>
                          <m:t>λ</m:t>
                        </m:r>
                      </m:e>
                      <m:sub>
                        <m:r>
                          <a:rPr lang="en-US" b="1" i="1" dirty="0">
                            <a:solidFill>
                              <a:srgbClr val="FF0000"/>
                            </a:solidFill>
                            <a:latin typeface="Cambria Math"/>
                            <a:cs typeface="Times New Roman" panose="02020603050405020304" pitchFamily="18" charset="0"/>
                          </a:rPr>
                          <m:t>𝑵</m:t>
                        </m:r>
                      </m:sub>
                    </m:sSub>
                    <m:r>
                      <a:rPr lang="en-US" b="1">
                        <a:solidFill>
                          <a:srgbClr val="FF0000"/>
                        </a:solidFill>
                        <a:latin typeface="Cambria Math"/>
                        <a:cs typeface="Times New Roman" panose="02020603050405020304" pitchFamily="18" charset="0"/>
                      </a:rPr>
                      <m:t> )</m:t>
                    </m:r>
                  </m:oMath>
                </a14:m>
                <a:r>
                  <a:rPr lang="en-US" b="1" dirty="0">
                    <a:solidFill>
                      <a:srgbClr val="FF0000"/>
                    </a:solidFill>
                    <a:latin typeface="Times New Roman" panose="02020603050405020304" pitchFamily="18" charset="0"/>
                    <a:cs typeface="Times New Roman" panose="02020603050405020304"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762000" y="304800"/>
                <a:ext cx="6248400" cy="369332"/>
              </a:xfrm>
              <a:prstGeom prst="rect">
                <a:avLst/>
              </a:prstGeom>
              <a:blipFill rotWithShape="1">
                <a:blip r:embed="rId4"/>
                <a:stretch>
                  <a:fillRect l="-780" t="-8197" b="-24590"/>
                </a:stretch>
              </a:blipFill>
            </p:spPr>
            <p:txBody>
              <a:bodyPr/>
              <a:lstStyle/>
              <a:p>
                <a:r>
                  <a:rPr lang="he-IL">
                    <a:noFill/>
                  </a:rPr>
                  <a:t> </a:t>
                </a:r>
              </a:p>
            </p:txBody>
          </p:sp>
        </mc:Fallback>
      </mc:AlternateContent>
      <p:sp>
        <p:nvSpPr>
          <p:cNvPr id="13" name="Rectangle 12"/>
          <p:cNvSpPr/>
          <p:nvPr/>
        </p:nvSpPr>
        <p:spPr>
          <a:xfrm>
            <a:off x="699773" y="4001869"/>
            <a:ext cx="7453627" cy="369332"/>
          </a:xfrm>
          <a:prstGeom prst="rect">
            <a:avLst/>
          </a:prstGeom>
        </p:spPr>
        <p:txBody>
          <a:bodyPr wrap="square">
            <a:spAutoFit/>
          </a:bodyPr>
          <a:lstStyle/>
          <a:p>
            <a:pPr algn="l" rtl="0"/>
            <a:r>
              <a:rPr lang="en-US" b="1" dirty="0">
                <a:solidFill>
                  <a:srgbClr val="FF0000"/>
                </a:solidFill>
                <a:latin typeface="Times New Roman" panose="02020603050405020304" pitchFamily="18" charset="0"/>
                <a:cs typeface="Times New Roman" panose="02020603050405020304" pitchFamily="18" charset="0"/>
              </a:rPr>
              <a:t>7. Compare  To the corresponding expressions for the Gaussian ensembles. </a:t>
            </a:r>
          </a:p>
        </p:txBody>
      </p:sp>
      <p:sp>
        <p:nvSpPr>
          <p:cNvPr id="14" name="TextBox 13"/>
          <p:cNvSpPr txBox="1"/>
          <p:nvPr/>
        </p:nvSpPr>
        <p:spPr>
          <a:xfrm>
            <a:off x="852173" y="5024907"/>
            <a:ext cx="7665880" cy="1354217"/>
          </a:xfrm>
          <a:prstGeom prst="rect">
            <a:avLst/>
          </a:prstGeom>
          <a:noFill/>
        </p:spPr>
        <p:txBody>
          <a:bodyPr wrap="none" rtlCol="1">
            <a:spAutoFit/>
          </a:bodyPr>
          <a:lstStyle/>
          <a:p>
            <a:pPr algn="l" rtl="0"/>
            <a:r>
              <a:rPr lang="en-US" dirty="0" smtClean="0">
                <a:latin typeface="Times New Roman" panose="02020603050405020304" pitchFamily="18" charset="0"/>
                <a:cs typeface="Times New Roman" panose="02020603050405020304" pitchFamily="18" charset="0"/>
              </a:rPr>
              <a:t>This is the probability distribution function for the fixed trace GOE ensemble.</a:t>
            </a:r>
          </a:p>
          <a:p>
            <a:pPr algn="l" rtl="0"/>
            <a:r>
              <a:rPr lang="en-US" dirty="0" smtClean="0">
                <a:latin typeface="Times New Roman" panose="02020603050405020304" pitchFamily="18" charset="0"/>
                <a:cs typeface="Times New Roman" panose="02020603050405020304" pitchFamily="18" charset="0"/>
              </a:rPr>
              <a:t>It is known to display the semi-circle law (and Tracy </a:t>
            </a:r>
            <a:r>
              <a:rPr lang="en-US" dirty="0" err="1" smtClean="0">
                <a:latin typeface="Times New Roman" panose="02020603050405020304" pitchFamily="18" charset="0"/>
                <a:cs typeface="Times New Roman" panose="02020603050405020304" pitchFamily="18" charset="0"/>
              </a:rPr>
              <a:t>Widom</a:t>
            </a:r>
            <a:r>
              <a:rPr lang="en-US" dirty="0" smtClean="0">
                <a:latin typeface="Times New Roman" panose="02020603050405020304" pitchFamily="18" charset="0"/>
                <a:cs typeface="Times New Roman" panose="02020603050405020304" pitchFamily="18" charset="0"/>
              </a:rPr>
              <a:t> statistics) as well as</a:t>
            </a:r>
          </a:p>
          <a:p>
            <a:pPr algn="l" rtl="0"/>
            <a:r>
              <a:rPr lang="en-US" i="1" dirty="0" smtClean="0">
                <a:latin typeface="Times New Roman" panose="02020603050405020304" pitchFamily="18" charset="0"/>
                <a:cs typeface="Times New Roman" panose="02020603050405020304" pitchFamily="18" charset="0"/>
              </a:rPr>
              <a:t>k </a:t>
            </a:r>
            <a:r>
              <a:rPr lang="en-US" dirty="0" smtClean="0">
                <a:latin typeface="Times New Roman" panose="02020603050405020304" pitchFamily="18" charset="0"/>
                <a:cs typeface="Times New Roman" panose="02020603050405020304" pitchFamily="18" charset="0"/>
              </a:rPr>
              <a:t>point correlations of the unrestricted GOE.  </a:t>
            </a:r>
          </a:p>
          <a:p>
            <a:pPr algn="l" rtl="0"/>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e.g</a:t>
            </a:r>
            <a:r>
              <a:rPr lang="en-US" sz="1400" dirty="0" smtClean="0">
                <a:latin typeface="Times New Roman" panose="02020603050405020304" pitchFamily="18" charset="0"/>
                <a:cs typeface="Times New Roman" panose="02020603050405020304" pitchFamily="18" charset="0"/>
              </a:rPr>
              <a:t>, F. </a:t>
            </a:r>
            <a:r>
              <a:rPr lang="en-US" sz="1400" dirty="0" err="1" smtClean="0">
                <a:latin typeface="Times New Roman" panose="02020603050405020304" pitchFamily="18" charset="0"/>
                <a:cs typeface="Times New Roman" panose="02020603050405020304" pitchFamily="18" charset="0"/>
              </a:rPr>
              <a:t>Goetze</a:t>
            </a:r>
            <a:r>
              <a:rPr lang="en-US" sz="1400" dirty="0" smtClean="0">
                <a:latin typeface="Times New Roman" panose="02020603050405020304" pitchFamily="18" charset="0"/>
                <a:cs typeface="Times New Roman" panose="02020603050405020304" pitchFamily="18" charset="0"/>
              </a:rPr>
              <a:t> and  M. </a:t>
            </a:r>
            <a:r>
              <a:rPr lang="en-US" sz="1400" dirty="0" err="1" smtClean="0">
                <a:latin typeface="Times New Roman" panose="02020603050405020304" pitchFamily="18" charset="0"/>
                <a:cs typeface="Times New Roman" panose="02020603050405020304" pitchFamily="18" charset="0"/>
              </a:rPr>
              <a:t>Gordin</a:t>
            </a:r>
            <a:r>
              <a:rPr lang="en-US" sz="1400" dirty="0" smtClean="0">
                <a:latin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cs typeface="Times New Roman" panose="02020603050405020304" pitchFamily="18" charset="0"/>
              </a:rPr>
              <a:t>Limit correlation functions for fixed trace random matrix ensembles </a:t>
            </a:r>
            <a:r>
              <a:rPr lang="en-US" sz="1400" dirty="0" smtClean="0">
                <a:latin typeface="Times New Roman" panose="02020603050405020304" pitchFamily="18" charset="0"/>
                <a:cs typeface="Times New Roman" panose="02020603050405020304" pitchFamily="18" charset="0"/>
              </a:rPr>
              <a:t>.</a:t>
            </a:r>
          </a:p>
          <a:p>
            <a:pPr algn="l" rtl="0"/>
            <a:r>
              <a:rPr lang="en-US" sz="1400" dirty="0" smtClean="0">
                <a:latin typeface="Times New Roman" panose="02020603050405020304" pitchFamily="18" charset="0"/>
                <a:cs typeface="Times New Roman" panose="02020603050405020304" pitchFamily="18" charset="0"/>
              </a:rPr>
              <a:t>         Comm. Math. Phys. </a:t>
            </a:r>
            <a:r>
              <a:rPr lang="en-US" sz="1400" b="1" dirty="0" smtClean="0">
                <a:latin typeface="Times New Roman" panose="02020603050405020304" pitchFamily="18" charset="0"/>
                <a:cs typeface="Times New Roman" panose="02020603050405020304" pitchFamily="18" charset="0"/>
              </a:rPr>
              <a:t>215</a:t>
            </a:r>
            <a:r>
              <a:rPr lang="en-US" sz="1400" dirty="0" smtClean="0">
                <a:latin typeface="Times New Roman" panose="02020603050405020304" pitchFamily="18" charset="0"/>
                <a:cs typeface="Times New Roman" panose="02020603050405020304" pitchFamily="18" charset="0"/>
              </a:rPr>
              <a:t>, 683-706 (2008))</a:t>
            </a:r>
            <a:endParaRPr lang="he-I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822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Gen -tour diffusion thermalization.jpg"/>
          <p:cNvPicPr>
            <a:picLocks noChangeAspect="1"/>
          </p:cNvPicPr>
          <p:nvPr/>
        </p:nvPicPr>
        <p:blipFill>
          <a:blip r:embed="rId2" cstate="print"/>
          <a:srcRect/>
          <a:stretch>
            <a:fillRect/>
          </a:stretch>
        </p:blipFill>
        <p:spPr bwMode="auto">
          <a:xfrm>
            <a:off x="1616075" y="1828800"/>
            <a:ext cx="5546725" cy="3513138"/>
          </a:xfrm>
          <a:prstGeom prst="rect">
            <a:avLst/>
          </a:prstGeom>
          <a:noFill/>
          <a:ln w="9525">
            <a:noFill/>
            <a:miter lim="800000"/>
            <a:headEnd/>
            <a:tailEnd/>
          </a:ln>
        </p:spPr>
      </p:pic>
      <p:pic>
        <p:nvPicPr>
          <p:cNvPr id="38915" name="Picture 23"/>
          <p:cNvPicPr>
            <a:picLocks noChangeAspect="1" noChangeArrowheads="1"/>
          </p:cNvPicPr>
          <p:nvPr/>
        </p:nvPicPr>
        <p:blipFill>
          <a:blip r:embed="rId3" cstate="print"/>
          <a:srcRect/>
          <a:stretch>
            <a:fillRect/>
          </a:stretch>
        </p:blipFill>
        <p:spPr bwMode="auto">
          <a:xfrm>
            <a:off x="990600" y="5334000"/>
            <a:ext cx="838200" cy="838200"/>
          </a:xfrm>
          <a:prstGeom prst="rect">
            <a:avLst/>
          </a:prstGeom>
          <a:noFill/>
          <a:ln w="9525">
            <a:noFill/>
            <a:miter lim="800000"/>
            <a:headEnd/>
            <a:tailEnd/>
          </a:ln>
        </p:spPr>
      </p:pic>
      <p:pic>
        <p:nvPicPr>
          <p:cNvPr id="38916" name="Picture 26"/>
          <p:cNvPicPr>
            <a:picLocks noChangeAspect="1" noChangeArrowheads="1"/>
          </p:cNvPicPr>
          <p:nvPr/>
        </p:nvPicPr>
        <p:blipFill>
          <a:blip r:embed="rId4" cstate="print"/>
          <a:srcRect/>
          <a:stretch>
            <a:fillRect/>
          </a:stretch>
        </p:blipFill>
        <p:spPr bwMode="auto">
          <a:xfrm>
            <a:off x="7010400" y="5334000"/>
            <a:ext cx="838200" cy="838200"/>
          </a:xfrm>
          <a:prstGeom prst="rect">
            <a:avLst/>
          </a:prstGeom>
          <a:noFill/>
          <a:ln w="9525">
            <a:noFill/>
            <a:miter lim="800000"/>
            <a:headEnd/>
            <a:tailEnd/>
          </a:ln>
        </p:spPr>
      </p:pic>
      <p:sp>
        <p:nvSpPr>
          <p:cNvPr id="38917" name="TextBox 4"/>
          <p:cNvSpPr txBox="1">
            <a:spLocks noChangeArrowheads="1"/>
          </p:cNvSpPr>
          <p:nvPr/>
        </p:nvSpPr>
        <p:spPr bwMode="auto">
          <a:xfrm>
            <a:off x="1566863" y="381000"/>
            <a:ext cx="6160661" cy="1200329"/>
          </a:xfrm>
          <a:prstGeom prst="rect">
            <a:avLst/>
          </a:prstGeom>
          <a:noFill/>
          <a:ln w="9525">
            <a:noFill/>
            <a:miter lim="800000"/>
            <a:headEnd/>
            <a:tailEnd/>
          </a:ln>
        </p:spPr>
        <p:txBody>
          <a:bodyPr wrap="none">
            <a:spAutoFit/>
          </a:bodyPr>
          <a:lstStyle/>
          <a:p>
            <a:pPr algn="l" rtl="0"/>
            <a:r>
              <a:rPr lang="en-US" dirty="0" smtClean="0">
                <a:solidFill>
                  <a:srgbClr val="FF0000"/>
                </a:solidFill>
              </a:rPr>
              <a:t>Illustration (</a:t>
            </a:r>
            <a:r>
              <a:rPr lang="en-US" dirty="0" err="1" smtClean="0">
                <a:solidFill>
                  <a:srgbClr val="FF0000"/>
                </a:solidFill>
              </a:rPr>
              <a:t>cont</a:t>
            </a:r>
            <a:r>
              <a:rPr lang="en-US" dirty="0" smtClean="0">
                <a:solidFill>
                  <a:srgbClr val="FF0000"/>
                </a:solidFill>
              </a:rPr>
              <a:t>)</a:t>
            </a:r>
          </a:p>
          <a:p>
            <a:pPr algn="l" rtl="0"/>
            <a:r>
              <a:rPr lang="en-US" dirty="0" smtClean="0">
                <a:solidFill>
                  <a:srgbClr val="FF0000"/>
                </a:solidFill>
              </a:rPr>
              <a:t>The </a:t>
            </a:r>
            <a:r>
              <a:rPr lang="en-US" dirty="0">
                <a:solidFill>
                  <a:srgbClr val="FF0000"/>
                </a:solidFill>
              </a:rPr>
              <a:t>random walk in the ensemble of regular  </a:t>
            </a:r>
            <a:r>
              <a:rPr lang="en-US" dirty="0" smtClean="0">
                <a:solidFill>
                  <a:srgbClr val="FF0000"/>
                </a:solidFill>
              </a:rPr>
              <a:t>tournaments </a:t>
            </a:r>
            <a:endParaRPr lang="en-US" dirty="0">
              <a:solidFill>
                <a:srgbClr val="FF0000"/>
              </a:solidFill>
            </a:endParaRPr>
          </a:p>
          <a:p>
            <a:pPr algn="l" rtl="0"/>
            <a:r>
              <a:rPr lang="en-US" dirty="0">
                <a:solidFill>
                  <a:srgbClr val="FF0000"/>
                </a:solidFill>
              </a:rPr>
              <a:t>Induces spectral dynamics with a </a:t>
            </a:r>
            <a:r>
              <a:rPr lang="en-US" b="1" dirty="0">
                <a:solidFill>
                  <a:srgbClr val="FF0000"/>
                </a:solidFill>
              </a:rPr>
              <a:t>rank 2 perturbation</a:t>
            </a:r>
          </a:p>
          <a:p>
            <a:pPr algn="l" rtl="0"/>
            <a:r>
              <a:rPr lang="en-US" dirty="0">
                <a:solidFill>
                  <a:srgbClr val="FF0000"/>
                </a:solidFill>
              </a:rPr>
              <a:t>per random step.</a:t>
            </a:r>
            <a:endParaRPr lang="en-GB" dirty="0">
              <a:solidFill>
                <a:srgbClr val="FF0000"/>
              </a:solidFill>
            </a:endParaRPr>
          </a:p>
        </p:txBody>
      </p:sp>
    </p:spTree>
    <p:extLst>
      <p:ext uri="{BB962C8B-B14F-4D97-AF65-F5344CB8AC3E}">
        <p14:creationId xmlns:p14="http://schemas.microsoft.com/office/powerpoint/2010/main" val="1141330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3"/>
          <p:cNvGrpSpPr>
            <a:grpSpLocks/>
          </p:cNvGrpSpPr>
          <p:nvPr/>
        </p:nvGrpSpPr>
        <p:grpSpPr bwMode="auto">
          <a:xfrm>
            <a:off x="228600" y="0"/>
            <a:ext cx="7162800" cy="6858000"/>
            <a:chOff x="228600" y="0"/>
            <a:chExt cx="7162800" cy="6858000"/>
          </a:xfrm>
        </p:grpSpPr>
        <p:sp>
          <p:nvSpPr>
            <p:cNvPr id="36868" name="Rectangle 2"/>
            <p:cNvSpPr>
              <a:spLocks noChangeArrowheads="1"/>
            </p:cNvSpPr>
            <p:nvPr/>
          </p:nvSpPr>
          <p:spPr bwMode="auto">
            <a:xfrm>
              <a:off x="4448175" y="3244850"/>
              <a:ext cx="885825" cy="368300"/>
            </a:xfrm>
            <a:prstGeom prst="rect">
              <a:avLst/>
            </a:prstGeom>
            <a:noFill/>
            <a:ln w="9525">
              <a:noFill/>
              <a:miter lim="800000"/>
              <a:headEnd/>
              <a:tailEnd/>
            </a:ln>
          </p:spPr>
          <p:txBody>
            <a:bodyPr>
              <a:spAutoFit/>
            </a:bodyPr>
            <a:lstStyle/>
            <a:p>
              <a:r>
                <a:rPr lang="en-GB" b="1"/>
                <a:t> </a:t>
              </a:r>
              <a:endParaRPr lang="en-GB"/>
            </a:p>
          </p:txBody>
        </p:sp>
        <p:sp>
          <p:nvSpPr>
            <p:cNvPr id="36869" name="Rectangle 5"/>
            <p:cNvSpPr>
              <a:spLocks noChangeArrowheads="1"/>
            </p:cNvSpPr>
            <p:nvPr/>
          </p:nvSpPr>
          <p:spPr bwMode="auto">
            <a:xfrm>
              <a:off x="4310063" y="3244850"/>
              <a:ext cx="385762" cy="368300"/>
            </a:xfrm>
            <a:prstGeom prst="rect">
              <a:avLst/>
            </a:prstGeom>
            <a:noFill/>
            <a:ln w="9525">
              <a:noFill/>
              <a:miter lim="800000"/>
              <a:headEnd/>
              <a:tailEnd/>
            </a:ln>
          </p:spPr>
          <p:txBody>
            <a:bodyPr wrap="none">
              <a:spAutoFit/>
            </a:bodyPr>
            <a:lstStyle/>
            <a:p>
              <a:r>
                <a:rPr lang="en-GB">
                  <a:latin typeface="Courier" pitchFamily="49" charset="0"/>
                </a:rPr>
                <a:t> </a:t>
              </a:r>
              <a:r>
                <a:rPr lang="en-GB"/>
                <a:t> </a:t>
              </a:r>
            </a:p>
          </p:txBody>
        </p:sp>
        <p:sp>
          <p:nvSpPr>
            <p:cNvPr id="36870" name="Rectangle 6"/>
            <p:cNvSpPr>
              <a:spLocks noChangeArrowheads="1"/>
            </p:cNvSpPr>
            <p:nvPr/>
          </p:nvSpPr>
          <p:spPr bwMode="auto">
            <a:xfrm>
              <a:off x="4448175" y="3244850"/>
              <a:ext cx="247650" cy="368300"/>
            </a:xfrm>
            <a:prstGeom prst="rect">
              <a:avLst/>
            </a:prstGeom>
            <a:noFill/>
            <a:ln w="9525">
              <a:noFill/>
              <a:miter lim="800000"/>
              <a:headEnd/>
              <a:tailEnd/>
            </a:ln>
          </p:spPr>
          <p:txBody>
            <a:bodyPr wrap="none">
              <a:spAutoFit/>
            </a:bodyPr>
            <a:lstStyle/>
            <a:p>
              <a:r>
                <a:rPr lang="en-GB"/>
                <a:t> </a:t>
              </a:r>
            </a:p>
          </p:txBody>
        </p:sp>
        <p:pic>
          <p:nvPicPr>
            <p:cNvPr id="36871" name="Picture 9"/>
            <p:cNvPicPr>
              <a:picLocks noChangeAspect="1" noChangeArrowheads="1"/>
            </p:cNvPicPr>
            <p:nvPr/>
          </p:nvPicPr>
          <p:blipFill>
            <a:blip r:embed="rId2" cstate="print"/>
            <a:srcRect/>
            <a:stretch>
              <a:fillRect/>
            </a:stretch>
          </p:blipFill>
          <p:spPr bwMode="auto">
            <a:xfrm>
              <a:off x="228600" y="0"/>
              <a:ext cx="3429000" cy="3419475"/>
            </a:xfrm>
            <a:prstGeom prst="rect">
              <a:avLst/>
            </a:prstGeom>
            <a:noFill/>
            <a:ln w="9525">
              <a:noFill/>
              <a:miter lim="800000"/>
              <a:headEnd/>
              <a:tailEnd/>
            </a:ln>
          </p:spPr>
        </p:pic>
        <p:pic>
          <p:nvPicPr>
            <p:cNvPr id="36872" name="Picture 11"/>
            <p:cNvPicPr>
              <a:picLocks noChangeAspect="1" noChangeArrowheads="1"/>
            </p:cNvPicPr>
            <p:nvPr/>
          </p:nvPicPr>
          <p:blipFill>
            <a:blip r:embed="rId3" cstate="print"/>
            <a:srcRect/>
            <a:stretch>
              <a:fillRect/>
            </a:stretch>
          </p:blipFill>
          <p:spPr bwMode="auto">
            <a:xfrm>
              <a:off x="457200" y="2123440"/>
              <a:ext cx="1828800" cy="1153160"/>
            </a:xfrm>
            <a:prstGeom prst="rect">
              <a:avLst/>
            </a:prstGeom>
            <a:noFill/>
            <a:ln w="9525">
              <a:noFill/>
              <a:miter lim="800000"/>
              <a:headEnd/>
              <a:tailEnd/>
            </a:ln>
          </p:spPr>
        </p:pic>
        <p:sp>
          <p:nvSpPr>
            <p:cNvPr id="36873" name="TextBox 13"/>
            <p:cNvSpPr txBox="1">
              <a:spLocks noChangeArrowheads="1"/>
            </p:cNvSpPr>
            <p:nvPr/>
          </p:nvSpPr>
          <p:spPr bwMode="auto">
            <a:xfrm>
              <a:off x="304800" y="457200"/>
              <a:ext cx="2590800" cy="307777"/>
            </a:xfrm>
            <a:prstGeom prst="rect">
              <a:avLst/>
            </a:prstGeom>
            <a:noFill/>
            <a:ln w="9525">
              <a:noFill/>
              <a:miter lim="800000"/>
              <a:headEnd/>
              <a:tailEnd/>
            </a:ln>
          </p:spPr>
          <p:txBody>
            <a:bodyPr>
              <a:spAutoFit/>
            </a:bodyPr>
            <a:lstStyle/>
            <a:p>
              <a:pPr algn="l" rtl="0"/>
              <a:r>
                <a:rPr lang="en-GB" sz="1400"/>
                <a:t>28257</a:t>
              </a:r>
            </a:p>
          </p:txBody>
        </p:sp>
        <p:pic>
          <p:nvPicPr>
            <p:cNvPr id="36874" name="Picture 12"/>
            <p:cNvPicPr>
              <a:picLocks noChangeAspect="1" noChangeArrowheads="1"/>
            </p:cNvPicPr>
            <p:nvPr/>
          </p:nvPicPr>
          <p:blipFill>
            <a:blip r:embed="rId4" cstate="print"/>
            <a:srcRect/>
            <a:stretch>
              <a:fillRect/>
            </a:stretch>
          </p:blipFill>
          <p:spPr bwMode="auto">
            <a:xfrm>
              <a:off x="228600" y="3362325"/>
              <a:ext cx="3429000" cy="3419475"/>
            </a:xfrm>
            <a:prstGeom prst="rect">
              <a:avLst/>
            </a:prstGeom>
            <a:noFill/>
            <a:ln w="9525">
              <a:noFill/>
              <a:miter lim="800000"/>
              <a:headEnd/>
              <a:tailEnd/>
            </a:ln>
          </p:spPr>
        </p:pic>
        <p:pic>
          <p:nvPicPr>
            <p:cNvPr id="36875" name="Picture 13"/>
            <p:cNvPicPr>
              <a:picLocks noChangeAspect="1" noChangeArrowheads="1"/>
            </p:cNvPicPr>
            <p:nvPr/>
          </p:nvPicPr>
          <p:blipFill>
            <a:blip r:embed="rId5" cstate="print"/>
            <a:srcRect/>
            <a:stretch>
              <a:fillRect/>
            </a:stretch>
          </p:blipFill>
          <p:spPr bwMode="auto">
            <a:xfrm>
              <a:off x="381000" y="5509683"/>
              <a:ext cx="1752600" cy="1119717"/>
            </a:xfrm>
            <a:prstGeom prst="rect">
              <a:avLst/>
            </a:prstGeom>
            <a:noFill/>
            <a:ln w="9525">
              <a:noFill/>
              <a:miter lim="800000"/>
              <a:headEnd/>
              <a:tailEnd/>
            </a:ln>
          </p:spPr>
        </p:pic>
        <p:sp>
          <p:nvSpPr>
            <p:cNvPr id="36876" name="TextBox 16"/>
            <p:cNvSpPr txBox="1">
              <a:spLocks noChangeArrowheads="1"/>
            </p:cNvSpPr>
            <p:nvPr/>
          </p:nvSpPr>
          <p:spPr bwMode="auto">
            <a:xfrm>
              <a:off x="228600" y="3807023"/>
              <a:ext cx="2590800" cy="307777"/>
            </a:xfrm>
            <a:prstGeom prst="rect">
              <a:avLst/>
            </a:prstGeom>
            <a:noFill/>
            <a:ln w="9525">
              <a:noFill/>
              <a:miter lim="800000"/>
              <a:headEnd/>
              <a:tailEnd/>
            </a:ln>
          </p:spPr>
          <p:txBody>
            <a:bodyPr>
              <a:spAutoFit/>
            </a:bodyPr>
            <a:lstStyle/>
            <a:p>
              <a:pPr algn="l" rtl="0"/>
              <a:r>
                <a:rPr lang="en-GB" sz="1400"/>
                <a:t>  94007</a:t>
              </a:r>
            </a:p>
          </p:txBody>
        </p:sp>
        <p:pic>
          <p:nvPicPr>
            <p:cNvPr id="36877" name="Picture 14"/>
            <p:cNvPicPr>
              <a:picLocks noChangeAspect="1" noChangeArrowheads="1"/>
            </p:cNvPicPr>
            <p:nvPr/>
          </p:nvPicPr>
          <p:blipFill>
            <a:blip r:embed="rId6" cstate="print"/>
            <a:srcRect/>
            <a:stretch>
              <a:fillRect/>
            </a:stretch>
          </p:blipFill>
          <p:spPr bwMode="auto">
            <a:xfrm>
              <a:off x="3962400" y="0"/>
              <a:ext cx="3429000" cy="3419475"/>
            </a:xfrm>
            <a:prstGeom prst="rect">
              <a:avLst/>
            </a:prstGeom>
            <a:noFill/>
            <a:ln w="9525">
              <a:noFill/>
              <a:miter lim="800000"/>
              <a:headEnd/>
              <a:tailEnd/>
            </a:ln>
          </p:spPr>
        </p:pic>
        <p:pic>
          <p:nvPicPr>
            <p:cNvPr id="36878" name="Picture 15"/>
            <p:cNvPicPr>
              <a:picLocks noChangeAspect="1" noChangeArrowheads="1"/>
            </p:cNvPicPr>
            <p:nvPr/>
          </p:nvPicPr>
          <p:blipFill>
            <a:blip r:embed="rId7" cstate="print"/>
            <a:srcRect/>
            <a:stretch>
              <a:fillRect/>
            </a:stretch>
          </p:blipFill>
          <p:spPr bwMode="auto">
            <a:xfrm>
              <a:off x="4114800" y="2112433"/>
              <a:ext cx="1790700" cy="1144059"/>
            </a:xfrm>
            <a:prstGeom prst="rect">
              <a:avLst/>
            </a:prstGeom>
            <a:noFill/>
            <a:ln w="9525">
              <a:noFill/>
              <a:miter lim="800000"/>
              <a:headEnd/>
              <a:tailEnd/>
            </a:ln>
          </p:spPr>
        </p:pic>
        <p:sp>
          <p:nvSpPr>
            <p:cNvPr id="36879" name="Rectangle 19"/>
            <p:cNvSpPr>
              <a:spLocks noChangeArrowheads="1"/>
            </p:cNvSpPr>
            <p:nvPr/>
          </p:nvSpPr>
          <p:spPr bwMode="auto">
            <a:xfrm>
              <a:off x="4114800" y="304800"/>
              <a:ext cx="845103" cy="369332"/>
            </a:xfrm>
            <a:prstGeom prst="rect">
              <a:avLst/>
            </a:prstGeom>
            <a:noFill/>
            <a:ln w="9525">
              <a:noFill/>
              <a:miter lim="800000"/>
              <a:headEnd/>
              <a:tailEnd/>
            </a:ln>
          </p:spPr>
          <p:txBody>
            <a:bodyPr wrap="none">
              <a:spAutoFit/>
            </a:bodyPr>
            <a:lstStyle/>
            <a:p>
              <a:r>
                <a:rPr lang="en-GB"/>
                <a:t> </a:t>
              </a:r>
              <a:r>
                <a:rPr lang="en-GB" sz="1400"/>
                <a:t>281584</a:t>
              </a:r>
            </a:p>
          </p:txBody>
        </p:sp>
        <p:pic>
          <p:nvPicPr>
            <p:cNvPr id="36880" name="Picture 2"/>
            <p:cNvPicPr>
              <a:picLocks noChangeAspect="1" noChangeArrowheads="1"/>
            </p:cNvPicPr>
            <p:nvPr/>
          </p:nvPicPr>
          <p:blipFill>
            <a:blip r:embed="rId8" cstate="print"/>
            <a:srcRect/>
            <a:stretch>
              <a:fillRect/>
            </a:stretch>
          </p:blipFill>
          <p:spPr bwMode="auto">
            <a:xfrm>
              <a:off x="3962400" y="3438524"/>
              <a:ext cx="3429000" cy="3419476"/>
            </a:xfrm>
            <a:prstGeom prst="rect">
              <a:avLst/>
            </a:prstGeom>
            <a:noFill/>
            <a:ln w="9525">
              <a:noFill/>
              <a:miter lim="800000"/>
              <a:headEnd/>
              <a:tailEnd/>
            </a:ln>
          </p:spPr>
        </p:pic>
        <p:pic>
          <p:nvPicPr>
            <p:cNvPr id="36881" name="Picture 3"/>
            <p:cNvPicPr>
              <a:picLocks noChangeAspect="1" noChangeArrowheads="1"/>
            </p:cNvPicPr>
            <p:nvPr/>
          </p:nvPicPr>
          <p:blipFill>
            <a:blip r:embed="rId9" cstate="print"/>
            <a:srcRect/>
            <a:stretch>
              <a:fillRect/>
            </a:stretch>
          </p:blipFill>
          <p:spPr bwMode="auto">
            <a:xfrm>
              <a:off x="4114800" y="5535082"/>
              <a:ext cx="1752600" cy="1119717"/>
            </a:xfrm>
            <a:prstGeom prst="rect">
              <a:avLst/>
            </a:prstGeom>
            <a:noFill/>
            <a:ln w="9525">
              <a:noFill/>
              <a:miter lim="800000"/>
              <a:headEnd/>
              <a:tailEnd/>
            </a:ln>
          </p:spPr>
        </p:pic>
        <p:sp>
          <p:nvSpPr>
            <p:cNvPr id="36882" name="Rectangle 22"/>
            <p:cNvSpPr>
              <a:spLocks noChangeArrowheads="1"/>
            </p:cNvSpPr>
            <p:nvPr/>
          </p:nvSpPr>
          <p:spPr bwMode="auto">
            <a:xfrm>
              <a:off x="4172017" y="3807023"/>
              <a:ext cx="780983" cy="307777"/>
            </a:xfrm>
            <a:prstGeom prst="rect">
              <a:avLst/>
            </a:prstGeom>
            <a:noFill/>
            <a:ln w="9525">
              <a:noFill/>
              <a:miter lim="800000"/>
              <a:headEnd/>
              <a:tailEnd/>
            </a:ln>
          </p:spPr>
          <p:txBody>
            <a:bodyPr wrap="none">
              <a:spAutoFit/>
            </a:bodyPr>
            <a:lstStyle/>
            <a:p>
              <a:r>
                <a:rPr lang="en-GB" sz="1400"/>
                <a:t>843334</a:t>
              </a:r>
            </a:p>
          </p:txBody>
        </p:sp>
      </p:grpSp>
      <p:sp>
        <p:nvSpPr>
          <p:cNvPr id="36867" name="TextBox 24"/>
          <p:cNvSpPr txBox="1">
            <a:spLocks noChangeArrowheads="1"/>
          </p:cNvSpPr>
          <p:nvPr/>
        </p:nvSpPr>
        <p:spPr bwMode="auto">
          <a:xfrm>
            <a:off x="7399338" y="457200"/>
            <a:ext cx="2049462" cy="1016000"/>
          </a:xfrm>
          <a:prstGeom prst="rect">
            <a:avLst/>
          </a:prstGeom>
          <a:noFill/>
          <a:ln w="9525">
            <a:noFill/>
            <a:miter lim="800000"/>
            <a:headEnd/>
            <a:tailEnd/>
          </a:ln>
        </p:spPr>
        <p:txBody>
          <a:bodyPr>
            <a:spAutoFit/>
          </a:bodyPr>
          <a:lstStyle/>
          <a:p>
            <a:pPr algn="l" rtl="0"/>
            <a:r>
              <a:rPr lang="en-US" sz="1400"/>
              <a:t>nmax = 1501</a:t>
            </a:r>
            <a:endParaRPr lang="en-US" sz="1400" b="1"/>
          </a:p>
          <a:p>
            <a:pPr algn="l" rtl="0"/>
            <a:r>
              <a:rPr lang="en-GB" sz="1400"/>
              <a:t># of  attempted </a:t>
            </a:r>
          </a:p>
          <a:p>
            <a:pPr algn="l" rtl="0"/>
            <a:r>
              <a:rPr lang="en-GB" sz="1400"/>
              <a:t>triangles 1125750 </a:t>
            </a:r>
            <a:endParaRPr lang="en-US" sz="1400"/>
          </a:p>
          <a:p>
            <a:endParaRPr lang="en-GB"/>
          </a:p>
        </p:txBody>
      </p:sp>
    </p:spTree>
    <p:extLst>
      <p:ext uri="{BB962C8B-B14F-4D97-AF65-F5344CB8AC3E}">
        <p14:creationId xmlns:p14="http://schemas.microsoft.com/office/powerpoint/2010/main" val="800333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823913" y="2662238"/>
            <a:ext cx="3290887" cy="3281362"/>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5486400" y="171450"/>
            <a:ext cx="3429000" cy="2190750"/>
          </a:xfrm>
          <a:prstGeom prst="rect">
            <a:avLst/>
          </a:prstGeom>
          <a:noFill/>
          <a:ln w="9525">
            <a:noFill/>
            <a:miter lim="800000"/>
            <a:headEnd/>
            <a:tailEnd/>
          </a:ln>
        </p:spPr>
      </p:pic>
      <p:pic>
        <p:nvPicPr>
          <p:cNvPr id="37892" name="Picture 4"/>
          <p:cNvPicPr>
            <a:picLocks noChangeAspect="1" noChangeArrowheads="1"/>
          </p:cNvPicPr>
          <p:nvPr/>
        </p:nvPicPr>
        <p:blipFill>
          <a:blip r:embed="rId5" cstate="print"/>
          <a:srcRect/>
          <a:stretch>
            <a:fillRect/>
          </a:stretch>
        </p:blipFill>
        <p:spPr bwMode="auto">
          <a:xfrm>
            <a:off x="5486400" y="2362200"/>
            <a:ext cx="3429000" cy="2190750"/>
          </a:xfrm>
          <a:prstGeom prst="rect">
            <a:avLst/>
          </a:prstGeom>
          <a:noFill/>
          <a:ln w="9525">
            <a:noFill/>
            <a:miter lim="800000"/>
            <a:headEnd/>
            <a:tailEnd/>
          </a:ln>
        </p:spPr>
      </p:pic>
      <p:pic>
        <p:nvPicPr>
          <p:cNvPr id="37893" name="Picture 5"/>
          <p:cNvPicPr>
            <a:picLocks noChangeAspect="1" noChangeArrowheads="1"/>
          </p:cNvPicPr>
          <p:nvPr/>
        </p:nvPicPr>
        <p:blipFill>
          <a:blip r:embed="rId6" cstate="print"/>
          <a:srcRect/>
          <a:stretch>
            <a:fillRect/>
          </a:stretch>
        </p:blipFill>
        <p:spPr bwMode="auto">
          <a:xfrm>
            <a:off x="5486400" y="4572000"/>
            <a:ext cx="3429000" cy="2171700"/>
          </a:xfrm>
          <a:prstGeom prst="rect">
            <a:avLst/>
          </a:prstGeom>
          <a:noFill/>
          <a:ln w="9525">
            <a:noFill/>
            <a:miter lim="800000"/>
            <a:headEnd/>
            <a:tailEnd/>
          </a:ln>
        </p:spPr>
      </p:pic>
      <p:sp>
        <p:nvSpPr>
          <p:cNvPr id="37894" name="TextBox 6"/>
          <p:cNvSpPr txBox="1">
            <a:spLocks noChangeArrowheads="1"/>
          </p:cNvSpPr>
          <p:nvPr/>
        </p:nvSpPr>
        <p:spPr bwMode="auto">
          <a:xfrm>
            <a:off x="1036638" y="5967413"/>
            <a:ext cx="2849562" cy="738187"/>
          </a:xfrm>
          <a:prstGeom prst="rect">
            <a:avLst/>
          </a:prstGeom>
          <a:noFill/>
          <a:ln w="9525">
            <a:noFill/>
            <a:miter lim="800000"/>
            <a:headEnd/>
            <a:tailEnd/>
          </a:ln>
        </p:spPr>
        <p:txBody>
          <a:bodyPr wrap="none">
            <a:spAutoFit/>
          </a:bodyPr>
          <a:lstStyle/>
          <a:p>
            <a:pPr algn="l" rtl="0"/>
            <a:r>
              <a:rPr lang="en-US" sz="1400">
                <a:latin typeface="Times New Roman" pitchFamily="18" charset="0"/>
                <a:cs typeface="Times New Roman" pitchFamily="18" charset="0"/>
              </a:rPr>
              <a:t>nmax</a:t>
            </a:r>
            <a:r>
              <a:rPr lang="en-US" sz="1400"/>
              <a:t> = 1500</a:t>
            </a:r>
          </a:p>
          <a:p>
            <a:pPr algn="l" rtl="0"/>
            <a:r>
              <a:rPr lang="en-US" sz="1400"/>
              <a:t>Spectral points in the support 749</a:t>
            </a:r>
          </a:p>
          <a:p>
            <a:pPr algn="l" rtl="0"/>
            <a:r>
              <a:rPr lang="en-US" sz="1400"/>
              <a:t>Scrambling  </a:t>
            </a:r>
            <a:r>
              <a:rPr lang="en-GB" sz="1400"/>
              <a:t> 843334  iterations</a:t>
            </a:r>
          </a:p>
        </p:txBody>
      </p:sp>
      <p:sp>
        <p:nvSpPr>
          <p:cNvPr id="37895" name="TextBox 6"/>
          <p:cNvSpPr txBox="1">
            <a:spLocks noChangeArrowheads="1"/>
          </p:cNvSpPr>
          <p:nvPr/>
        </p:nvSpPr>
        <p:spPr bwMode="auto">
          <a:xfrm>
            <a:off x="34925" y="76200"/>
            <a:ext cx="1793875" cy="369888"/>
          </a:xfrm>
          <a:prstGeom prst="rect">
            <a:avLst/>
          </a:prstGeom>
          <a:noFill/>
          <a:ln w="9525">
            <a:noFill/>
            <a:miter lim="800000"/>
            <a:headEnd/>
            <a:tailEnd/>
          </a:ln>
        </p:spPr>
        <p:txBody>
          <a:bodyPr wrap="none">
            <a:spAutoFit/>
          </a:bodyPr>
          <a:lstStyle/>
          <a:p>
            <a:pPr algn="l" rtl="0"/>
            <a:r>
              <a:rPr lang="en-US">
                <a:solidFill>
                  <a:srgbClr val="FF0000"/>
                </a:solidFill>
                <a:latin typeface="Times New Roman" pitchFamily="18" charset="0"/>
                <a:cs typeface="Times New Roman" pitchFamily="18" charset="0"/>
              </a:rPr>
              <a:t>Spectral statistics</a:t>
            </a:r>
            <a:endParaRPr lang="en-GB">
              <a:solidFill>
                <a:srgbClr val="FF0000"/>
              </a:solidFill>
              <a:latin typeface="Times New Roman" pitchFamily="18" charset="0"/>
              <a:cs typeface="Times New Roman" pitchFamily="18" charset="0"/>
            </a:endParaRPr>
          </a:p>
        </p:txBody>
      </p:sp>
      <p:pic>
        <p:nvPicPr>
          <p:cNvPr id="37896" name="Picture 13" descr="TP_tmp.png"/>
          <p:cNvPicPr>
            <a:picLocks noChangeAspect="1"/>
          </p:cNvPicPr>
          <p:nvPr>
            <p:custDataLst>
              <p:tags r:id="rId1"/>
            </p:custDataLst>
          </p:nvPr>
        </p:nvPicPr>
        <p:blipFill>
          <a:blip r:embed="rId7" cstate="print"/>
          <a:srcRect/>
          <a:stretch>
            <a:fillRect/>
          </a:stretch>
        </p:blipFill>
        <p:spPr bwMode="auto">
          <a:xfrm>
            <a:off x="152400" y="811213"/>
            <a:ext cx="5105400" cy="1017587"/>
          </a:xfrm>
          <a:prstGeom prst="rect">
            <a:avLst/>
          </a:prstGeom>
          <a:noFill/>
          <a:ln w="9525">
            <a:noFill/>
            <a:miter lim="800000"/>
            <a:headEnd/>
            <a:tailEnd/>
          </a:ln>
        </p:spPr>
      </p:pic>
      <p:sp>
        <p:nvSpPr>
          <p:cNvPr id="9" name="TextBox 8"/>
          <p:cNvSpPr txBox="1"/>
          <p:nvPr/>
        </p:nvSpPr>
        <p:spPr>
          <a:xfrm>
            <a:off x="5665788" y="0"/>
            <a:ext cx="3173412" cy="307975"/>
          </a:xfrm>
          <a:prstGeom prst="rect">
            <a:avLst/>
          </a:prstGeom>
          <a:noFill/>
        </p:spPr>
        <p:txBody>
          <a:bodyPr wrap="none">
            <a:spAutoFit/>
          </a:bodyPr>
          <a:lstStyle/>
          <a:p>
            <a:pPr algn="l" rtl="0">
              <a:defRPr/>
            </a:pPr>
            <a:r>
              <a:rPr lang="en-US" sz="1400" dirty="0">
                <a:solidFill>
                  <a:schemeClr val="accent6"/>
                </a:solidFill>
                <a:latin typeface="Times New Roman" pitchFamily="18" charset="0"/>
                <a:cs typeface="Times New Roman" pitchFamily="18" charset="0"/>
              </a:rPr>
              <a:t>Numerical results for a </a:t>
            </a:r>
            <a:r>
              <a:rPr lang="en-US" sz="1400" b="1" dirty="0">
                <a:solidFill>
                  <a:schemeClr val="accent6"/>
                </a:solidFill>
                <a:latin typeface="Times New Roman" pitchFamily="18" charset="0"/>
                <a:cs typeface="Times New Roman" pitchFamily="18" charset="0"/>
              </a:rPr>
              <a:t>single</a:t>
            </a:r>
            <a:r>
              <a:rPr lang="en-US" sz="1400" dirty="0">
                <a:solidFill>
                  <a:schemeClr val="accent6"/>
                </a:solidFill>
                <a:latin typeface="Times New Roman" pitchFamily="18" charset="0"/>
                <a:cs typeface="Times New Roman" pitchFamily="18" charset="0"/>
              </a:rPr>
              <a:t> tournament</a:t>
            </a:r>
            <a:endParaRPr lang="en-GB" sz="1400" dirty="0">
              <a:solidFill>
                <a:schemeClr val="accent6"/>
              </a:solidFill>
              <a:latin typeface="Times New Roman" pitchFamily="18" charset="0"/>
              <a:cs typeface="Times New Roman" pitchFamily="18" charset="0"/>
            </a:endParaRPr>
          </a:p>
        </p:txBody>
      </p:sp>
      <p:sp>
        <p:nvSpPr>
          <p:cNvPr id="37898" name="TextBox 9"/>
          <p:cNvSpPr txBox="1">
            <a:spLocks noChangeArrowheads="1"/>
          </p:cNvSpPr>
          <p:nvPr/>
        </p:nvSpPr>
        <p:spPr bwMode="auto">
          <a:xfrm>
            <a:off x="7807325" y="685800"/>
            <a:ext cx="1336675" cy="307975"/>
          </a:xfrm>
          <a:prstGeom prst="rect">
            <a:avLst/>
          </a:prstGeom>
          <a:noFill/>
          <a:ln w="9525">
            <a:noFill/>
            <a:miter lim="800000"/>
            <a:headEnd/>
            <a:tailEnd/>
          </a:ln>
        </p:spPr>
        <p:txBody>
          <a:bodyPr wrap="none">
            <a:spAutoFit/>
          </a:bodyPr>
          <a:lstStyle/>
          <a:p>
            <a:pPr algn="l" rtl="0"/>
            <a:r>
              <a:rPr lang="en-US" sz="1400">
                <a:solidFill>
                  <a:srgbClr val="C00000"/>
                </a:solidFill>
                <a:latin typeface="Times New Roman" pitchFamily="18" charset="0"/>
                <a:cs typeface="Times New Roman" pitchFamily="18" charset="0"/>
              </a:rPr>
              <a:t>Spectral density</a:t>
            </a:r>
            <a:endParaRPr lang="en-GB" sz="1400">
              <a:solidFill>
                <a:srgbClr val="C00000"/>
              </a:solidFill>
              <a:latin typeface="Times New Roman" pitchFamily="18" charset="0"/>
              <a:cs typeface="Times New Roman" pitchFamily="18" charset="0"/>
            </a:endParaRPr>
          </a:p>
        </p:txBody>
      </p:sp>
      <p:sp>
        <p:nvSpPr>
          <p:cNvPr id="37899" name="TextBox 10"/>
          <p:cNvSpPr txBox="1">
            <a:spLocks noChangeArrowheads="1"/>
          </p:cNvSpPr>
          <p:nvPr/>
        </p:nvSpPr>
        <p:spPr bwMode="auto">
          <a:xfrm>
            <a:off x="7197725" y="3197225"/>
            <a:ext cx="1635125" cy="307975"/>
          </a:xfrm>
          <a:prstGeom prst="rect">
            <a:avLst/>
          </a:prstGeom>
          <a:noFill/>
          <a:ln w="9525">
            <a:noFill/>
            <a:miter lim="800000"/>
            <a:headEnd/>
            <a:tailEnd/>
          </a:ln>
        </p:spPr>
        <p:txBody>
          <a:bodyPr wrap="none">
            <a:spAutoFit/>
          </a:bodyPr>
          <a:lstStyle/>
          <a:p>
            <a:pPr algn="l" rtl="0"/>
            <a:r>
              <a:rPr lang="en-US" sz="1400">
                <a:solidFill>
                  <a:srgbClr val="C00000"/>
                </a:solidFill>
                <a:latin typeface="Times New Roman" pitchFamily="18" charset="0"/>
                <a:cs typeface="Times New Roman" pitchFamily="18" charset="0"/>
              </a:rPr>
              <a:t>Spacing distribution</a:t>
            </a:r>
            <a:endParaRPr lang="en-GB" sz="1400">
              <a:solidFill>
                <a:srgbClr val="C00000"/>
              </a:solidFill>
              <a:latin typeface="Times New Roman" pitchFamily="18" charset="0"/>
              <a:cs typeface="Times New Roman" pitchFamily="18" charset="0"/>
            </a:endParaRPr>
          </a:p>
        </p:txBody>
      </p:sp>
      <p:sp>
        <p:nvSpPr>
          <p:cNvPr id="37900" name="TextBox 11"/>
          <p:cNvSpPr txBox="1">
            <a:spLocks noChangeArrowheads="1"/>
          </p:cNvSpPr>
          <p:nvPr/>
        </p:nvSpPr>
        <p:spPr bwMode="auto">
          <a:xfrm>
            <a:off x="5715000" y="4873625"/>
            <a:ext cx="1036638" cy="523875"/>
          </a:xfrm>
          <a:prstGeom prst="rect">
            <a:avLst/>
          </a:prstGeom>
          <a:noFill/>
          <a:ln w="9525">
            <a:noFill/>
            <a:miter lim="800000"/>
            <a:headEnd/>
            <a:tailEnd/>
          </a:ln>
        </p:spPr>
        <p:txBody>
          <a:bodyPr wrap="none">
            <a:spAutoFit/>
          </a:bodyPr>
          <a:lstStyle/>
          <a:p>
            <a:pPr algn="l" rtl="0"/>
            <a:r>
              <a:rPr lang="en-US" sz="1400">
                <a:solidFill>
                  <a:srgbClr val="C00000"/>
                </a:solidFill>
                <a:latin typeface="Times New Roman" pitchFamily="18" charset="0"/>
                <a:cs typeface="Times New Roman" pitchFamily="18" charset="0"/>
              </a:rPr>
              <a:t>Form factor</a:t>
            </a:r>
          </a:p>
          <a:p>
            <a:pPr algn="l" rtl="0"/>
            <a:r>
              <a:rPr lang="en-US" sz="1400">
                <a:solidFill>
                  <a:srgbClr val="C00000"/>
                </a:solidFill>
                <a:latin typeface="Times New Roman" pitchFamily="18" charset="0"/>
                <a:cs typeface="Times New Roman" pitchFamily="18" charset="0"/>
              </a:rPr>
              <a:t>(smoothed)</a:t>
            </a:r>
            <a:endParaRPr lang="en-GB" sz="1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31955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34625" cy="2246769"/>
          </a:xfrm>
          <a:prstGeom prst="rect">
            <a:avLst/>
          </a:prstGeom>
          <a:noFill/>
        </p:spPr>
        <p:txBody>
          <a:bodyPr wrap="none">
            <a:spAutoFit/>
          </a:bodyPr>
          <a:lstStyle/>
          <a:p>
            <a:pPr algn="l" rtl="0">
              <a:defRPr/>
            </a:pPr>
            <a:r>
              <a:rPr lang="en-US" sz="2000" dirty="0" smtClean="0">
                <a:solidFill>
                  <a:srgbClr val="FF0000"/>
                </a:solidFill>
                <a:latin typeface="Times New Roman" pitchFamily="18" charset="0"/>
                <a:cs typeface="Times New Roman" pitchFamily="18" charset="0"/>
              </a:rPr>
              <a:t>Summary:</a:t>
            </a: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1     </a:t>
            </a:r>
            <a:r>
              <a:rPr lang="en-US" sz="2000" dirty="0">
                <a:solidFill>
                  <a:srgbClr val="FF0000"/>
                </a:solidFill>
                <a:latin typeface="Times New Roman" pitchFamily="18" charset="0"/>
                <a:cs typeface="Times New Roman" pitchFamily="18" charset="0"/>
              </a:rPr>
              <a:t>The derivation above is not </a:t>
            </a:r>
            <a:r>
              <a:rPr lang="en-US" sz="2000" dirty="0" smtClean="0">
                <a:solidFill>
                  <a:srgbClr val="FF0000"/>
                </a:solidFill>
                <a:latin typeface="Times New Roman" pitchFamily="18" charset="0"/>
                <a:cs typeface="Times New Roman" pitchFamily="18" charset="0"/>
              </a:rPr>
              <a:t>entirely rigorous</a:t>
            </a:r>
            <a:r>
              <a:rPr lang="en-US" sz="2000" dirty="0">
                <a:solidFill>
                  <a:srgbClr val="FF0000"/>
                </a:solidFill>
                <a:latin typeface="Times New Roman" pitchFamily="18" charset="0"/>
                <a:cs typeface="Times New Roman" pitchFamily="18" charset="0"/>
              </a:rPr>
              <a:t>. </a:t>
            </a:r>
          </a:p>
          <a:p>
            <a:pPr algn="l" rtl="0">
              <a:defRPr/>
            </a:pP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2.</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The same method applies with some minor modifications for the </a:t>
            </a:r>
          </a:p>
          <a:p>
            <a:pPr algn="l" rtl="0">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unrestricted ensembles (Tournaments, {0,1} matrices).</a:t>
            </a:r>
            <a:endParaRPr lang="en-US" sz="2000" dirty="0">
              <a:latin typeface="Times New Roman" pitchFamily="18" charset="0"/>
              <a:cs typeface="Times New Roman" pitchFamily="18" charset="0"/>
            </a:endParaRPr>
          </a:p>
          <a:p>
            <a:pPr algn="l" rtl="0">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3.    The eigenvectors distributions are not derived or assumed. </a:t>
            </a:r>
          </a:p>
          <a:p>
            <a:pPr algn="l" rtl="0">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4.    Work on the restricted ensembles (d-regular, regular tournaments)</a:t>
            </a:r>
          </a:p>
          <a:p>
            <a:pPr algn="l" rtl="0">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is in  progress.  (With Chris Joyner)  </a:t>
            </a:r>
            <a:endParaRPr lang="en-US" sz="2000" dirty="0">
              <a:latin typeface="Times New Roman" pitchFamily="18" charset="0"/>
              <a:cs typeface="Times New Roman" pitchFamily="18" charset="0"/>
            </a:endParaRPr>
          </a:p>
          <a:p>
            <a:pPr marL="457200" indent="-457200" algn="l" rtl="0">
              <a:defRPr/>
            </a:pPr>
            <a:endParaRPr lang="en-US" sz="2000" dirty="0">
              <a:latin typeface="Times New Roman" pitchFamily="18" charset="0"/>
              <a:cs typeface="Times New Roman" pitchFamily="18" charset="0"/>
            </a:endParaRPr>
          </a:p>
        </p:txBody>
      </p:sp>
      <p:pic>
        <p:nvPicPr>
          <p:cNvPr id="3" name="Picture 2" descr="Oriol with Uzy- Les Houches.jpg"/>
          <p:cNvPicPr>
            <a:picLocks noChangeAspect="1"/>
          </p:cNvPicPr>
          <p:nvPr/>
        </p:nvPicPr>
        <p:blipFill>
          <a:blip r:embed="rId2" cstate="print"/>
          <a:stretch>
            <a:fillRect/>
          </a:stretch>
        </p:blipFill>
        <p:spPr>
          <a:xfrm>
            <a:off x="1318242" y="2667000"/>
            <a:ext cx="6073158" cy="4038600"/>
          </a:xfrm>
          <a:prstGeom prst="rect">
            <a:avLst/>
          </a:prstGeom>
        </p:spPr>
      </p:pic>
      <p:pic>
        <p:nvPicPr>
          <p:cNvPr id="5" name="Picture 9" descr="uzy.PNG"/>
          <p:cNvPicPr>
            <a:picLocks noChangeAspect="1"/>
          </p:cNvPicPr>
          <p:nvPr/>
        </p:nvPicPr>
        <p:blipFill>
          <a:blip r:embed="rId3" cstate="print"/>
          <a:srcRect/>
          <a:stretch>
            <a:fillRect/>
          </a:stretch>
        </p:blipFill>
        <p:spPr bwMode="auto">
          <a:xfrm>
            <a:off x="7791450" y="5458858"/>
            <a:ext cx="971550" cy="1170542"/>
          </a:xfrm>
          <a:prstGeom prst="rect">
            <a:avLst/>
          </a:prstGeom>
          <a:noFill/>
          <a:ln w="9525">
            <a:noFill/>
            <a:miter lim="800000"/>
            <a:headEnd/>
            <a:tailEnd/>
          </a:ln>
        </p:spPr>
      </p:pic>
      <p:sp>
        <p:nvSpPr>
          <p:cNvPr id="6" name="Rectangle 7"/>
          <p:cNvSpPr>
            <a:spLocks noChangeArrowheads="1"/>
          </p:cNvSpPr>
          <p:nvPr/>
        </p:nvSpPr>
        <p:spPr bwMode="auto">
          <a:xfrm>
            <a:off x="2686050" y="2068512"/>
            <a:ext cx="3489325" cy="369888"/>
          </a:xfrm>
          <a:prstGeom prst="rect">
            <a:avLst/>
          </a:prstGeom>
          <a:noFill/>
          <a:ln w="9525">
            <a:noFill/>
            <a:miter lim="800000"/>
            <a:headEnd/>
            <a:tailEnd/>
          </a:ln>
        </p:spPr>
        <p:txBody>
          <a:bodyPr wrap="none">
            <a:spAutoFit/>
          </a:bodyPr>
          <a:lstStyle/>
          <a:p>
            <a:pPr algn="l" rtl="0"/>
            <a:r>
              <a:rPr lang="en-US" dirty="0">
                <a:solidFill>
                  <a:srgbClr val="FF0000"/>
                </a:solidFill>
                <a:latin typeface="Comic Sans MS" pitchFamily="66" charset="0"/>
              </a:rPr>
              <a:t>Thank  you for your attention</a:t>
            </a:r>
            <a:endParaRPr lang="en-GB" dirty="0">
              <a:solidFill>
                <a:srgbClr val="FF0000"/>
              </a:solidFill>
            </a:endParaRPr>
          </a:p>
        </p:txBody>
      </p:sp>
    </p:spTree>
    <p:extLst>
      <p:ext uri="{BB962C8B-B14F-4D97-AF65-F5344CB8AC3E}">
        <p14:creationId xmlns:p14="http://schemas.microsoft.com/office/powerpoint/2010/main" val="2798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724400" y="1600200"/>
            <a:ext cx="4191000" cy="4343400"/>
            <a:chOff x="612" y="1389"/>
            <a:chExt cx="2903" cy="2496"/>
          </a:xfrm>
        </p:grpSpPr>
        <p:sp>
          <p:nvSpPr>
            <p:cNvPr id="3" name="Oval 6"/>
            <p:cNvSpPr>
              <a:spLocks noChangeArrowheads="1"/>
            </p:cNvSpPr>
            <p:nvPr/>
          </p:nvSpPr>
          <p:spPr bwMode="auto">
            <a:xfrm>
              <a:off x="1066" y="2341"/>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4" name="Oval 7"/>
            <p:cNvSpPr>
              <a:spLocks noChangeArrowheads="1"/>
            </p:cNvSpPr>
            <p:nvPr/>
          </p:nvSpPr>
          <p:spPr bwMode="auto">
            <a:xfrm>
              <a:off x="1202" y="1525"/>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5" name="Oval 8"/>
            <p:cNvSpPr>
              <a:spLocks noChangeArrowheads="1"/>
            </p:cNvSpPr>
            <p:nvPr/>
          </p:nvSpPr>
          <p:spPr bwMode="auto">
            <a:xfrm>
              <a:off x="839" y="3203"/>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6" name="Oval 9"/>
            <p:cNvSpPr>
              <a:spLocks noChangeArrowheads="1"/>
            </p:cNvSpPr>
            <p:nvPr/>
          </p:nvSpPr>
          <p:spPr bwMode="auto">
            <a:xfrm>
              <a:off x="1519" y="2205"/>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7" name="Oval 10"/>
            <p:cNvSpPr>
              <a:spLocks noChangeArrowheads="1"/>
            </p:cNvSpPr>
            <p:nvPr/>
          </p:nvSpPr>
          <p:spPr bwMode="auto">
            <a:xfrm>
              <a:off x="1701" y="3521"/>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8" name="Oval 11"/>
            <p:cNvSpPr>
              <a:spLocks noChangeArrowheads="1"/>
            </p:cNvSpPr>
            <p:nvPr/>
          </p:nvSpPr>
          <p:spPr bwMode="auto">
            <a:xfrm>
              <a:off x="2290" y="3612"/>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 name="Oval 12"/>
            <p:cNvSpPr>
              <a:spLocks noChangeArrowheads="1"/>
            </p:cNvSpPr>
            <p:nvPr/>
          </p:nvSpPr>
          <p:spPr bwMode="auto">
            <a:xfrm>
              <a:off x="3107" y="3203"/>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10" name="Oval 13"/>
            <p:cNvSpPr>
              <a:spLocks noChangeArrowheads="1"/>
            </p:cNvSpPr>
            <p:nvPr/>
          </p:nvSpPr>
          <p:spPr bwMode="auto">
            <a:xfrm>
              <a:off x="612" y="1752"/>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11" name="Oval 14"/>
            <p:cNvSpPr>
              <a:spLocks noChangeArrowheads="1"/>
            </p:cNvSpPr>
            <p:nvPr/>
          </p:nvSpPr>
          <p:spPr bwMode="auto">
            <a:xfrm>
              <a:off x="2517" y="2296"/>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12" name="Oval 15"/>
            <p:cNvSpPr>
              <a:spLocks noChangeArrowheads="1"/>
            </p:cNvSpPr>
            <p:nvPr/>
          </p:nvSpPr>
          <p:spPr bwMode="auto">
            <a:xfrm>
              <a:off x="1973" y="1933"/>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13" name="Oval 16"/>
            <p:cNvSpPr>
              <a:spLocks noChangeArrowheads="1"/>
            </p:cNvSpPr>
            <p:nvPr/>
          </p:nvSpPr>
          <p:spPr bwMode="auto">
            <a:xfrm>
              <a:off x="3243" y="2387"/>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14" name="Oval 17"/>
            <p:cNvSpPr>
              <a:spLocks noChangeArrowheads="1"/>
            </p:cNvSpPr>
            <p:nvPr/>
          </p:nvSpPr>
          <p:spPr bwMode="auto">
            <a:xfrm>
              <a:off x="2789" y="1706"/>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15" name="Oval 18"/>
            <p:cNvSpPr>
              <a:spLocks noChangeArrowheads="1"/>
            </p:cNvSpPr>
            <p:nvPr/>
          </p:nvSpPr>
          <p:spPr bwMode="auto">
            <a:xfrm>
              <a:off x="2018" y="1389"/>
              <a:ext cx="272" cy="273"/>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16" name="Line 19"/>
            <p:cNvSpPr>
              <a:spLocks noChangeShapeType="1"/>
            </p:cNvSpPr>
            <p:nvPr/>
          </p:nvSpPr>
          <p:spPr bwMode="auto">
            <a:xfrm flipH="1">
              <a:off x="975" y="2614"/>
              <a:ext cx="181" cy="589"/>
            </a:xfrm>
            <a:prstGeom prst="line">
              <a:avLst/>
            </a:prstGeom>
            <a:noFill/>
            <a:ln w="31750">
              <a:solidFill>
                <a:schemeClr val="tx1"/>
              </a:solidFill>
              <a:round/>
              <a:headEnd/>
              <a:tailEnd/>
            </a:ln>
          </p:spPr>
          <p:txBody>
            <a:bodyPr/>
            <a:lstStyle/>
            <a:p>
              <a:endParaRPr lang="he-IL"/>
            </a:p>
          </p:txBody>
        </p:sp>
        <p:sp>
          <p:nvSpPr>
            <p:cNvPr id="17" name="Line 20"/>
            <p:cNvSpPr>
              <a:spLocks noChangeShapeType="1"/>
            </p:cNvSpPr>
            <p:nvPr/>
          </p:nvSpPr>
          <p:spPr bwMode="auto">
            <a:xfrm flipV="1">
              <a:off x="1202" y="1616"/>
              <a:ext cx="816" cy="725"/>
            </a:xfrm>
            <a:prstGeom prst="line">
              <a:avLst/>
            </a:prstGeom>
            <a:noFill/>
            <a:ln w="31750">
              <a:solidFill>
                <a:schemeClr val="tx1"/>
              </a:solidFill>
              <a:round/>
              <a:headEnd/>
              <a:tailEnd/>
            </a:ln>
          </p:spPr>
          <p:txBody>
            <a:bodyPr/>
            <a:lstStyle/>
            <a:p>
              <a:endParaRPr lang="he-IL"/>
            </a:p>
          </p:txBody>
        </p:sp>
        <p:sp>
          <p:nvSpPr>
            <p:cNvPr id="18" name="Line 21"/>
            <p:cNvSpPr>
              <a:spLocks noChangeShapeType="1"/>
            </p:cNvSpPr>
            <p:nvPr/>
          </p:nvSpPr>
          <p:spPr bwMode="auto">
            <a:xfrm>
              <a:off x="1292" y="2523"/>
              <a:ext cx="1860" cy="726"/>
            </a:xfrm>
            <a:prstGeom prst="line">
              <a:avLst/>
            </a:prstGeom>
            <a:noFill/>
            <a:ln w="31750">
              <a:solidFill>
                <a:schemeClr val="tx1"/>
              </a:solidFill>
              <a:round/>
              <a:headEnd/>
              <a:tailEnd/>
            </a:ln>
          </p:spPr>
          <p:txBody>
            <a:bodyPr/>
            <a:lstStyle/>
            <a:p>
              <a:endParaRPr lang="he-IL"/>
            </a:p>
          </p:txBody>
        </p:sp>
        <p:sp>
          <p:nvSpPr>
            <p:cNvPr id="19" name="Line 22"/>
            <p:cNvSpPr>
              <a:spLocks noChangeShapeType="1"/>
            </p:cNvSpPr>
            <p:nvPr/>
          </p:nvSpPr>
          <p:spPr bwMode="auto">
            <a:xfrm flipH="1" flipV="1">
              <a:off x="839" y="1979"/>
              <a:ext cx="272" cy="408"/>
            </a:xfrm>
            <a:prstGeom prst="line">
              <a:avLst/>
            </a:prstGeom>
            <a:noFill/>
            <a:ln w="31750">
              <a:solidFill>
                <a:schemeClr val="tx1"/>
              </a:solidFill>
              <a:round/>
              <a:headEnd/>
              <a:tailEnd/>
            </a:ln>
          </p:spPr>
          <p:txBody>
            <a:bodyPr/>
            <a:lstStyle/>
            <a:p>
              <a:endParaRPr lang="he-IL"/>
            </a:p>
          </p:txBody>
        </p:sp>
        <p:sp>
          <p:nvSpPr>
            <p:cNvPr id="20" name="Line 23"/>
            <p:cNvSpPr>
              <a:spLocks noChangeShapeType="1"/>
            </p:cNvSpPr>
            <p:nvPr/>
          </p:nvSpPr>
          <p:spPr bwMode="auto">
            <a:xfrm flipH="1">
              <a:off x="884" y="1842"/>
              <a:ext cx="1905" cy="46"/>
            </a:xfrm>
            <a:prstGeom prst="line">
              <a:avLst/>
            </a:prstGeom>
            <a:noFill/>
            <a:ln w="31750">
              <a:solidFill>
                <a:schemeClr val="tx1"/>
              </a:solidFill>
              <a:round/>
              <a:headEnd/>
              <a:tailEnd/>
            </a:ln>
          </p:spPr>
          <p:txBody>
            <a:bodyPr/>
            <a:lstStyle/>
            <a:p>
              <a:endParaRPr lang="he-IL"/>
            </a:p>
          </p:txBody>
        </p:sp>
        <p:sp>
          <p:nvSpPr>
            <p:cNvPr id="21" name="Line 24"/>
            <p:cNvSpPr>
              <a:spLocks noChangeShapeType="1"/>
            </p:cNvSpPr>
            <p:nvPr/>
          </p:nvSpPr>
          <p:spPr bwMode="auto">
            <a:xfrm flipH="1" flipV="1">
              <a:off x="839" y="1933"/>
              <a:ext cx="1723" cy="408"/>
            </a:xfrm>
            <a:prstGeom prst="line">
              <a:avLst/>
            </a:prstGeom>
            <a:noFill/>
            <a:ln w="31750">
              <a:solidFill>
                <a:schemeClr val="tx1"/>
              </a:solidFill>
              <a:round/>
              <a:headEnd/>
              <a:tailEnd/>
            </a:ln>
          </p:spPr>
          <p:txBody>
            <a:bodyPr/>
            <a:lstStyle/>
            <a:p>
              <a:endParaRPr lang="he-IL"/>
            </a:p>
          </p:txBody>
        </p:sp>
        <p:sp>
          <p:nvSpPr>
            <p:cNvPr id="22" name="Line 25"/>
            <p:cNvSpPr>
              <a:spLocks noChangeShapeType="1"/>
            </p:cNvSpPr>
            <p:nvPr/>
          </p:nvSpPr>
          <p:spPr bwMode="auto">
            <a:xfrm>
              <a:off x="793" y="1979"/>
              <a:ext cx="91" cy="1270"/>
            </a:xfrm>
            <a:prstGeom prst="line">
              <a:avLst/>
            </a:prstGeom>
            <a:noFill/>
            <a:ln w="31750">
              <a:solidFill>
                <a:schemeClr val="tx1"/>
              </a:solidFill>
              <a:round/>
              <a:headEnd/>
              <a:tailEnd/>
            </a:ln>
          </p:spPr>
          <p:txBody>
            <a:bodyPr/>
            <a:lstStyle/>
            <a:p>
              <a:endParaRPr lang="he-IL"/>
            </a:p>
          </p:txBody>
        </p:sp>
        <p:sp>
          <p:nvSpPr>
            <p:cNvPr id="23" name="Line 26"/>
            <p:cNvSpPr>
              <a:spLocks noChangeShapeType="1"/>
            </p:cNvSpPr>
            <p:nvPr/>
          </p:nvSpPr>
          <p:spPr bwMode="auto">
            <a:xfrm>
              <a:off x="1338" y="1797"/>
              <a:ext cx="453" cy="1724"/>
            </a:xfrm>
            <a:prstGeom prst="line">
              <a:avLst/>
            </a:prstGeom>
            <a:noFill/>
            <a:ln w="31750">
              <a:solidFill>
                <a:schemeClr val="tx1"/>
              </a:solidFill>
              <a:round/>
              <a:headEnd/>
              <a:tailEnd/>
            </a:ln>
          </p:spPr>
          <p:txBody>
            <a:bodyPr/>
            <a:lstStyle/>
            <a:p>
              <a:endParaRPr lang="he-IL"/>
            </a:p>
          </p:txBody>
        </p:sp>
        <p:sp>
          <p:nvSpPr>
            <p:cNvPr id="24" name="Line 27"/>
            <p:cNvSpPr>
              <a:spLocks noChangeShapeType="1"/>
            </p:cNvSpPr>
            <p:nvPr/>
          </p:nvSpPr>
          <p:spPr bwMode="auto">
            <a:xfrm flipH="1" flipV="1">
              <a:off x="1474" y="1706"/>
              <a:ext cx="499" cy="318"/>
            </a:xfrm>
            <a:prstGeom prst="line">
              <a:avLst/>
            </a:prstGeom>
            <a:noFill/>
            <a:ln w="31750">
              <a:solidFill>
                <a:schemeClr val="tx1"/>
              </a:solidFill>
              <a:round/>
              <a:headEnd/>
              <a:tailEnd/>
            </a:ln>
          </p:spPr>
          <p:txBody>
            <a:bodyPr/>
            <a:lstStyle/>
            <a:p>
              <a:endParaRPr lang="he-IL"/>
            </a:p>
          </p:txBody>
        </p:sp>
        <p:sp>
          <p:nvSpPr>
            <p:cNvPr id="25" name="Line 28"/>
            <p:cNvSpPr>
              <a:spLocks noChangeShapeType="1"/>
            </p:cNvSpPr>
            <p:nvPr/>
          </p:nvSpPr>
          <p:spPr bwMode="auto">
            <a:xfrm flipH="1">
              <a:off x="1111" y="2523"/>
              <a:ext cx="1451" cy="816"/>
            </a:xfrm>
            <a:prstGeom prst="line">
              <a:avLst/>
            </a:prstGeom>
            <a:noFill/>
            <a:ln w="31750">
              <a:solidFill>
                <a:schemeClr val="tx1"/>
              </a:solidFill>
              <a:round/>
              <a:headEnd/>
              <a:tailEnd/>
            </a:ln>
          </p:spPr>
          <p:txBody>
            <a:bodyPr/>
            <a:lstStyle/>
            <a:p>
              <a:endParaRPr lang="he-IL"/>
            </a:p>
          </p:txBody>
        </p:sp>
        <p:sp>
          <p:nvSpPr>
            <p:cNvPr id="26" name="Line 29"/>
            <p:cNvSpPr>
              <a:spLocks noChangeShapeType="1"/>
            </p:cNvSpPr>
            <p:nvPr/>
          </p:nvSpPr>
          <p:spPr bwMode="auto">
            <a:xfrm flipH="1">
              <a:off x="1066" y="2478"/>
              <a:ext cx="544" cy="771"/>
            </a:xfrm>
            <a:prstGeom prst="line">
              <a:avLst/>
            </a:prstGeom>
            <a:noFill/>
            <a:ln w="31750">
              <a:solidFill>
                <a:schemeClr val="tx1"/>
              </a:solidFill>
              <a:round/>
              <a:headEnd/>
              <a:tailEnd/>
            </a:ln>
          </p:spPr>
          <p:txBody>
            <a:bodyPr/>
            <a:lstStyle/>
            <a:p>
              <a:endParaRPr lang="he-IL"/>
            </a:p>
          </p:txBody>
        </p:sp>
        <p:sp>
          <p:nvSpPr>
            <p:cNvPr id="27" name="Line 30"/>
            <p:cNvSpPr>
              <a:spLocks noChangeShapeType="1"/>
            </p:cNvSpPr>
            <p:nvPr/>
          </p:nvSpPr>
          <p:spPr bwMode="auto">
            <a:xfrm flipH="1">
              <a:off x="1701" y="1570"/>
              <a:ext cx="363" cy="635"/>
            </a:xfrm>
            <a:prstGeom prst="line">
              <a:avLst/>
            </a:prstGeom>
            <a:noFill/>
            <a:ln w="31750">
              <a:solidFill>
                <a:schemeClr val="tx1"/>
              </a:solidFill>
              <a:round/>
              <a:headEnd/>
              <a:tailEnd/>
            </a:ln>
          </p:spPr>
          <p:txBody>
            <a:bodyPr/>
            <a:lstStyle/>
            <a:p>
              <a:endParaRPr lang="he-IL"/>
            </a:p>
          </p:txBody>
        </p:sp>
        <p:sp>
          <p:nvSpPr>
            <p:cNvPr id="28" name="Line 31"/>
            <p:cNvSpPr>
              <a:spLocks noChangeShapeType="1"/>
            </p:cNvSpPr>
            <p:nvPr/>
          </p:nvSpPr>
          <p:spPr bwMode="auto">
            <a:xfrm flipH="1" flipV="1">
              <a:off x="2154" y="2205"/>
              <a:ext cx="182" cy="1452"/>
            </a:xfrm>
            <a:prstGeom prst="line">
              <a:avLst/>
            </a:prstGeom>
            <a:noFill/>
            <a:ln w="31750">
              <a:solidFill>
                <a:schemeClr val="tx1"/>
              </a:solidFill>
              <a:round/>
              <a:headEnd/>
              <a:tailEnd/>
            </a:ln>
          </p:spPr>
          <p:txBody>
            <a:bodyPr/>
            <a:lstStyle/>
            <a:p>
              <a:endParaRPr lang="he-IL"/>
            </a:p>
          </p:txBody>
        </p:sp>
        <p:sp>
          <p:nvSpPr>
            <p:cNvPr id="29" name="Line 32"/>
            <p:cNvSpPr>
              <a:spLocks noChangeShapeType="1"/>
            </p:cNvSpPr>
            <p:nvPr/>
          </p:nvSpPr>
          <p:spPr bwMode="auto">
            <a:xfrm flipV="1">
              <a:off x="2562" y="3339"/>
              <a:ext cx="545" cy="318"/>
            </a:xfrm>
            <a:prstGeom prst="line">
              <a:avLst/>
            </a:prstGeom>
            <a:noFill/>
            <a:ln w="31750">
              <a:solidFill>
                <a:schemeClr val="tx1"/>
              </a:solidFill>
              <a:round/>
              <a:headEnd/>
              <a:tailEnd/>
            </a:ln>
          </p:spPr>
          <p:txBody>
            <a:bodyPr/>
            <a:lstStyle/>
            <a:p>
              <a:endParaRPr lang="he-IL"/>
            </a:p>
          </p:txBody>
        </p:sp>
        <p:sp>
          <p:nvSpPr>
            <p:cNvPr id="30" name="Line 33"/>
            <p:cNvSpPr>
              <a:spLocks noChangeShapeType="1"/>
            </p:cNvSpPr>
            <p:nvPr/>
          </p:nvSpPr>
          <p:spPr bwMode="auto">
            <a:xfrm flipH="1">
              <a:off x="3243" y="2659"/>
              <a:ext cx="181" cy="589"/>
            </a:xfrm>
            <a:prstGeom prst="line">
              <a:avLst/>
            </a:prstGeom>
            <a:noFill/>
            <a:ln w="31750">
              <a:solidFill>
                <a:schemeClr val="tx1"/>
              </a:solidFill>
              <a:round/>
              <a:headEnd/>
              <a:tailEnd/>
            </a:ln>
          </p:spPr>
          <p:txBody>
            <a:bodyPr/>
            <a:lstStyle/>
            <a:p>
              <a:endParaRPr lang="he-IL"/>
            </a:p>
          </p:txBody>
        </p:sp>
        <p:sp>
          <p:nvSpPr>
            <p:cNvPr id="31" name="Line 34"/>
            <p:cNvSpPr>
              <a:spLocks noChangeShapeType="1"/>
            </p:cNvSpPr>
            <p:nvPr/>
          </p:nvSpPr>
          <p:spPr bwMode="auto">
            <a:xfrm>
              <a:off x="1474" y="1706"/>
              <a:ext cx="181" cy="499"/>
            </a:xfrm>
            <a:prstGeom prst="line">
              <a:avLst/>
            </a:prstGeom>
            <a:noFill/>
            <a:ln w="31750">
              <a:solidFill>
                <a:schemeClr val="tx1"/>
              </a:solidFill>
              <a:round/>
              <a:headEnd/>
              <a:tailEnd/>
            </a:ln>
          </p:spPr>
          <p:txBody>
            <a:bodyPr/>
            <a:lstStyle/>
            <a:p>
              <a:endParaRPr lang="he-IL"/>
            </a:p>
          </p:txBody>
        </p:sp>
        <p:sp>
          <p:nvSpPr>
            <p:cNvPr id="32" name="Line 35"/>
            <p:cNvSpPr>
              <a:spLocks noChangeShapeType="1"/>
            </p:cNvSpPr>
            <p:nvPr/>
          </p:nvSpPr>
          <p:spPr bwMode="auto">
            <a:xfrm flipH="1" flipV="1">
              <a:off x="1429" y="1570"/>
              <a:ext cx="1905" cy="817"/>
            </a:xfrm>
            <a:prstGeom prst="line">
              <a:avLst/>
            </a:prstGeom>
            <a:noFill/>
            <a:ln w="31750">
              <a:solidFill>
                <a:schemeClr val="tx1"/>
              </a:solidFill>
              <a:round/>
              <a:headEnd/>
              <a:tailEnd/>
            </a:ln>
          </p:spPr>
          <p:txBody>
            <a:bodyPr/>
            <a:lstStyle/>
            <a:p>
              <a:endParaRPr lang="he-IL"/>
            </a:p>
          </p:txBody>
        </p:sp>
        <p:sp>
          <p:nvSpPr>
            <p:cNvPr id="33" name="Line 36"/>
            <p:cNvSpPr>
              <a:spLocks noChangeShapeType="1"/>
            </p:cNvSpPr>
            <p:nvPr/>
          </p:nvSpPr>
          <p:spPr bwMode="auto">
            <a:xfrm>
              <a:off x="1746" y="2432"/>
              <a:ext cx="771" cy="0"/>
            </a:xfrm>
            <a:prstGeom prst="line">
              <a:avLst/>
            </a:prstGeom>
            <a:noFill/>
            <a:ln w="31750">
              <a:solidFill>
                <a:schemeClr val="tx1"/>
              </a:solidFill>
              <a:round/>
              <a:headEnd/>
              <a:tailEnd/>
            </a:ln>
          </p:spPr>
          <p:txBody>
            <a:bodyPr/>
            <a:lstStyle/>
            <a:p>
              <a:endParaRPr lang="he-IL"/>
            </a:p>
          </p:txBody>
        </p:sp>
        <p:sp>
          <p:nvSpPr>
            <p:cNvPr id="34" name="Line 37"/>
            <p:cNvSpPr>
              <a:spLocks noChangeShapeType="1"/>
            </p:cNvSpPr>
            <p:nvPr/>
          </p:nvSpPr>
          <p:spPr bwMode="auto">
            <a:xfrm flipH="1">
              <a:off x="1927" y="2614"/>
              <a:ext cx="1361" cy="951"/>
            </a:xfrm>
            <a:prstGeom prst="line">
              <a:avLst/>
            </a:prstGeom>
            <a:noFill/>
            <a:ln w="31750">
              <a:solidFill>
                <a:schemeClr val="tx1"/>
              </a:solidFill>
              <a:round/>
              <a:headEnd/>
              <a:tailEnd/>
            </a:ln>
          </p:spPr>
          <p:txBody>
            <a:bodyPr/>
            <a:lstStyle/>
            <a:p>
              <a:endParaRPr lang="he-IL"/>
            </a:p>
          </p:txBody>
        </p:sp>
        <p:sp>
          <p:nvSpPr>
            <p:cNvPr id="35" name="Line 38"/>
            <p:cNvSpPr>
              <a:spLocks noChangeShapeType="1"/>
            </p:cNvSpPr>
            <p:nvPr/>
          </p:nvSpPr>
          <p:spPr bwMode="auto">
            <a:xfrm flipH="1" flipV="1">
              <a:off x="1973" y="3656"/>
              <a:ext cx="317" cy="92"/>
            </a:xfrm>
            <a:prstGeom prst="line">
              <a:avLst/>
            </a:prstGeom>
            <a:noFill/>
            <a:ln w="31750">
              <a:solidFill>
                <a:schemeClr val="tx1"/>
              </a:solidFill>
              <a:round/>
              <a:headEnd/>
              <a:tailEnd/>
            </a:ln>
          </p:spPr>
          <p:txBody>
            <a:bodyPr/>
            <a:lstStyle/>
            <a:p>
              <a:endParaRPr lang="he-IL"/>
            </a:p>
          </p:txBody>
        </p:sp>
        <p:sp>
          <p:nvSpPr>
            <p:cNvPr id="36" name="Line 39"/>
            <p:cNvSpPr>
              <a:spLocks noChangeShapeType="1"/>
            </p:cNvSpPr>
            <p:nvPr/>
          </p:nvSpPr>
          <p:spPr bwMode="auto">
            <a:xfrm flipH="1">
              <a:off x="1882" y="2523"/>
              <a:ext cx="680" cy="1042"/>
            </a:xfrm>
            <a:prstGeom prst="line">
              <a:avLst/>
            </a:prstGeom>
            <a:noFill/>
            <a:ln w="31750">
              <a:solidFill>
                <a:schemeClr val="tx1"/>
              </a:solidFill>
              <a:round/>
              <a:headEnd/>
              <a:tailEnd/>
            </a:ln>
          </p:spPr>
          <p:txBody>
            <a:bodyPr/>
            <a:lstStyle/>
            <a:p>
              <a:endParaRPr lang="he-IL"/>
            </a:p>
          </p:txBody>
        </p:sp>
        <p:sp>
          <p:nvSpPr>
            <p:cNvPr id="37" name="Line 40"/>
            <p:cNvSpPr>
              <a:spLocks noChangeShapeType="1"/>
            </p:cNvSpPr>
            <p:nvPr/>
          </p:nvSpPr>
          <p:spPr bwMode="auto">
            <a:xfrm flipH="1">
              <a:off x="2245" y="1888"/>
              <a:ext cx="544" cy="181"/>
            </a:xfrm>
            <a:prstGeom prst="line">
              <a:avLst/>
            </a:prstGeom>
            <a:noFill/>
            <a:ln w="31750">
              <a:solidFill>
                <a:schemeClr val="tx1"/>
              </a:solidFill>
              <a:round/>
              <a:headEnd/>
              <a:tailEnd/>
            </a:ln>
          </p:spPr>
          <p:txBody>
            <a:bodyPr/>
            <a:lstStyle/>
            <a:p>
              <a:endParaRPr lang="he-IL"/>
            </a:p>
          </p:txBody>
        </p:sp>
        <p:sp>
          <p:nvSpPr>
            <p:cNvPr id="38" name="Line 41"/>
            <p:cNvSpPr>
              <a:spLocks noChangeShapeType="1"/>
            </p:cNvSpPr>
            <p:nvPr/>
          </p:nvSpPr>
          <p:spPr bwMode="auto">
            <a:xfrm>
              <a:off x="2970" y="1979"/>
              <a:ext cx="228" cy="1270"/>
            </a:xfrm>
            <a:prstGeom prst="line">
              <a:avLst/>
            </a:prstGeom>
            <a:noFill/>
            <a:ln w="31750">
              <a:solidFill>
                <a:schemeClr val="tx1"/>
              </a:solidFill>
              <a:round/>
              <a:headEnd/>
              <a:tailEnd/>
            </a:ln>
          </p:spPr>
          <p:txBody>
            <a:bodyPr/>
            <a:lstStyle/>
            <a:p>
              <a:endParaRPr lang="he-IL"/>
            </a:p>
          </p:txBody>
        </p:sp>
        <p:sp>
          <p:nvSpPr>
            <p:cNvPr id="39" name="Line 42"/>
            <p:cNvSpPr>
              <a:spLocks noChangeShapeType="1"/>
            </p:cNvSpPr>
            <p:nvPr/>
          </p:nvSpPr>
          <p:spPr bwMode="auto">
            <a:xfrm>
              <a:off x="2290" y="1570"/>
              <a:ext cx="953" cy="908"/>
            </a:xfrm>
            <a:prstGeom prst="line">
              <a:avLst/>
            </a:prstGeom>
            <a:noFill/>
            <a:ln w="31750">
              <a:solidFill>
                <a:schemeClr val="tx1"/>
              </a:solidFill>
              <a:round/>
              <a:headEnd/>
              <a:tailEnd/>
            </a:ln>
          </p:spPr>
          <p:txBody>
            <a:bodyPr/>
            <a:lstStyle/>
            <a:p>
              <a:endParaRPr lang="he-IL"/>
            </a:p>
          </p:txBody>
        </p:sp>
        <p:sp>
          <p:nvSpPr>
            <p:cNvPr id="40" name="Line 43"/>
            <p:cNvSpPr>
              <a:spLocks noChangeShapeType="1"/>
            </p:cNvSpPr>
            <p:nvPr/>
          </p:nvSpPr>
          <p:spPr bwMode="auto">
            <a:xfrm flipH="1">
              <a:off x="2426" y="1933"/>
              <a:ext cx="545" cy="1679"/>
            </a:xfrm>
            <a:prstGeom prst="line">
              <a:avLst/>
            </a:prstGeom>
            <a:noFill/>
            <a:ln w="31750">
              <a:solidFill>
                <a:schemeClr val="tx1"/>
              </a:solidFill>
              <a:round/>
              <a:headEnd/>
              <a:tailEnd/>
            </a:ln>
          </p:spPr>
          <p:txBody>
            <a:bodyPr/>
            <a:lstStyle/>
            <a:p>
              <a:endParaRPr lang="he-IL"/>
            </a:p>
          </p:txBody>
        </p:sp>
        <p:sp>
          <p:nvSpPr>
            <p:cNvPr id="41" name="Line 44"/>
            <p:cNvSpPr>
              <a:spLocks noChangeShapeType="1"/>
            </p:cNvSpPr>
            <p:nvPr/>
          </p:nvSpPr>
          <p:spPr bwMode="auto">
            <a:xfrm flipH="1">
              <a:off x="2109" y="1661"/>
              <a:ext cx="45" cy="272"/>
            </a:xfrm>
            <a:prstGeom prst="line">
              <a:avLst/>
            </a:prstGeom>
            <a:noFill/>
            <a:ln w="31750">
              <a:solidFill>
                <a:schemeClr val="tx1"/>
              </a:solidFill>
              <a:round/>
              <a:headEnd/>
              <a:tailEnd/>
            </a:ln>
          </p:spPr>
          <p:txBody>
            <a:bodyPr/>
            <a:lstStyle/>
            <a:p>
              <a:endParaRPr lang="he-IL"/>
            </a:p>
          </p:txBody>
        </p:sp>
      </p:grpSp>
      <p:grpSp>
        <p:nvGrpSpPr>
          <p:cNvPr id="44" name="Group 43"/>
          <p:cNvGrpSpPr/>
          <p:nvPr/>
        </p:nvGrpSpPr>
        <p:grpSpPr>
          <a:xfrm>
            <a:off x="76200" y="228600"/>
            <a:ext cx="4528506" cy="5514908"/>
            <a:chOff x="76200" y="228600"/>
            <a:chExt cx="4528506" cy="5514908"/>
          </a:xfrm>
        </p:grpSpPr>
        <mc:AlternateContent xmlns:mc="http://schemas.openxmlformats.org/markup-compatibility/2006" xmlns:a14="http://schemas.microsoft.com/office/drawing/2010/main">
          <mc:Choice Requires="a14">
            <p:sp>
              <p:nvSpPr>
                <p:cNvPr id="42" name="TextBox 41"/>
                <p:cNvSpPr txBox="1"/>
                <p:nvPr/>
              </p:nvSpPr>
              <p:spPr>
                <a:xfrm>
                  <a:off x="76200" y="228600"/>
                  <a:ext cx="4528506" cy="5514908"/>
                </a:xfrm>
                <a:prstGeom prst="rect">
                  <a:avLst/>
                </a:prstGeom>
                <a:solidFill>
                  <a:schemeClr val="bg1"/>
                </a:solidFill>
              </p:spPr>
              <p:txBody>
                <a:bodyPr wrap="square" rtlCol="1">
                  <a:spAutoFit/>
                </a:bodyPr>
                <a:lstStyle/>
                <a:p>
                  <a:pPr algn="l" rtl="0"/>
                  <a:r>
                    <a:rPr lang="en-US" sz="2000" dirty="0" smtClean="0">
                      <a:latin typeface="Times New Roman" panose="02020603050405020304" pitchFamily="18" charset="0"/>
                      <a:cs typeface="Times New Roman" panose="02020603050405020304" pitchFamily="18" charset="0"/>
                    </a:rPr>
                    <a:t>A </a:t>
                  </a:r>
                  <a:r>
                    <a:rPr lang="en-US" sz="2000" i="1" dirty="0" smtClean="0">
                      <a:solidFill>
                        <a:srgbClr val="FF0000"/>
                      </a:solidFill>
                      <a:latin typeface="Times New Roman" panose="02020603050405020304" pitchFamily="18" charset="0"/>
                      <a:cs typeface="Times New Roman" panose="02020603050405020304" pitchFamily="18" charset="0"/>
                    </a:rPr>
                    <a:t>Graph </a:t>
                  </a:r>
                  <a:r>
                    <a:rPr lang="en-US" sz="2000" dirty="0" smtClean="0">
                      <a:latin typeface="Times New Roman" panose="02020603050405020304" pitchFamily="18" charset="0"/>
                      <a:cs typeface="Times New Roman" panose="02020603050405020304" pitchFamily="18" charset="0"/>
                    </a:rPr>
                    <a:t>:</a:t>
                  </a:r>
                </a:p>
                <a:p>
                  <a:pPr algn="l" rtl="0"/>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A set of  V </a:t>
                  </a:r>
                  <a:r>
                    <a:rPr lang="en-US" sz="2000" dirty="0" smtClean="0">
                      <a:solidFill>
                        <a:srgbClr val="FF0000"/>
                      </a:solidFill>
                      <a:latin typeface="Times New Roman" panose="02020603050405020304" pitchFamily="18" charset="0"/>
                      <a:cs typeface="Times New Roman" panose="02020603050405020304" pitchFamily="18" charset="0"/>
                    </a:rPr>
                    <a:t>vertices</a:t>
                  </a:r>
                  <a:r>
                    <a:rPr lang="en-US" sz="2000" dirty="0" smtClean="0">
                      <a:latin typeface="Times New Roman" panose="02020603050405020304" pitchFamily="18" charset="0"/>
                      <a:cs typeface="Times New Roman" panose="02020603050405020304" pitchFamily="18" charset="0"/>
                    </a:rPr>
                    <a:t> and E </a:t>
                  </a:r>
                  <a:r>
                    <a:rPr lang="en-US" sz="2000" dirty="0" smtClean="0">
                      <a:solidFill>
                        <a:srgbClr val="FF0000"/>
                      </a:solidFill>
                      <a:latin typeface="Times New Roman" panose="02020603050405020304" pitchFamily="18" charset="0"/>
                      <a:cs typeface="Times New Roman" panose="02020603050405020304" pitchFamily="18" charset="0"/>
                    </a:rPr>
                    <a:t>edges</a:t>
                  </a:r>
                  <a:r>
                    <a:rPr lang="en-US" sz="2000" dirty="0" smtClean="0">
                      <a:latin typeface="Times New Roman" panose="02020603050405020304" pitchFamily="18" charset="0"/>
                      <a:cs typeface="Times New Roman" panose="02020603050405020304" pitchFamily="18" charset="0"/>
                    </a:rPr>
                    <a:t>.</a:t>
                  </a:r>
                </a:p>
                <a:p>
                  <a:pPr algn="l" rtl="0"/>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The </a:t>
                  </a:r>
                  <a:r>
                    <a:rPr lang="en-US" sz="2000" dirty="0" smtClean="0">
                      <a:solidFill>
                        <a:srgbClr val="FF0000"/>
                      </a:solidFill>
                      <a:latin typeface="Times New Roman" panose="02020603050405020304" pitchFamily="18" charset="0"/>
                      <a:cs typeface="Times New Roman" panose="02020603050405020304" pitchFamily="18" charset="0"/>
                    </a:rPr>
                    <a:t>degree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valency</a:t>
                  </a:r>
                  <a:r>
                    <a:rPr lang="en-US" sz="2000" dirty="0" smtClean="0">
                      <a:latin typeface="Times New Roman" panose="02020603050405020304" pitchFamily="18" charset="0"/>
                      <a:cs typeface="Times New Roman" panose="02020603050405020304" pitchFamily="18" charset="0"/>
                    </a:rPr>
                    <a:t>) of a vertex:</a:t>
                  </a:r>
                </a:p>
                <a:p>
                  <a:pPr algn="l" rtl="0"/>
                  <a:endParaRPr lang="en-US" sz="2000" dirty="0" smtClean="0">
                    <a:latin typeface="Times New Roman" panose="02020603050405020304" pitchFamily="18" charset="0"/>
                    <a:cs typeface="Times New Roman" panose="02020603050405020304" pitchFamily="18" charset="0"/>
                  </a:endParaRPr>
                </a:p>
                <a:p>
                  <a:pPr algn="l" rtl="0"/>
                  <a14:m>
                    <m:oMath xmlns:m="http://schemas.openxmlformats.org/officeDocument/2006/math">
                      <m:sSub>
                        <m:sSubPr>
                          <m:ctrlPr>
                            <a:rPr lang="en-US" sz="2000" i="1" dirty="0" smtClean="0">
                              <a:latin typeface="Cambria Math"/>
                              <a:cs typeface="Times New Roman" panose="02020603050405020304" pitchFamily="18" charset="0"/>
                            </a:rPr>
                          </m:ctrlPr>
                        </m:sSubPr>
                        <m:e>
                          <m:r>
                            <a:rPr lang="en-US" sz="2000" b="0" i="1" dirty="0" smtClean="0">
                              <a:latin typeface="Cambria Math"/>
                              <a:cs typeface="Times New Roman" panose="02020603050405020304" pitchFamily="18" charset="0"/>
                            </a:rPr>
                            <m:t>𝑑</m:t>
                          </m:r>
                        </m:e>
                        <m:sub>
                          <m:r>
                            <a:rPr lang="en-US" sz="2000" b="0" i="1" dirty="0" smtClean="0">
                              <a:latin typeface="Cambria Math"/>
                              <a:cs typeface="Times New Roman" panose="02020603050405020304" pitchFamily="18" charset="0"/>
                            </a:rPr>
                            <m:t>𝑖</m:t>
                          </m:r>
                        </m:sub>
                      </m:sSub>
                    </m:oMath>
                  </a14:m>
                  <a:r>
                    <a:rPr lang="en-US" sz="2000" dirty="0" smtClean="0">
                      <a:latin typeface="Times New Roman" panose="02020603050405020304" pitchFamily="18" charset="0"/>
                      <a:cs typeface="Times New Roman" panose="02020603050405020304" pitchFamily="18" charset="0"/>
                    </a:rPr>
                    <a:t>  =   # edges connected to the vertex </a:t>
                  </a:r>
                  <a:r>
                    <a:rPr lang="en-US" sz="2000" i="1" dirty="0" err="1" smtClean="0">
                      <a:latin typeface="Times New Roman" panose="02020603050405020304" pitchFamily="18" charset="0"/>
                      <a:cs typeface="Times New Roman" panose="02020603050405020304" pitchFamily="18" charset="0"/>
                    </a:rPr>
                    <a:t>i</a:t>
                  </a:r>
                  <a:endParaRPr lang="en-US" sz="2000" i="1" dirty="0" smtClean="0">
                    <a:latin typeface="Times New Roman" panose="02020603050405020304" pitchFamily="18" charset="0"/>
                    <a:cs typeface="Times New Roman" panose="02020603050405020304" pitchFamily="18" charset="0"/>
                  </a:endParaRPr>
                </a:p>
                <a:p>
                  <a:pPr algn="l" rtl="0"/>
                  <a:endParaRPr lang="en-US" sz="2000" i="1" dirty="0" smtClean="0">
                    <a:latin typeface="Times New Roman" panose="02020603050405020304" pitchFamily="18" charset="0"/>
                    <a:cs typeface="Times New Roman" panose="02020603050405020304" pitchFamily="18" charset="0"/>
                  </a:endParaRPr>
                </a:p>
                <a:p>
                  <a:pPr algn="l" rtl="0"/>
                  <a:r>
                    <a:rPr lang="en-US" sz="2000" dirty="0" smtClean="0">
                      <a:solidFill>
                        <a:srgbClr val="FF0000"/>
                      </a:solidFill>
                      <a:latin typeface="Times New Roman" panose="02020603050405020304" pitchFamily="18" charset="0"/>
                      <a:cs typeface="Times New Roman" panose="02020603050405020304" pitchFamily="18" charset="0"/>
                    </a:rPr>
                    <a:t>The </a:t>
                  </a:r>
                  <a:r>
                    <a:rPr lang="en-US" sz="2000" i="1" dirty="0" smtClean="0">
                      <a:solidFill>
                        <a:srgbClr val="FF0000"/>
                      </a:solidFill>
                      <a:latin typeface="Times New Roman" panose="02020603050405020304" pitchFamily="18" charset="0"/>
                      <a:cs typeface="Times New Roman" panose="02020603050405020304" pitchFamily="18" charset="0"/>
                    </a:rPr>
                    <a:t>Adjacency  </a:t>
                  </a:r>
                  <a:r>
                    <a:rPr lang="en-US" sz="2000" dirty="0" smtClean="0">
                      <a:solidFill>
                        <a:srgbClr val="FF0000"/>
                      </a:solidFill>
                      <a:latin typeface="Times New Roman" panose="02020603050405020304" pitchFamily="18" charset="0"/>
                      <a:cs typeface="Times New Roman" panose="02020603050405020304" pitchFamily="18" charset="0"/>
                    </a:rPr>
                    <a:t> matrix:</a:t>
                  </a:r>
                </a:p>
                <a:p>
                  <a:pPr algn="l" rtl="0"/>
                  <a:endParaRPr lang="en-US" sz="2000" dirty="0">
                    <a:latin typeface="Times New Roman" panose="02020603050405020304" pitchFamily="18" charset="0"/>
                    <a:cs typeface="Times New Roman" panose="02020603050405020304" pitchFamily="18" charset="0"/>
                  </a:endParaRPr>
                </a:p>
                <a:p>
                  <a:pPr algn="l" rtl="0"/>
                  <a14:m>
                    <m:oMathPara xmlns:m="http://schemas.openxmlformats.org/officeDocument/2006/math">
                      <m:oMathParaPr>
                        <m:jc m:val="centerGroup"/>
                      </m:oMathParaPr>
                      <m:oMath xmlns:m="http://schemas.openxmlformats.org/officeDocument/2006/math">
                        <m:sSub>
                          <m:sSubPr>
                            <m:ctrlPr>
                              <a:rPr lang="en-US" sz="2000" b="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𝐴</m:t>
                            </m:r>
                          </m:e>
                          <m:sub>
                            <m:r>
                              <a:rPr lang="en-US" sz="2000" b="0" i="1" smtClean="0">
                                <a:latin typeface="Cambria Math"/>
                                <a:cs typeface="Times New Roman" panose="02020603050405020304" pitchFamily="18" charset="0"/>
                              </a:rPr>
                              <m:t>𝑖</m:t>
                            </m:r>
                            <m:r>
                              <a:rPr lang="en-US" sz="2000" b="0" i="1" smtClean="0">
                                <a:latin typeface="Cambria Math"/>
                                <a:cs typeface="Times New Roman" panose="02020603050405020304" pitchFamily="18" charset="0"/>
                              </a:rPr>
                              <m:t>,</m:t>
                            </m:r>
                            <m:r>
                              <a:rPr lang="en-US" sz="2000" b="0" i="1" smtClean="0">
                                <a:latin typeface="Cambria Math"/>
                                <a:cs typeface="Times New Roman" panose="02020603050405020304" pitchFamily="18" charset="0"/>
                              </a:rPr>
                              <m:t>𝑗</m:t>
                            </m:r>
                          </m:sub>
                        </m:sSub>
                        <m:r>
                          <a:rPr lang="en-US" sz="2000" b="0" i="1" smtClean="0">
                            <a:latin typeface="Cambria Math"/>
                            <a:cs typeface="Times New Roman" panose="02020603050405020304" pitchFamily="18" charset="0"/>
                          </a:rPr>
                          <m:t>=        </m:t>
                        </m:r>
                        <m:m>
                          <m:mPr>
                            <m:mcs>
                              <m:mc>
                                <m:mcPr>
                                  <m:count m:val="1"/>
                                  <m:mcJc m:val="center"/>
                                </m:mcPr>
                              </m:mc>
                            </m:mcs>
                            <m:ctrlPr>
                              <a:rPr lang="en-US" sz="2000" b="0" i="1" smtClean="0">
                                <a:latin typeface="Cambria Math"/>
                                <a:cs typeface="Times New Roman" panose="02020603050405020304" pitchFamily="18" charset="0"/>
                              </a:rPr>
                            </m:ctrlPr>
                          </m:mPr>
                          <m:mr>
                            <m:e>
                              <m:eqArr>
                                <m:eqArrPr>
                                  <m:ctrlPr>
                                    <a:rPr lang="en-US" sz="2000" b="0" i="1" smtClean="0">
                                      <a:latin typeface="Cambria Math"/>
                                      <a:cs typeface="Times New Roman" panose="02020603050405020304" pitchFamily="18" charset="0"/>
                                    </a:rPr>
                                  </m:ctrlPr>
                                </m:eqArrPr>
                                <m:e>
                                  <m:r>
                                    <m:rPr>
                                      <m:brk m:alnAt="7"/>
                                    </m:rPr>
                                    <a:rPr lang="en-US" sz="2000" b="0" i="1" smtClean="0">
                                      <a:latin typeface="Cambria Math"/>
                                      <a:cs typeface="Times New Roman" panose="02020603050405020304" pitchFamily="18" charset="0"/>
                                    </a:rPr>
                                    <m:t>1</m:t>
                                  </m:r>
                                  <m:r>
                                    <m:rPr>
                                      <m:brk m:alnAt="7"/>
                                    </m:rPr>
                                    <a:rPr lang="en-US" sz="2000" b="0" i="1" smtClean="0">
                                      <a:latin typeface="Cambria Math"/>
                                      <a:cs typeface="Times New Roman" panose="02020603050405020304" pitchFamily="18" charset="0"/>
                                    </a:rPr>
                                    <m:t> </m:t>
                                  </m:r>
                                  <m:r>
                                    <a:rPr lang="en-US" sz="2000" b="0" i="1" smtClean="0">
                                      <a:latin typeface="Cambria Math"/>
                                      <a:cs typeface="Times New Roman" panose="02020603050405020304" pitchFamily="18" charset="0"/>
                                    </a:rPr>
                                    <m:t>   </m:t>
                                  </m:r>
                                  <m:r>
                                    <m:rPr>
                                      <m:brk m:alnAt="7"/>
                                    </m:rPr>
                                    <a:rPr lang="en-US" sz="2000" b="0" i="1" smtClean="0">
                                      <a:latin typeface="Cambria Math"/>
                                      <a:cs typeface="Times New Roman" panose="02020603050405020304" pitchFamily="18" charset="0"/>
                                    </a:rPr>
                                    <m:t> </m:t>
                                  </m:r>
                                  <m:r>
                                    <m:rPr>
                                      <m:brk m:alnAt="7"/>
                                    </m:rPr>
                                    <a:rPr lang="en-US" sz="2000" b="0" i="1" smtClean="0">
                                      <a:latin typeface="Cambria Math"/>
                                      <a:cs typeface="Times New Roman" panose="02020603050405020304" pitchFamily="18" charset="0"/>
                                    </a:rPr>
                                    <m:t>𝑖</m:t>
                                  </m:r>
                                  <m:r>
                                    <a:rPr lang="en-US" sz="2000" b="0" i="1" smtClean="0">
                                      <a:latin typeface="Cambria Math"/>
                                      <a:cs typeface="Times New Roman" panose="02020603050405020304" pitchFamily="18" charset="0"/>
                                    </a:rPr>
                                    <m:t>𝑓</m:t>
                                  </m:r>
                                  <m:r>
                                    <m:rPr>
                                      <m:brk m:alnAt="7"/>
                                    </m:rPr>
                                    <a:rPr lang="en-US" sz="2000" b="0" i="1" smtClean="0">
                                      <a:latin typeface="Cambria Math"/>
                                      <a:cs typeface="Times New Roman" panose="02020603050405020304" pitchFamily="18" charset="0"/>
                                    </a:rPr>
                                    <m:t> </m:t>
                                  </m:r>
                                  <m:r>
                                    <a:rPr lang="en-US" sz="2000" b="0" i="1" smtClean="0">
                                      <a:latin typeface="Cambria Math"/>
                                      <a:cs typeface="Times New Roman" panose="02020603050405020304" pitchFamily="18" charset="0"/>
                                    </a:rPr>
                                    <m:t> </m:t>
                                  </m:r>
                                  <m:r>
                                    <m:rPr>
                                      <m:brk m:alnAt="7"/>
                                    </m:rPr>
                                    <a:rPr lang="en-US" sz="2000" b="0" i="1" smtClean="0">
                                      <a:latin typeface="Cambria Math"/>
                                      <a:cs typeface="Times New Roman" panose="02020603050405020304" pitchFamily="18" charset="0"/>
                                    </a:rPr>
                                    <m:t>𝑖</m:t>
                                  </m:r>
                                  <m:r>
                                    <m:rPr>
                                      <m:brk m:alnAt="7"/>
                                    </m:rPr>
                                    <a:rPr lang="en-US" sz="2000" b="0" i="1" smtClean="0">
                                      <a:latin typeface="Cambria Math"/>
                                      <a:cs typeface="Times New Roman" panose="02020603050405020304" pitchFamily="18" charset="0"/>
                                    </a:rPr>
                                    <m:t> </m:t>
                                  </m:r>
                                  <m:r>
                                    <m:rPr>
                                      <m:brk m:alnAt="7"/>
                                    </m:rPr>
                                    <a:rPr lang="en-US" sz="2000" b="0" i="1" smtClean="0">
                                      <a:latin typeface="Cambria Math"/>
                                      <a:cs typeface="Times New Roman" panose="02020603050405020304" pitchFamily="18" charset="0"/>
                                    </a:rPr>
                                    <m:t>𝑐</m:t>
                                  </m:r>
                                  <m:r>
                                    <a:rPr lang="en-US" sz="2000" b="0" i="1" smtClean="0">
                                      <a:latin typeface="Cambria Math"/>
                                      <a:cs typeface="Times New Roman" panose="02020603050405020304" pitchFamily="18" charset="0"/>
                                    </a:rPr>
                                    <m:t>𝑜𝑛𝑛𝑒𝑐𝑡𝑒𝑑</m:t>
                                  </m:r>
                                  <m:r>
                                    <m:rPr>
                                      <m:brk m:alnAt="7"/>
                                    </m:rPr>
                                    <a:rPr lang="en-US" sz="2000" b="0" i="1" smtClean="0">
                                      <a:latin typeface="Cambria Math"/>
                                      <a:cs typeface="Times New Roman" panose="02020603050405020304" pitchFamily="18" charset="0"/>
                                    </a:rPr>
                                    <m:t> </m:t>
                                  </m:r>
                                  <m:r>
                                    <m:rPr>
                                      <m:brk m:alnAt="7"/>
                                    </m:rPr>
                                    <a:rPr lang="en-US" sz="2000" b="0" i="1" smtClean="0">
                                      <a:latin typeface="Cambria Math"/>
                                      <a:cs typeface="Times New Roman" panose="02020603050405020304" pitchFamily="18" charset="0"/>
                                    </a:rPr>
                                    <m:t>𝑡</m:t>
                                  </m:r>
                                  <m:r>
                                    <a:rPr lang="en-US" sz="2000" b="0" i="1" smtClean="0">
                                      <a:latin typeface="Cambria Math"/>
                                      <a:cs typeface="Times New Roman" panose="02020603050405020304" pitchFamily="18" charset="0"/>
                                    </a:rPr>
                                    <m:t>𝑜</m:t>
                                  </m:r>
                                  <m:r>
                                    <m:rPr>
                                      <m:brk m:alnAt="7"/>
                                    </m:rPr>
                                    <a:rPr lang="en-US" sz="2000" b="0" i="1" smtClean="0">
                                      <a:latin typeface="Cambria Math"/>
                                      <a:cs typeface="Times New Roman" panose="02020603050405020304" pitchFamily="18" charset="0"/>
                                    </a:rPr>
                                    <m:t> </m:t>
                                  </m:r>
                                  <m:r>
                                    <m:rPr>
                                      <m:brk m:alnAt="7"/>
                                    </m:rPr>
                                    <a:rPr lang="en-US" sz="2000" b="0" i="1" smtClean="0">
                                      <a:latin typeface="Cambria Math"/>
                                      <a:cs typeface="Times New Roman" panose="02020603050405020304" pitchFamily="18" charset="0"/>
                                    </a:rPr>
                                    <m:t>𝑗</m:t>
                                  </m:r>
                                </m:e>
                                <m:e>
                                  <m:r>
                                    <a:rPr lang="en-US" sz="2000" b="0" i="1" smtClean="0">
                                      <a:latin typeface="Cambria Math"/>
                                      <a:cs typeface="Times New Roman" panose="02020603050405020304" pitchFamily="18" charset="0"/>
                                    </a:rPr>
                                    <m:t>  </m:t>
                                  </m:r>
                                </m:e>
                              </m:eqArr>
                            </m:e>
                          </m:mr>
                          <m:mr>
                            <m:e>
                              <m:r>
                                <a:rPr lang="en-US" sz="2000" b="0" i="1" smtClean="0">
                                  <a:latin typeface="Cambria Math"/>
                                  <a:cs typeface="Times New Roman" panose="02020603050405020304" pitchFamily="18" charset="0"/>
                                </a:rPr>
                                <m:t>0</m:t>
                              </m:r>
                              <m:r>
                                <a:rPr lang="en-US" sz="2000" b="0" i="1" smtClean="0">
                                  <a:latin typeface="Cambria Math"/>
                                  <a:cs typeface="Times New Roman" panose="02020603050405020304" pitchFamily="18" charset="0"/>
                                </a:rPr>
                                <m:t>                    </m:t>
                              </m:r>
                              <m:r>
                                <a:rPr lang="en-US" sz="2000" b="0" i="1" smtClean="0">
                                  <a:latin typeface="Cambria Math"/>
                                  <a:cs typeface="Times New Roman" panose="02020603050405020304" pitchFamily="18" charset="0"/>
                                </a:rPr>
                                <m:t>𝑜𝑡</m:t>
                              </m:r>
                              <m:r>
                                <a:rPr lang="en-US" sz="2000" b="0" i="1" smtClean="0">
                                  <a:latin typeface="Cambria Math"/>
                                  <a:cs typeface="Times New Roman" panose="02020603050405020304" pitchFamily="18" charset="0"/>
                                </a:rPr>
                                <m:t>h</m:t>
                              </m:r>
                              <m:r>
                                <a:rPr lang="en-US" sz="2000" b="0" i="1" smtClean="0">
                                  <a:latin typeface="Cambria Math"/>
                                  <a:cs typeface="Times New Roman" panose="02020603050405020304" pitchFamily="18" charset="0"/>
                                </a:rPr>
                                <m:t>𝑒𝑟𝑤𝑖𝑠𝑒</m:t>
                              </m:r>
                              <m:r>
                                <a:rPr lang="en-US" sz="2000" b="0" i="1" smtClean="0">
                                  <a:latin typeface="Cambria Math"/>
                                  <a:cs typeface="Times New Roman" panose="02020603050405020304" pitchFamily="18" charset="0"/>
                                </a:rPr>
                                <m:t> </m:t>
                              </m:r>
                            </m:e>
                          </m:mr>
                        </m:m>
                      </m:oMath>
                    </m:oMathPara>
                  </a14:m>
                  <a:endParaRPr lang="en-US" sz="2000" dirty="0" smtClean="0">
                    <a:latin typeface="Times New Roman" panose="02020603050405020304" pitchFamily="18" charset="0"/>
                    <a:cs typeface="Times New Roman" panose="02020603050405020304" pitchFamily="18" charset="0"/>
                  </a:endParaRPr>
                </a:p>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2000" dirty="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The graph </a:t>
                  </a:r>
                  <a:r>
                    <a:rPr lang="en-US" sz="2000" i="1" dirty="0" err="1" smtClean="0">
                      <a:solidFill>
                        <a:srgbClr val="FF0000"/>
                      </a:solidFill>
                      <a:latin typeface="Times New Roman" panose="02020603050405020304" pitchFamily="18" charset="0"/>
                      <a:cs typeface="Times New Roman" panose="02020603050405020304" pitchFamily="18" charset="0"/>
                    </a:rPr>
                    <a:t>Laplacian</a:t>
                  </a:r>
                  <a:r>
                    <a:rPr lang="en-US" sz="2000" dirty="0" smtClean="0">
                      <a:solidFill>
                        <a:srgbClr val="FF0000"/>
                      </a:solidFill>
                      <a:latin typeface="Times New Roman" panose="02020603050405020304" pitchFamily="18" charset="0"/>
                      <a:cs typeface="Times New Roman" panose="02020603050405020304" pitchFamily="18" charset="0"/>
                    </a:rPr>
                    <a:t>:</a:t>
                  </a:r>
                </a:p>
                <a:p>
                  <a:pPr algn="l" rtl="0"/>
                  <a:endParaRPr lang="en-US" sz="2000" dirty="0">
                    <a:latin typeface="Times New Roman" panose="02020603050405020304" pitchFamily="18" charset="0"/>
                    <a:cs typeface="Times New Roman" panose="02020603050405020304" pitchFamily="18" charset="0"/>
                  </a:endParaRPr>
                </a:p>
                <a:p>
                  <a:pPr algn="l" rtl="0"/>
                  <a14:m>
                    <m:oMath xmlns:m="http://schemas.openxmlformats.org/officeDocument/2006/math">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𝐿</m:t>
                          </m:r>
                        </m:e>
                        <m:sub>
                          <m:r>
                            <a:rPr lang="en-US" sz="2000" b="0" i="1" smtClean="0">
                              <a:latin typeface="Cambria Math"/>
                              <a:cs typeface="Times New Roman" panose="02020603050405020304" pitchFamily="18" charset="0"/>
                            </a:rPr>
                            <m:t>𝑖</m:t>
                          </m:r>
                          <m:r>
                            <a:rPr lang="en-US" sz="2000" b="0" i="1" smtClean="0">
                              <a:latin typeface="Cambria Math"/>
                              <a:cs typeface="Times New Roman" panose="02020603050405020304" pitchFamily="18" charset="0"/>
                            </a:rPr>
                            <m:t>,</m:t>
                          </m:r>
                          <m:r>
                            <a:rPr lang="en-US" sz="2000" b="0" i="1" smtClean="0">
                              <a:latin typeface="Cambria Math"/>
                              <a:cs typeface="Times New Roman" panose="02020603050405020304" pitchFamily="18" charset="0"/>
                            </a:rPr>
                            <m:t>𝑗</m:t>
                          </m:r>
                          <m:r>
                            <a:rPr lang="en-US" sz="2000" b="0" i="1" smtClean="0">
                              <a:latin typeface="Cambria Math"/>
                              <a:cs typeface="Times New Roman" panose="02020603050405020304" pitchFamily="18" charset="0"/>
                            </a:rPr>
                            <m:t> </m:t>
                          </m:r>
                        </m:sub>
                      </m:sSub>
                      <m:sSub>
                        <m:sSubPr>
                          <m:ctrlPr>
                            <a:rPr lang="en-US" sz="2000" i="1">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 </m:t>
                          </m:r>
                          <m:r>
                            <a:rPr lang="en-US" sz="2000" i="1">
                              <a:latin typeface="Cambria Math"/>
                              <a:cs typeface="Times New Roman" panose="02020603050405020304" pitchFamily="18" charset="0"/>
                            </a:rPr>
                            <m:t>𝐴</m:t>
                          </m:r>
                        </m:e>
                        <m:sub>
                          <m:r>
                            <a:rPr lang="en-US" sz="2000" i="1">
                              <a:latin typeface="Cambria Math"/>
                              <a:cs typeface="Times New Roman" panose="02020603050405020304" pitchFamily="18" charset="0"/>
                            </a:rPr>
                            <m:t>𝑖</m:t>
                          </m:r>
                          <m:r>
                            <a:rPr lang="en-US" sz="2000" i="1">
                              <a:latin typeface="Cambria Math"/>
                              <a:cs typeface="Times New Roman" panose="02020603050405020304" pitchFamily="18" charset="0"/>
                            </a:rPr>
                            <m:t>,</m:t>
                          </m:r>
                          <m:r>
                            <a:rPr lang="en-US" sz="2000" i="1">
                              <a:latin typeface="Cambria Math"/>
                              <a:cs typeface="Times New Roman" panose="02020603050405020304" pitchFamily="18" charset="0"/>
                            </a:rPr>
                            <m:t>𝑗</m:t>
                          </m:r>
                        </m:sub>
                      </m:sSub>
                    </m:oMath>
                  </a14:m>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𝑑</m:t>
                          </m:r>
                        </m:e>
                        <m:sub>
                          <m:r>
                            <a:rPr lang="en-US" sz="2000" b="0" i="1" smtClean="0">
                              <a:latin typeface="Cambria Math"/>
                              <a:cs typeface="Times New Roman" panose="02020603050405020304" pitchFamily="18" charset="0"/>
                            </a:rPr>
                            <m:t>𝑖</m:t>
                          </m:r>
                        </m:sub>
                      </m:sSub>
                      <m:sSub>
                        <m:sSubPr>
                          <m:ctrlPr>
                            <a:rPr lang="en-US" sz="2000" i="1" smtClean="0">
                              <a:latin typeface="Cambria Math"/>
                              <a:cs typeface="Times New Roman" panose="02020603050405020304" pitchFamily="18" charset="0"/>
                            </a:rPr>
                          </m:ctrlPr>
                        </m:sSubPr>
                        <m:e>
                          <m:r>
                            <a:rPr lang="en-US" sz="2000" i="1" smtClean="0">
                              <a:latin typeface="Cambria Math"/>
                              <a:ea typeface="Cambria Math"/>
                              <a:cs typeface="Times New Roman" panose="02020603050405020304" pitchFamily="18" charset="0"/>
                            </a:rPr>
                            <m:t>𝛿</m:t>
                          </m:r>
                        </m:e>
                        <m:sub>
                          <m:r>
                            <a:rPr lang="en-US" sz="2000" b="0" i="1" smtClean="0">
                              <a:latin typeface="Cambria Math"/>
                              <a:cs typeface="Times New Roman" panose="02020603050405020304" pitchFamily="18" charset="0"/>
                            </a:rPr>
                            <m:t>𝑖</m:t>
                          </m:r>
                          <m:r>
                            <a:rPr lang="en-US" sz="2000" b="0" i="1" smtClean="0">
                              <a:latin typeface="Cambria Math"/>
                              <a:cs typeface="Times New Roman" panose="02020603050405020304" pitchFamily="18" charset="0"/>
                            </a:rPr>
                            <m:t>,</m:t>
                          </m:r>
                          <m:r>
                            <a:rPr lang="en-US" sz="2000" b="0" i="1" smtClean="0">
                              <a:latin typeface="Cambria Math"/>
                              <a:cs typeface="Times New Roman" panose="02020603050405020304" pitchFamily="18" charset="0"/>
                            </a:rPr>
                            <m:t>𝑗</m:t>
                          </m:r>
                        </m:sub>
                      </m:sSub>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6200" y="228600"/>
                  <a:ext cx="4528506" cy="5514908"/>
                </a:xfrm>
                <a:prstGeom prst="rect">
                  <a:avLst/>
                </a:prstGeom>
                <a:blipFill rotWithShape="1">
                  <a:blip r:embed="rId2"/>
                  <a:stretch>
                    <a:fillRect l="-1482" t="-553" b="-553"/>
                  </a:stretch>
                </a:blipFill>
              </p:spPr>
              <p:txBody>
                <a:bodyPr/>
                <a:lstStyle/>
                <a:p>
                  <a:r>
                    <a:rPr lang="he-IL">
                      <a:noFill/>
                    </a:rPr>
                    <a:t> </a:t>
                  </a:r>
                </a:p>
              </p:txBody>
            </p:sp>
          </mc:Fallback>
        </mc:AlternateContent>
        <p:sp>
          <p:nvSpPr>
            <p:cNvPr id="43" name="Left Brace 42"/>
            <p:cNvSpPr/>
            <p:nvPr/>
          </p:nvSpPr>
          <p:spPr bwMode="auto">
            <a:xfrm>
              <a:off x="1219200" y="3464033"/>
              <a:ext cx="337506" cy="574567"/>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44603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1671" y="76200"/>
            <a:ext cx="5006499" cy="369332"/>
          </a:xfrm>
          <a:prstGeom prst="rect">
            <a:avLst/>
          </a:prstGeom>
          <a:solidFill>
            <a:schemeClr val="accent5"/>
          </a:solidFill>
        </p:spPr>
        <p:txBody>
          <a:bodyPr wrap="none" rtlCol="1">
            <a:spAutoFit/>
          </a:bodyPr>
          <a:lstStyle/>
          <a:p>
            <a:pPr algn="l"/>
            <a:r>
              <a:rPr lang="en-US" b="1" dirty="0" smtClean="0">
                <a:solidFill>
                  <a:srgbClr val="FF0000"/>
                </a:solidFill>
                <a:latin typeface="Times New Roman" panose="02020603050405020304" pitchFamily="18" charset="0"/>
                <a:cs typeface="Times New Roman" panose="02020603050405020304" pitchFamily="18" charset="0"/>
              </a:rPr>
              <a:t>Graph ensembles as Bernoulli  Matrix ensembles</a:t>
            </a:r>
            <a:endParaRPr lang="he-IL" b="1" dirty="0">
              <a:solidFill>
                <a:srgbClr val="FF0000"/>
              </a:solidFill>
              <a:latin typeface="Times New Roman" panose="02020603050405020304" pitchFamily="18" charset="0"/>
              <a:cs typeface="Times New Roman" panose="02020603050405020304" pitchFamily="18" charset="0"/>
            </a:endParaRPr>
          </a:p>
        </p:txBody>
      </p:sp>
      <p:grpSp>
        <p:nvGrpSpPr>
          <p:cNvPr id="34" name="Group 33"/>
          <p:cNvGrpSpPr/>
          <p:nvPr/>
        </p:nvGrpSpPr>
        <p:grpSpPr bwMode="auto">
          <a:xfrm>
            <a:off x="158686" y="533400"/>
            <a:ext cx="8597911" cy="1563073"/>
            <a:chOff x="158686" y="533400"/>
            <a:chExt cx="8597911" cy="1563073"/>
          </a:xfrm>
        </p:grpSpPr>
        <p:grpSp>
          <p:nvGrpSpPr>
            <p:cNvPr id="32" name="Group 31"/>
            <p:cNvGrpSpPr/>
            <p:nvPr/>
          </p:nvGrpSpPr>
          <p:grpSpPr bwMode="auto">
            <a:xfrm>
              <a:off x="158686" y="533400"/>
              <a:ext cx="8597911" cy="1563073"/>
              <a:chOff x="158797" y="533400"/>
              <a:chExt cx="8597911" cy="1563073"/>
            </a:xfrm>
          </p:grpSpPr>
          <p:pic>
            <p:nvPicPr>
              <p:cNvPr id="13" name="Picture 12" descr="TP_tmp.png"/>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bwMode="auto">
              <a:xfrm>
                <a:off x="3423220" y="538821"/>
                <a:ext cx="1691128" cy="14423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39" name="Group 38"/>
              <p:cNvGrpSpPr/>
              <p:nvPr/>
            </p:nvGrpSpPr>
            <p:grpSpPr bwMode="auto">
              <a:xfrm>
                <a:off x="1741466" y="533400"/>
                <a:ext cx="1389215" cy="1210797"/>
                <a:chOff x="5009014" y="3868579"/>
                <a:chExt cx="1424796" cy="1313021"/>
              </a:xfrm>
            </p:grpSpPr>
            <p:sp>
              <p:nvSpPr>
                <p:cNvPr id="14" name="Oval 13"/>
                <p:cNvSpPr/>
                <p:nvPr/>
              </p:nvSpPr>
              <p:spPr bwMode="auto">
                <a:xfrm>
                  <a:off x="5016021" y="38862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6145809" y="38862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5029200" y="49530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a:off x="6172200" y="49530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bwMode="auto">
                <a:xfrm>
                  <a:off x="5009014" y="3868579"/>
                  <a:ext cx="248786" cy="246221"/>
                </a:xfrm>
                <a:prstGeom prst="rect">
                  <a:avLst/>
                </a:prstGeom>
                <a:noFill/>
              </p:spPr>
              <p:txBody>
                <a:bodyPr wrap="none" rtlCol="1">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1</a:t>
                  </a:r>
                  <a:endParaRPr lang="he-IL" sz="1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bwMode="auto">
                <a:xfrm>
                  <a:off x="5029200" y="4935379"/>
                  <a:ext cx="248786" cy="246221"/>
                </a:xfrm>
                <a:prstGeom prst="rect">
                  <a:avLst/>
                </a:prstGeom>
                <a:noFill/>
              </p:spPr>
              <p:txBody>
                <a:bodyPr wrap="none" rtlCol="1">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3</a:t>
                  </a:r>
                  <a:endParaRPr lang="he-IL" sz="1000"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bwMode="auto">
                <a:xfrm>
                  <a:off x="6152014" y="3868579"/>
                  <a:ext cx="248786" cy="246221"/>
                </a:xfrm>
                <a:prstGeom prst="rect">
                  <a:avLst/>
                </a:prstGeom>
                <a:noFill/>
              </p:spPr>
              <p:txBody>
                <a:bodyPr wrap="none" rtlCol="1">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2</a:t>
                  </a:r>
                  <a:endParaRPr lang="he-IL" sz="1000"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bwMode="auto">
                <a:xfrm>
                  <a:off x="6172200" y="4904601"/>
                  <a:ext cx="261610" cy="276999"/>
                </a:xfrm>
                <a:prstGeom prst="rect">
                  <a:avLst/>
                </a:prstGeom>
                <a:noFill/>
              </p:spPr>
              <p:txBody>
                <a:bodyPr wrap="none" rtlCol="1">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4</a:t>
                  </a:r>
                  <a:endParaRPr lang="he-IL" sz="1200" dirty="0">
                    <a:solidFill>
                      <a:srgbClr val="FF0000"/>
                    </a:solidFill>
                    <a:latin typeface="Times New Roman" panose="02020603050405020304" pitchFamily="18" charset="0"/>
                    <a:cs typeface="Times New Roman" panose="02020603050405020304" pitchFamily="18" charset="0"/>
                  </a:endParaRPr>
                </a:p>
              </p:txBody>
            </p:sp>
            <p:cxnSp>
              <p:nvCxnSpPr>
                <p:cNvPr id="27" name="Straight Arrow Connector 26"/>
                <p:cNvCxnSpPr>
                  <a:stCxn id="14" idx="6"/>
                  <a:endCxn id="15" idx="2"/>
                </p:cNvCxnSpPr>
                <p:nvPr/>
              </p:nvCxnSpPr>
              <p:spPr bwMode="auto">
                <a:xfrm>
                  <a:off x="5271012" y="4000500"/>
                  <a:ext cx="874797" cy="0"/>
                </a:xfrm>
                <a:prstGeom prst="straightConnector1">
                  <a:avLst/>
                </a:prstGeom>
                <a:solidFill>
                  <a:schemeClr val="accent1"/>
                </a:solidFill>
                <a:ln w="19050" cap="flat" cmpd="sng" algn="ctr">
                  <a:solidFill>
                    <a:srgbClr val="0070C0"/>
                  </a:solidFill>
                  <a:prstDash val="solid"/>
                  <a:round/>
                  <a:headEnd type="arrow"/>
                  <a:tailEnd type="arrow"/>
                </a:ln>
                <a:effectLst/>
              </p:spPr>
            </p:cxnSp>
            <p:cxnSp>
              <p:nvCxnSpPr>
                <p:cNvPr id="29" name="Straight Arrow Connector 28"/>
                <p:cNvCxnSpPr>
                  <a:stCxn id="14" idx="4"/>
                  <a:endCxn id="16" idx="0"/>
                </p:cNvCxnSpPr>
                <p:nvPr/>
              </p:nvCxnSpPr>
              <p:spPr bwMode="auto">
                <a:xfrm>
                  <a:off x="5143517" y="4114800"/>
                  <a:ext cx="13179" cy="838200"/>
                </a:xfrm>
                <a:prstGeom prst="straightConnector1">
                  <a:avLst/>
                </a:prstGeom>
                <a:solidFill>
                  <a:schemeClr val="accent1"/>
                </a:solidFill>
                <a:ln w="19050" cap="flat" cmpd="sng" algn="ctr">
                  <a:solidFill>
                    <a:srgbClr val="0070C0"/>
                  </a:solidFill>
                  <a:prstDash val="solid"/>
                  <a:round/>
                  <a:headEnd type="arrow"/>
                  <a:tailEnd type="arrow"/>
                </a:ln>
                <a:effectLst/>
              </p:spPr>
            </p:cxnSp>
            <p:cxnSp>
              <p:nvCxnSpPr>
                <p:cNvPr id="31" name="Straight Arrow Connector 30"/>
                <p:cNvCxnSpPr>
                  <a:stCxn id="16" idx="6"/>
                  <a:endCxn id="17" idx="2"/>
                </p:cNvCxnSpPr>
                <p:nvPr/>
              </p:nvCxnSpPr>
              <p:spPr bwMode="auto">
                <a:xfrm>
                  <a:off x="5284191" y="5067300"/>
                  <a:ext cx="888009" cy="0"/>
                </a:xfrm>
                <a:prstGeom prst="straightConnector1">
                  <a:avLst/>
                </a:prstGeom>
                <a:solidFill>
                  <a:schemeClr val="accent1"/>
                </a:solidFill>
                <a:ln w="19050" cap="flat" cmpd="sng" algn="ctr">
                  <a:solidFill>
                    <a:srgbClr val="0070C0"/>
                  </a:solidFill>
                  <a:prstDash val="solid"/>
                  <a:round/>
                  <a:headEnd type="arrow"/>
                  <a:tailEnd type="arrow"/>
                </a:ln>
                <a:effectLst/>
              </p:spPr>
            </p:cxnSp>
            <p:cxnSp>
              <p:nvCxnSpPr>
                <p:cNvPr id="33" name="Straight Arrow Connector 32"/>
                <p:cNvCxnSpPr>
                  <a:stCxn id="15" idx="4"/>
                  <a:endCxn id="17" idx="0"/>
                </p:cNvCxnSpPr>
                <p:nvPr/>
              </p:nvCxnSpPr>
              <p:spPr bwMode="auto">
                <a:xfrm>
                  <a:off x="6273305" y="4114800"/>
                  <a:ext cx="26391" cy="838200"/>
                </a:xfrm>
                <a:prstGeom prst="straightConnector1">
                  <a:avLst/>
                </a:prstGeom>
                <a:solidFill>
                  <a:schemeClr val="accent1"/>
                </a:solidFill>
                <a:ln w="19050" cap="flat" cmpd="sng" algn="ctr">
                  <a:solidFill>
                    <a:srgbClr val="0070C0"/>
                  </a:solidFill>
                  <a:prstDash val="solid"/>
                  <a:round/>
                  <a:headEnd type="arrow"/>
                  <a:tailEnd type="arrow"/>
                </a:ln>
                <a:effectLst/>
              </p:spPr>
            </p:cxnSp>
            <p:cxnSp>
              <p:nvCxnSpPr>
                <p:cNvPr id="36" name="Straight Arrow Connector 35"/>
                <p:cNvCxnSpPr>
                  <a:stCxn id="16" idx="7"/>
                  <a:endCxn id="15" idx="3"/>
                </p:cNvCxnSpPr>
                <p:nvPr/>
              </p:nvCxnSpPr>
              <p:spPr bwMode="auto">
                <a:xfrm flipV="1">
                  <a:off x="5246848" y="4081322"/>
                  <a:ext cx="936304" cy="905156"/>
                </a:xfrm>
                <a:prstGeom prst="straightConnector1">
                  <a:avLst/>
                </a:prstGeom>
                <a:solidFill>
                  <a:schemeClr val="accent1"/>
                </a:solidFill>
                <a:ln w="19050" cap="flat" cmpd="sng" algn="ctr">
                  <a:solidFill>
                    <a:srgbClr val="0070C0"/>
                  </a:solidFill>
                  <a:prstDash val="solid"/>
                  <a:round/>
                  <a:headEnd type="arrow"/>
                  <a:tailEnd type="arrow"/>
                </a:ln>
                <a:effectLst/>
              </p:spPr>
            </p:cxnSp>
          </p:grpSp>
          <p:pic>
            <p:nvPicPr>
              <p:cNvPr id="26" name="Picture 25" descr="TP_tmp.png"/>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auto">
              <a:xfrm>
                <a:off x="6282059" y="549651"/>
                <a:ext cx="2474649" cy="154682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4" name="TextBox 53"/>
              <p:cNvSpPr txBox="1"/>
              <p:nvPr/>
            </p:nvSpPr>
            <p:spPr bwMode="auto">
              <a:xfrm>
                <a:off x="158797" y="830719"/>
                <a:ext cx="1640194" cy="369332"/>
              </a:xfrm>
              <a:prstGeom prst="rect">
                <a:avLst/>
              </a:prstGeom>
              <a:noFill/>
            </p:spPr>
            <p:txBody>
              <a:bodyPr wrap="none" rtlCol="1">
                <a:spAutoFit/>
              </a:bodyPr>
              <a:lstStyle/>
              <a:p>
                <a:pPr algn="l"/>
                <a:r>
                  <a:rPr lang="en-US" dirty="0">
                    <a:solidFill>
                      <a:srgbClr val="FF0000"/>
                    </a:solidFill>
                    <a:latin typeface="Times New Roman" panose="02020603050405020304" pitchFamily="18" charset="0"/>
                    <a:cs typeface="Times New Roman" panose="02020603050405020304" pitchFamily="18" charset="0"/>
                  </a:rPr>
                  <a:t>R</a:t>
                </a:r>
                <a:r>
                  <a:rPr lang="en-US" dirty="0" smtClean="0">
                    <a:solidFill>
                      <a:srgbClr val="FF0000"/>
                    </a:solidFill>
                    <a:latin typeface="Times New Roman" panose="02020603050405020304" pitchFamily="18" charset="0"/>
                    <a:cs typeface="Times New Roman" panose="02020603050405020304" pitchFamily="18" charset="0"/>
                  </a:rPr>
                  <a:t>andom graphs</a:t>
                </a:r>
                <a:endParaRPr lang="he-IL" dirty="0">
                  <a:solidFill>
                    <a:srgbClr val="FF0000"/>
                  </a:solidFill>
                  <a:latin typeface="Times New Roman" panose="02020603050405020304" pitchFamily="18" charset="0"/>
                  <a:cs typeface="Times New Roman" panose="02020603050405020304" pitchFamily="18" charset="0"/>
                </a:endParaRPr>
              </a:p>
            </p:txBody>
          </p:sp>
        </p:grpSp>
        <p:cxnSp>
          <p:nvCxnSpPr>
            <p:cNvPr id="57" name="Straight Arrow Connector 56"/>
            <p:cNvCxnSpPr/>
            <p:nvPr/>
          </p:nvCxnSpPr>
          <p:spPr bwMode="auto">
            <a:xfrm>
              <a:off x="5410200" y="1028701"/>
              <a:ext cx="381000" cy="0"/>
            </a:xfrm>
            <a:prstGeom prst="straightConnector1">
              <a:avLst/>
            </a:prstGeom>
            <a:solidFill>
              <a:schemeClr val="accent1"/>
            </a:solidFill>
            <a:ln w="9525" cap="flat" cmpd="dbl" algn="ctr">
              <a:solidFill>
                <a:srgbClr val="C00000"/>
              </a:solidFill>
              <a:prstDash val="solid"/>
              <a:round/>
              <a:headEnd type="oval" w="med" len="med"/>
              <a:tailEnd type="arrow"/>
            </a:ln>
            <a:effectLst/>
          </p:spPr>
        </p:cxnSp>
      </p:grpSp>
      <p:grpSp>
        <p:nvGrpSpPr>
          <p:cNvPr id="137" name="Group 136"/>
          <p:cNvGrpSpPr/>
          <p:nvPr/>
        </p:nvGrpSpPr>
        <p:grpSpPr bwMode="auto">
          <a:xfrm>
            <a:off x="50070" y="2362200"/>
            <a:ext cx="9043859" cy="1693916"/>
            <a:chOff x="11970" y="2971800"/>
            <a:chExt cx="9043859" cy="1693916"/>
          </a:xfrm>
        </p:grpSpPr>
        <p:grpSp>
          <p:nvGrpSpPr>
            <p:cNvPr id="136" name="Group 135"/>
            <p:cNvGrpSpPr/>
            <p:nvPr/>
          </p:nvGrpSpPr>
          <p:grpSpPr bwMode="auto">
            <a:xfrm>
              <a:off x="11970" y="2971800"/>
              <a:ext cx="9043859" cy="1693916"/>
              <a:chOff x="11970" y="2971800"/>
              <a:chExt cx="9043859" cy="1693916"/>
            </a:xfrm>
          </p:grpSpPr>
          <p:grpSp>
            <p:nvGrpSpPr>
              <p:cNvPr id="135" name="Group 134"/>
              <p:cNvGrpSpPr/>
              <p:nvPr/>
            </p:nvGrpSpPr>
            <p:grpSpPr bwMode="auto">
              <a:xfrm>
                <a:off x="11970" y="2971800"/>
                <a:ext cx="9043859" cy="1693916"/>
                <a:chOff x="11972" y="2971800"/>
                <a:chExt cx="9043859" cy="1693916"/>
              </a:xfrm>
            </p:grpSpPr>
            <p:pic>
              <p:nvPicPr>
                <p:cNvPr id="37" name="Picture 36" descr="TP_tmp.pn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bwMode="auto">
                <a:xfrm>
                  <a:off x="3112096" y="2977220"/>
                  <a:ext cx="2145706" cy="168849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63" name="Group 62"/>
                <p:cNvGrpSpPr/>
                <p:nvPr/>
              </p:nvGrpSpPr>
              <p:grpSpPr bwMode="auto">
                <a:xfrm>
                  <a:off x="1594641" y="2971800"/>
                  <a:ext cx="1389215" cy="1210797"/>
                  <a:chOff x="5009014" y="3868579"/>
                  <a:chExt cx="1424796" cy="1313021"/>
                </a:xfrm>
              </p:grpSpPr>
              <p:sp>
                <p:nvSpPr>
                  <p:cNvPr id="66" name="Oval 65"/>
                  <p:cNvSpPr/>
                  <p:nvPr/>
                </p:nvSpPr>
                <p:spPr bwMode="auto">
                  <a:xfrm>
                    <a:off x="5016021" y="38862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67" name="Oval 66"/>
                  <p:cNvSpPr/>
                  <p:nvPr/>
                </p:nvSpPr>
                <p:spPr bwMode="auto">
                  <a:xfrm>
                    <a:off x="6145809" y="38862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68" name="Oval 67"/>
                  <p:cNvSpPr/>
                  <p:nvPr/>
                </p:nvSpPr>
                <p:spPr bwMode="auto">
                  <a:xfrm>
                    <a:off x="5029200" y="49530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69" name="Oval 68"/>
                  <p:cNvSpPr/>
                  <p:nvPr/>
                </p:nvSpPr>
                <p:spPr bwMode="auto">
                  <a:xfrm>
                    <a:off x="6172200" y="49530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70" name="TextBox 69"/>
                  <p:cNvSpPr txBox="1"/>
                  <p:nvPr/>
                </p:nvSpPr>
                <p:spPr bwMode="auto">
                  <a:xfrm>
                    <a:off x="5009014" y="3868579"/>
                    <a:ext cx="248786" cy="246221"/>
                  </a:xfrm>
                  <a:prstGeom prst="rect">
                    <a:avLst/>
                  </a:prstGeom>
                  <a:noFill/>
                </p:spPr>
                <p:txBody>
                  <a:bodyPr wrap="none" rtlCol="1">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1</a:t>
                    </a:r>
                    <a:endParaRPr lang="he-IL" sz="1000" dirty="0">
                      <a:solidFill>
                        <a:srgbClr val="FF0000"/>
                      </a:solidFill>
                      <a:latin typeface="Times New Roman" panose="02020603050405020304" pitchFamily="18" charset="0"/>
                      <a:cs typeface="Times New Roman" panose="02020603050405020304" pitchFamily="18" charset="0"/>
                    </a:endParaRPr>
                  </a:p>
                </p:txBody>
              </p:sp>
              <p:sp>
                <p:nvSpPr>
                  <p:cNvPr id="71" name="TextBox 70"/>
                  <p:cNvSpPr txBox="1"/>
                  <p:nvPr/>
                </p:nvSpPr>
                <p:spPr bwMode="auto">
                  <a:xfrm>
                    <a:off x="5029200" y="4935379"/>
                    <a:ext cx="248786" cy="246221"/>
                  </a:xfrm>
                  <a:prstGeom prst="rect">
                    <a:avLst/>
                  </a:prstGeom>
                  <a:noFill/>
                </p:spPr>
                <p:txBody>
                  <a:bodyPr wrap="none" rtlCol="1">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3</a:t>
                    </a:r>
                    <a:endParaRPr lang="he-IL" sz="1000" dirty="0">
                      <a:solidFill>
                        <a:srgbClr val="FF0000"/>
                      </a:solidFill>
                      <a:latin typeface="Times New Roman" panose="02020603050405020304" pitchFamily="18" charset="0"/>
                      <a:cs typeface="Times New Roman" panose="02020603050405020304" pitchFamily="18" charset="0"/>
                    </a:endParaRPr>
                  </a:p>
                </p:txBody>
              </p:sp>
              <p:sp>
                <p:nvSpPr>
                  <p:cNvPr id="72" name="TextBox 71"/>
                  <p:cNvSpPr txBox="1"/>
                  <p:nvPr/>
                </p:nvSpPr>
                <p:spPr bwMode="auto">
                  <a:xfrm>
                    <a:off x="6145684" y="3868579"/>
                    <a:ext cx="288040" cy="267009"/>
                  </a:xfrm>
                  <a:prstGeom prst="rect">
                    <a:avLst/>
                  </a:prstGeom>
                  <a:noFill/>
                </p:spPr>
                <p:txBody>
                  <a:bodyPr wrap="none" rtlCol="1">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2 </a:t>
                    </a:r>
                    <a:endParaRPr lang="he-IL" sz="1000" dirty="0">
                      <a:solidFill>
                        <a:srgbClr val="FF0000"/>
                      </a:solidFill>
                      <a:latin typeface="Times New Roman" panose="02020603050405020304" pitchFamily="18" charset="0"/>
                      <a:cs typeface="Times New Roman" panose="02020603050405020304" pitchFamily="18" charset="0"/>
                    </a:endParaRPr>
                  </a:p>
                </p:txBody>
              </p:sp>
              <p:sp>
                <p:nvSpPr>
                  <p:cNvPr id="73" name="TextBox 72"/>
                  <p:cNvSpPr txBox="1"/>
                  <p:nvPr/>
                </p:nvSpPr>
                <p:spPr bwMode="auto">
                  <a:xfrm>
                    <a:off x="6172200" y="4904601"/>
                    <a:ext cx="261610" cy="276999"/>
                  </a:xfrm>
                  <a:prstGeom prst="rect">
                    <a:avLst/>
                  </a:prstGeom>
                  <a:noFill/>
                </p:spPr>
                <p:txBody>
                  <a:bodyPr wrap="none" rtlCol="1">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4</a:t>
                    </a:r>
                    <a:endParaRPr lang="he-IL" sz="1200" dirty="0">
                      <a:solidFill>
                        <a:srgbClr val="FF0000"/>
                      </a:solidFill>
                      <a:latin typeface="Times New Roman" panose="02020603050405020304" pitchFamily="18" charset="0"/>
                      <a:cs typeface="Times New Roman" panose="02020603050405020304" pitchFamily="18" charset="0"/>
                    </a:endParaRPr>
                  </a:p>
                </p:txBody>
              </p:sp>
            </p:grpSp>
            <p:pic>
              <p:nvPicPr>
                <p:cNvPr id="131" name="Picture 130" descr="TP_tmp.pn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bwMode="auto">
                <a:xfrm>
                  <a:off x="5832987" y="2988050"/>
                  <a:ext cx="3222844" cy="163524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65" name="TextBox 64"/>
                <p:cNvSpPr txBox="1"/>
                <p:nvPr/>
              </p:nvSpPr>
              <p:spPr bwMode="auto">
                <a:xfrm>
                  <a:off x="11972" y="3124200"/>
                  <a:ext cx="1584024" cy="923330"/>
                </a:xfrm>
                <a:prstGeom prst="rect">
                  <a:avLst/>
                </a:prstGeom>
                <a:noFill/>
              </p:spPr>
              <p:txBody>
                <a:bodyPr wrap="none" rtlCol="1">
                  <a:spAutoFit/>
                </a:bodyPr>
                <a:lstStyle/>
                <a:p>
                  <a:pPr algn="l"/>
                  <a:r>
                    <a:rPr lang="en-US" dirty="0">
                      <a:solidFill>
                        <a:srgbClr val="FF0000"/>
                      </a:solidFill>
                      <a:latin typeface="Times New Roman" panose="02020603050405020304" pitchFamily="18" charset="0"/>
                      <a:cs typeface="Times New Roman" panose="02020603050405020304" pitchFamily="18" charset="0"/>
                    </a:rPr>
                    <a:t>D</a:t>
                  </a:r>
                  <a:r>
                    <a:rPr lang="en-US" dirty="0" smtClean="0">
                      <a:solidFill>
                        <a:srgbClr val="FF0000"/>
                      </a:solidFill>
                      <a:latin typeface="Times New Roman" panose="02020603050405020304" pitchFamily="18" charset="0"/>
                      <a:cs typeface="Times New Roman" panose="02020603050405020304" pitchFamily="18" charset="0"/>
                    </a:rPr>
                    <a:t>irected</a:t>
                  </a:r>
                </a:p>
                <a:p>
                  <a:pPr algn="l"/>
                  <a:r>
                    <a:rPr lang="en-US" dirty="0">
                      <a:solidFill>
                        <a:srgbClr val="FF0000"/>
                      </a:solidFill>
                      <a:latin typeface="Times New Roman" panose="02020603050405020304" pitchFamily="18" charset="0"/>
                      <a:cs typeface="Times New Roman" panose="02020603050405020304" pitchFamily="18" charset="0"/>
                    </a:rPr>
                    <a:t>r</a:t>
                  </a:r>
                  <a:r>
                    <a:rPr lang="en-US" dirty="0" smtClean="0">
                      <a:solidFill>
                        <a:srgbClr val="FF0000"/>
                      </a:solidFill>
                      <a:latin typeface="Times New Roman" panose="02020603050405020304" pitchFamily="18" charset="0"/>
                      <a:cs typeface="Times New Roman" panose="02020603050405020304" pitchFamily="18" charset="0"/>
                    </a:rPr>
                    <a:t>andom graphs</a:t>
                  </a:r>
                </a:p>
                <a:p>
                  <a:pPr algn="l"/>
                  <a:r>
                    <a:rPr lang="en-US" dirty="0" smtClean="0">
                      <a:solidFill>
                        <a:srgbClr val="FF0000"/>
                      </a:solidFill>
                      <a:latin typeface="Times New Roman" panose="02020603050405020304" pitchFamily="18" charset="0"/>
                      <a:cs typeface="Times New Roman" panose="02020603050405020304" pitchFamily="18" charset="0"/>
                    </a:rPr>
                    <a:t>“Tournaments”</a:t>
                  </a:r>
                  <a:endParaRPr lang="he-IL" dirty="0">
                    <a:solidFill>
                      <a:srgbClr val="FF0000"/>
                    </a:solidFill>
                    <a:latin typeface="Times New Roman" panose="02020603050405020304" pitchFamily="18" charset="0"/>
                    <a:cs typeface="Times New Roman" panose="02020603050405020304" pitchFamily="18" charset="0"/>
                  </a:endParaRPr>
                </a:p>
              </p:txBody>
            </p:sp>
          </p:grpSp>
          <p:cxnSp>
            <p:nvCxnSpPr>
              <p:cNvPr id="61" name="Straight Arrow Connector 60"/>
              <p:cNvCxnSpPr/>
              <p:nvPr/>
            </p:nvCxnSpPr>
            <p:spPr bwMode="auto">
              <a:xfrm>
                <a:off x="5257800" y="3467101"/>
                <a:ext cx="381000" cy="0"/>
              </a:xfrm>
              <a:prstGeom prst="straightConnector1">
                <a:avLst/>
              </a:prstGeom>
              <a:solidFill>
                <a:schemeClr val="accent1"/>
              </a:solidFill>
              <a:ln w="9525" cap="flat" cmpd="dbl" algn="ctr">
                <a:solidFill>
                  <a:srgbClr val="C00000"/>
                </a:solidFill>
                <a:prstDash val="solid"/>
                <a:round/>
                <a:headEnd type="oval" w="med" len="med"/>
                <a:tailEnd type="arrow"/>
              </a:ln>
              <a:effectLst/>
            </p:spPr>
          </p:cxnSp>
        </p:grpSp>
        <p:grpSp>
          <p:nvGrpSpPr>
            <p:cNvPr id="44" name="Group 43"/>
            <p:cNvGrpSpPr/>
            <p:nvPr/>
          </p:nvGrpSpPr>
          <p:grpSpPr bwMode="auto">
            <a:xfrm>
              <a:off x="1725783" y="3093451"/>
              <a:ext cx="1133373" cy="983745"/>
              <a:chOff x="1725783" y="3093451"/>
              <a:chExt cx="1133373" cy="983745"/>
            </a:xfrm>
          </p:grpSpPr>
          <p:cxnSp>
            <p:nvCxnSpPr>
              <p:cNvPr id="82" name="Straight Arrow Connector 81"/>
              <p:cNvCxnSpPr>
                <a:stCxn id="66" idx="6"/>
                <a:endCxn id="67" idx="2"/>
              </p:cNvCxnSpPr>
              <p:nvPr/>
            </p:nvCxnSpPr>
            <p:spPr bwMode="auto">
              <a:xfrm>
                <a:off x="1850094" y="3093451"/>
                <a:ext cx="852951"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84" name="Straight Arrow Connector 83"/>
              <p:cNvCxnSpPr/>
              <p:nvPr/>
            </p:nvCxnSpPr>
            <p:spPr bwMode="auto">
              <a:xfrm>
                <a:off x="2830197" y="3200400"/>
                <a:ext cx="28959" cy="823596"/>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87" name="Straight Arrow Connector 86"/>
              <p:cNvCxnSpPr>
                <a:stCxn id="68" idx="6"/>
                <a:endCxn id="69" idx="2"/>
              </p:cNvCxnSpPr>
              <p:nvPr/>
            </p:nvCxnSpPr>
            <p:spPr bwMode="auto">
              <a:xfrm>
                <a:off x="1862944" y="4077196"/>
                <a:ext cx="865833"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89" name="Straight Arrow Connector 88"/>
              <p:cNvCxnSpPr>
                <a:stCxn id="67" idx="3"/>
                <a:endCxn id="68" idx="7"/>
              </p:cNvCxnSpPr>
              <p:nvPr/>
            </p:nvCxnSpPr>
            <p:spPr bwMode="auto">
              <a:xfrm flipH="1">
                <a:off x="1826534" y="3167981"/>
                <a:ext cx="912921" cy="834684"/>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93" name="Straight Arrow Connector 92"/>
              <p:cNvCxnSpPr>
                <a:stCxn id="71" idx="0"/>
                <a:endCxn id="66" idx="4"/>
              </p:cNvCxnSpPr>
              <p:nvPr/>
            </p:nvCxnSpPr>
            <p:spPr bwMode="auto">
              <a:xfrm flipH="1" flipV="1">
                <a:off x="1725783" y="3198852"/>
                <a:ext cx="9825" cy="756693"/>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100" name="Straight Arrow Connector 99"/>
              <p:cNvCxnSpPr/>
              <p:nvPr/>
            </p:nvCxnSpPr>
            <p:spPr bwMode="auto">
              <a:xfrm flipH="1" flipV="1">
                <a:off x="1799379" y="3167980"/>
                <a:ext cx="981921" cy="87062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grpSp>
      </p:grpSp>
      <p:grpSp>
        <p:nvGrpSpPr>
          <p:cNvPr id="130" name="Group 129"/>
          <p:cNvGrpSpPr/>
          <p:nvPr/>
        </p:nvGrpSpPr>
        <p:grpSpPr>
          <a:xfrm>
            <a:off x="0" y="4343400"/>
            <a:ext cx="8991600" cy="1210797"/>
            <a:chOff x="-108889" y="4990653"/>
            <a:chExt cx="8991600" cy="1210797"/>
          </a:xfrm>
        </p:grpSpPr>
        <p:pic>
          <p:nvPicPr>
            <p:cNvPr id="79" name="Picture 78" descr="TP_tmp.png"/>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bwMode="auto">
            <a:xfrm>
              <a:off x="3352800" y="4996073"/>
              <a:ext cx="1891390" cy="113005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1" name="Picture 80" descr="TP_tmp.pn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bwMode="auto">
            <a:xfrm>
              <a:off x="6143027" y="5006904"/>
              <a:ext cx="2739684" cy="108288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2" name="TextBox 111"/>
            <p:cNvSpPr txBox="1"/>
            <p:nvPr/>
          </p:nvSpPr>
          <p:spPr bwMode="auto">
            <a:xfrm>
              <a:off x="-108889" y="5287972"/>
              <a:ext cx="1768433" cy="646331"/>
            </a:xfrm>
            <a:prstGeom prst="rect">
              <a:avLst/>
            </a:prstGeom>
            <a:noFill/>
          </p:spPr>
          <p:txBody>
            <a:bodyPr wrap="none" rtlCol="1">
              <a:spAutoFit/>
            </a:bodyPr>
            <a:lstStyle/>
            <a:p>
              <a:pPr algn="l"/>
              <a:r>
                <a:rPr lang="en-US" dirty="0" smtClean="0">
                  <a:solidFill>
                    <a:srgbClr val="FF0000"/>
                  </a:solidFill>
                  <a:latin typeface="Times New Roman" panose="02020603050405020304" pitchFamily="18" charset="0"/>
                  <a:cs typeface="Times New Roman" panose="02020603050405020304" pitchFamily="18" charset="0"/>
                </a:rPr>
                <a:t>Partially directed</a:t>
              </a:r>
            </a:p>
            <a:p>
              <a:pPr algn="l"/>
              <a:r>
                <a:rPr lang="en-US" dirty="0">
                  <a:solidFill>
                    <a:srgbClr val="FF0000"/>
                  </a:solidFill>
                  <a:latin typeface="Times New Roman" panose="02020603050405020304" pitchFamily="18" charset="0"/>
                  <a:cs typeface="Times New Roman" panose="02020603050405020304" pitchFamily="18" charset="0"/>
                </a:rPr>
                <a:t>r</a:t>
              </a:r>
              <a:r>
                <a:rPr lang="en-US" dirty="0" smtClean="0">
                  <a:solidFill>
                    <a:srgbClr val="FF0000"/>
                  </a:solidFill>
                  <a:latin typeface="Times New Roman" panose="02020603050405020304" pitchFamily="18" charset="0"/>
                  <a:cs typeface="Times New Roman" panose="02020603050405020304" pitchFamily="18" charset="0"/>
                </a:rPr>
                <a:t>andom graphs</a:t>
              </a:r>
              <a:endParaRPr lang="he-IL" dirty="0">
                <a:solidFill>
                  <a:srgbClr val="FF0000"/>
                </a:solidFill>
                <a:latin typeface="Times New Roman" panose="02020603050405020304" pitchFamily="18" charset="0"/>
                <a:cs typeface="Times New Roman" panose="02020603050405020304" pitchFamily="18" charset="0"/>
              </a:endParaRPr>
            </a:p>
          </p:txBody>
        </p:sp>
        <p:cxnSp>
          <p:nvCxnSpPr>
            <p:cNvPr id="108" name="Straight Arrow Connector 107"/>
            <p:cNvCxnSpPr/>
            <p:nvPr/>
          </p:nvCxnSpPr>
          <p:spPr bwMode="auto">
            <a:xfrm>
              <a:off x="5486400" y="5485954"/>
              <a:ext cx="381000" cy="0"/>
            </a:xfrm>
            <a:prstGeom prst="straightConnector1">
              <a:avLst/>
            </a:prstGeom>
            <a:solidFill>
              <a:schemeClr val="accent1"/>
            </a:solidFill>
            <a:ln w="9525" cap="flat" cmpd="dbl" algn="ctr">
              <a:solidFill>
                <a:srgbClr val="C00000"/>
              </a:solidFill>
              <a:prstDash val="solid"/>
              <a:round/>
              <a:headEnd type="oval" w="med" len="med"/>
              <a:tailEnd type="arrow"/>
            </a:ln>
            <a:effectLst/>
          </p:spPr>
        </p:cxnSp>
        <p:grpSp>
          <p:nvGrpSpPr>
            <p:cNvPr id="77" name="Group 76"/>
            <p:cNvGrpSpPr/>
            <p:nvPr/>
          </p:nvGrpSpPr>
          <p:grpSpPr>
            <a:xfrm>
              <a:off x="1771214" y="4990653"/>
              <a:ext cx="1389215" cy="1210797"/>
              <a:chOff x="1771214" y="4990653"/>
              <a:chExt cx="1389215" cy="1210797"/>
            </a:xfrm>
          </p:grpSpPr>
          <p:grpSp>
            <p:nvGrpSpPr>
              <p:cNvPr id="110" name="Group 109"/>
              <p:cNvGrpSpPr/>
              <p:nvPr/>
            </p:nvGrpSpPr>
            <p:grpSpPr bwMode="auto">
              <a:xfrm>
                <a:off x="1771214" y="4990653"/>
                <a:ext cx="1389215" cy="1210797"/>
                <a:chOff x="5009014" y="3868579"/>
                <a:chExt cx="1424796" cy="1313021"/>
              </a:xfrm>
            </p:grpSpPr>
            <p:sp>
              <p:nvSpPr>
                <p:cNvPr id="113" name="Oval 112"/>
                <p:cNvSpPr/>
                <p:nvPr/>
              </p:nvSpPr>
              <p:spPr bwMode="auto">
                <a:xfrm>
                  <a:off x="5016021" y="38862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14" name="Oval 113"/>
                <p:cNvSpPr/>
                <p:nvPr/>
              </p:nvSpPr>
              <p:spPr bwMode="auto">
                <a:xfrm>
                  <a:off x="6145809" y="38862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15" name="Oval 114"/>
                <p:cNvSpPr/>
                <p:nvPr/>
              </p:nvSpPr>
              <p:spPr bwMode="auto">
                <a:xfrm>
                  <a:off x="5029200" y="49530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16" name="Oval 115"/>
                <p:cNvSpPr/>
                <p:nvPr/>
              </p:nvSpPr>
              <p:spPr bwMode="auto">
                <a:xfrm>
                  <a:off x="6172200" y="4953000"/>
                  <a:ext cx="254991"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117" name="TextBox 116"/>
                <p:cNvSpPr txBox="1"/>
                <p:nvPr/>
              </p:nvSpPr>
              <p:spPr bwMode="auto">
                <a:xfrm>
                  <a:off x="5009014" y="3868579"/>
                  <a:ext cx="248786" cy="246221"/>
                </a:xfrm>
                <a:prstGeom prst="rect">
                  <a:avLst/>
                </a:prstGeom>
                <a:noFill/>
              </p:spPr>
              <p:txBody>
                <a:bodyPr wrap="none" rtlCol="1">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1</a:t>
                  </a:r>
                  <a:endParaRPr lang="he-IL" sz="1000" dirty="0">
                    <a:solidFill>
                      <a:srgbClr val="FF0000"/>
                    </a:solidFill>
                    <a:latin typeface="Times New Roman" panose="02020603050405020304" pitchFamily="18" charset="0"/>
                    <a:cs typeface="Times New Roman" panose="02020603050405020304" pitchFamily="18" charset="0"/>
                  </a:endParaRPr>
                </a:p>
              </p:txBody>
            </p:sp>
            <p:sp>
              <p:nvSpPr>
                <p:cNvPr id="118" name="TextBox 117"/>
                <p:cNvSpPr txBox="1"/>
                <p:nvPr/>
              </p:nvSpPr>
              <p:spPr bwMode="auto">
                <a:xfrm>
                  <a:off x="5029200" y="4935379"/>
                  <a:ext cx="248786" cy="246221"/>
                </a:xfrm>
                <a:prstGeom prst="rect">
                  <a:avLst/>
                </a:prstGeom>
                <a:noFill/>
              </p:spPr>
              <p:txBody>
                <a:bodyPr wrap="none" rtlCol="1">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3</a:t>
                  </a:r>
                  <a:endParaRPr lang="he-IL" sz="1000" dirty="0">
                    <a:solidFill>
                      <a:srgbClr val="FF0000"/>
                    </a:solidFill>
                    <a:latin typeface="Times New Roman" panose="02020603050405020304" pitchFamily="18" charset="0"/>
                    <a:cs typeface="Times New Roman" panose="02020603050405020304" pitchFamily="18" charset="0"/>
                  </a:endParaRPr>
                </a:p>
              </p:txBody>
            </p:sp>
            <p:sp>
              <p:nvSpPr>
                <p:cNvPr id="119" name="TextBox 118"/>
                <p:cNvSpPr txBox="1"/>
                <p:nvPr/>
              </p:nvSpPr>
              <p:spPr bwMode="auto">
                <a:xfrm>
                  <a:off x="6152014" y="3868579"/>
                  <a:ext cx="248786" cy="246221"/>
                </a:xfrm>
                <a:prstGeom prst="rect">
                  <a:avLst/>
                </a:prstGeom>
                <a:noFill/>
              </p:spPr>
              <p:txBody>
                <a:bodyPr wrap="none" rtlCol="1">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2</a:t>
                  </a:r>
                  <a:endParaRPr lang="he-IL" sz="1000" dirty="0">
                    <a:solidFill>
                      <a:srgbClr val="FF0000"/>
                    </a:solidFill>
                    <a:latin typeface="Times New Roman" panose="02020603050405020304" pitchFamily="18" charset="0"/>
                    <a:cs typeface="Times New Roman" panose="02020603050405020304" pitchFamily="18" charset="0"/>
                  </a:endParaRPr>
                </a:p>
              </p:txBody>
            </p:sp>
            <p:sp>
              <p:nvSpPr>
                <p:cNvPr id="120" name="TextBox 119"/>
                <p:cNvSpPr txBox="1"/>
                <p:nvPr/>
              </p:nvSpPr>
              <p:spPr bwMode="auto">
                <a:xfrm>
                  <a:off x="6172200" y="4904601"/>
                  <a:ext cx="261610" cy="276999"/>
                </a:xfrm>
                <a:prstGeom prst="rect">
                  <a:avLst/>
                </a:prstGeom>
                <a:noFill/>
              </p:spPr>
              <p:txBody>
                <a:bodyPr wrap="none" rtlCol="1">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4</a:t>
                  </a:r>
                  <a:endParaRPr lang="he-IL" sz="1200" dirty="0">
                    <a:solidFill>
                      <a:srgbClr val="FF0000"/>
                    </a:solidFill>
                    <a:latin typeface="Times New Roman" panose="02020603050405020304" pitchFamily="18" charset="0"/>
                    <a:cs typeface="Times New Roman" panose="02020603050405020304" pitchFamily="18" charset="0"/>
                  </a:endParaRPr>
                </a:p>
              </p:txBody>
            </p:sp>
            <p:cxnSp>
              <p:nvCxnSpPr>
                <p:cNvPr id="122" name="Straight Arrow Connector 121"/>
                <p:cNvCxnSpPr>
                  <a:stCxn id="113" idx="4"/>
                  <a:endCxn id="115" idx="0"/>
                </p:cNvCxnSpPr>
                <p:nvPr/>
              </p:nvCxnSpPr>
              <p:spPr bwMode="auto">
                <a:xfrm>
                  <a:off x="5143517" y="4114800"/>
                  <a:ext cx="13179" cy="838200"/>
                </a:xfrm>
                <a:prstGeom prst="straightConnector1">
                  <a:avLst/>
                </a:prstGeom>
                <a:solidFill>
                  <a:schemeClr val="accent1"/>
                </a:solidFill>
                <a:ln w="19050" cap="flat" cmpd="sng" algn="ctr">
                  <a:solidFill>
                    <a:srgbClr val="0070C0"/>
                  </a:solidFill>
                  <a:prstDash val="solid"/>
                  <a:round/>
                  <a:headEnd type="arrow"/>
                  <a:tailEnd type="arrow"/>
                </a:ln>
                <a:effectLst/>
              </p:spPr>
            </p:cxnSp>
            <p:cxnSp>
              <p:nvCxnSpPr>
                <p:cNvPr id="124" name="Straight Arrow Connector 123"/>
                <p:cNvCxnSpPr>
                  <a:stCxn id="114" idx="4"/>
                  <a:endCxn id="116" idx="0"/>
                </p:cNvCxnSpPr>
                <p:nvPr/>
              </p:nvCxnSpPr>
              <p:spPr bwMode="auto">
                <a:xfrm>
                  <a:off x="6273305" y="4114800"/>
                  <a:ext cx="26391" cy="838200"/>
                </a:xfrm>
                <a:prstGeom prst="straightConnector1">
                  <a:avLst/>
                </a:prstGeom>
                <a:solidFill>
                  <a:schemeClr val="accent1"/>
                </a:solidFill>
                <a:ln w="19050" cap="flat" cmpd="sng" algn="ctr">
                  <a:solidFill>
                    <a:srgbClr val="0070C0"/>
                  </a:solidFill>
                  <a:prstDash val="solid"/>
                  <a:round/>
                  <a:headEnd type="arrow"/>
                  <a:tailEnd type="arrow"/>
                </a:ln>
                <a:effectLst/>
              </p:spPr>
            </p:cxnSp>
          </p:grpSp>
          <p:cxnSp>
            <p:nvCxnSpPr>
              <p:cNvPr id="126" name="Straight Arrow Connector 125"/>
              <p:cNvCxnSpPr/>
              <p:nvPr/>
            </p:nvCxnSpPr>
            <p:spPr bwMode="auto">
              <a:xfrm>
                <a:off x="2042649" y="5105400"/>
                <a:ext cx="852951"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127" name="Straight Arrow Connector 126"/>
              <p:cNvCxnSpPr/>
              <p:nvPr/>
            </p:nvCxnSpPr>
            <p:spPr bwMode="auto">
              <a:xfrm flipH="1">
                <a:off x="1982679" y="5185116"/>
                <a:ext cx="912921" cy="834684"/>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128" name="Straight Arrow Connector 127"/>
              <p:cNvCxnSpPr/>
              <p:nvPr/>
            </p:nvCxnSpPr>
            <p:spPr bwMode="auto">
              <a:xfrm>
                <a:off x="2029767" y="6096000"/>
                <a:ext cx="865833" cy="0"/>
              </a:xfrm>
              <a:prstGeom prst="straightConnector1">
                <a:avLst/>
              </a:prstGeom>
              <a:solidFill>
                <a:schemeClr val="accent1"/>
              </a:solidFill>
              <a:ln w="19050" cap="flat" cmpd="sng" algn="ctr">
                <a:solidFill>
                  <a:srgbClr val="0070C0"/>
                </a:solidFill>
                <a:prstDash val="solid"/>
                <a:round/>
                <a:headEnd type="arrow"/>
                <a:tailEnd type="arrow"/>
              </a:ln>
              <a:effectLst/>
            </p:spPr>
          </p:cxnSp>
          <p:cxnSp>
            <p:nvCxnSpPr>
              <p:cNvPr id="129" name="Straight Arrow Connector 128"/>
              <p:cNvCxnSpPr/>
              <p:nvPr/>
            </p:nvCxnSpPr>
            <p:spPr bwMode="auto">
              <a:xfrm flipH="1" flipV="1">
                <a:off x="1989879" y="5181600"/>
                <a:ext cx="981921" cy="87062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grpSp>
      </p:grpSp>
      <mc:AlternateContent xmlns:mc="http://schemas.openxmlformats.org/markup-compatibility/2006" xmlns:a14="http://schemas.microsoft.com/office/drawing/2010/main">
        <mc:Choice Requires="a14">
          <p:sp>
            <p:nvSpPr>
              <p:cNvPr id="138" name="TextBox 137"/>
              <p:cNvSpPr txBox="1"/>
              <p:nvPr/>
            </p:nvSpPr>
            <p:spPr>
              <a:xfrm>
                <a:off x="149627" y="5867400"/>
                <a:ext cx="7746800" cy="709553"/>
              </a:xfrm>
              <a:prstGeom prst="rect">
                <a:avLst/>
              </a:prstGeom>
              <a:noFill/>
            </p:spPr>
            <p:txBody>
              <a:bodyPr wrap="none" rtlCol="1">
                <a:spAutoFit/>
              </a:bodyPr>
              <a:lstStyle/>
              <a:p>
                <a:pPr algn="l" rtl="0"/>
                <a:r>
                  <a:rPr lang="en-US" b="1" dirty="0" smtClean="0">
                    <a:solidFill>
                      <a:srgbClr val="0070C0"/>
                    </a:solidFill>
                    <a:latin typeface="Times New Roman" panose="02020603050405020304" pitchFamily="18" charset="0"/>
                    <a:cs typeface="Times New Roman" panose="02020603050405020304" pitchFamily="18" charset="0"/>
                  </a:rPr>
                  <a:t>Constrained ensembles </a:t>
                </a:r>
                <a:r>
                  <a:rPr lang="en-US" dirty="0" smtClean="0">
                    <a:solidFill>
                      <a:srgbClr val="0070C0"/>
                    </a:solidFill>
                    <a:latin typeface="Times New Roman" panose="02020603050405020304" pitchFamily="18" charset="0"/>
                    <a:cs typeface="Times New Roman" panose="02020603050405020304" pitchFamily="18" charset="0"/>
                  </a:rPr>
                  <a:t>: d - regular graphs:   </a:t>
                </a:r>
                <a14:m>
                  <m:oMath xmlns:m="http://schemas.openxmlformats.org/officeDocument/2006/math">
                    <m:nary>
                      <m:naryPr>
                        <m:chr m:val="∑"/>
                        <m:supHide m:val="on"/>
                        <m:ctrlPr>
                          <a:rPr lang="en-US" i="1" smtClean="0">
                            <a:solidFill>
                              <a:srgbClr val="0070C0"/>
                            </a:solidFill>
                            <a:latin typeface="Cambria Math"/>
                            <a:cs typeface="Times New Roman" panose="02020603050405020304" pitchFamily="18" charset="0"/>
                          </a:rPr>
                        </m:ctrlPr>
                      </m:naryPr>
                      <m:sub>
                        <m:r>
                          <m:rPr>
                            <m:brk m:alnAt="7"/>
                          </m:rPr>
                          <a:rPr lang="en-US" b="0" i="1" smtClean="0">
                            <a:solidFill>
                              <a:srgbClr val="0070C0"/>
                            </a:solidFill>
                            <a:latin typeface="Cambria Math"/>
                            <a:cs typeface="Times New Roman" panose="02020603050405020304" pitchFamily="18" charset="0"/>
                          </a:rPr>
                          <m:t>𝑗</m:t>
                        </m:r>
                      </m:sub>
                      <m:sup/>
                      <m:e>
                        <m:sSub>
                          <m:sSubPr>
                            <m:ctrlPr>
                              <a:rPr lang="en-US" b="0" i="1" smtClean="0">
                                <a:solidFill>
                                  <a:srgbClr val="0070C0"/>
                                </a:solidFill>
                                <a:latin typeface="Cambria Math"/>
                                <a:cs typeface="Times New Roman" panose="02020603050405020304" pitchFamily="18" charset="0"/>
                              </a:rPr>
                            </m:ctrlPr>
                          </m:sSubPr>
                          <m:e>
                            <m:r>
                              <a:rPr lang="en-US" b="0" i="1" smtClean="0">
                                <a:solidFill>
                                  <a:srgbClr val="0070C0"/>
                                </a:solidFill>
                                <a:latin typeface="Cambria Math"/>
                                <a:cs typeface="Times New Roman" panose="02020603050405020304" pitchFamily="18" charset="0"/>
                              </a:rPr>
                              <m:t>𝐴</m:t>
                            </m:r>
                          </m:e>
                          <m:sub>
                            <m:r>
                              <a:rPr lang="en-US" b="0" i="1" smtClean="0">
                                <a:solidFill>
                                  <a:srgbClr val="0070C0"/>
                                </a:solidFill>
                                <a:latin typeface="Cambria Math"/>
                                <a:cs typeface="Times New Roman" panose="02020603050405020304" pitchFamily="18" charset="0"/>
                              </a:rPr>
                              <m:t>𝑖</m:t>
                            </m:r>
                            <m:r>
                              <a:rPr lang="en-US" b="0" i="1" smtClean="0">
                                <a:solidFill>
                                  <a:srgbClr val="0070C0"/>
                                </a:solidFill>
                                <a:latin typeface="Cambria Math"/>
                                <a:cs typeface="Times New Roman" panose="02020603050405020304" pitchFamily="18" charset="0"/>
                              </a:rPr>
                              <m:t>,</m:t>
                            </m:r>
                            <m:r>
                              <a:rPr lang="en-US" b="0" i="1" smtClean="0">
                                <a:solidFill>
                                  <a:srgbClr val="0070C0"/>
                                </a:solidFill>
                                <a:latin typeface="Cambria Math"/>
                                <a:cs typeface="Times New Roman" panose="02020603050405020304" pitchFamily="18" charset="0"/>
                              </a:rPr>
                              <m:t>𝑗</m:t>
                            </m:r>
                          </m:sub>
                        </m:sSub>
                      </m:e>
                    </m:nary>
                    <m:r>
                      <a:rPr lang="en-US" i="1" smtClean="0">
                        <a:solidFill>
                          <a:srgbClr val="0070C0"/>
                        </a:solidFill>
                        <a:latin typeface="Cambria Math"/>
                        <a:ea typeface="Cambria Math"/>
                        <a:cs typeface="Times New Roman" panose="02020603050405020304" pitchFamily="18" charset="0"/>
                      </a:rPr>
                      <m:t>=</m:t>
                    </m:r>
                    <m:r>
                      <a:rPr lang="en-US" b="0" i="1" smtClean="0">
                        <a:solidFill>
                          <a:srgbClr val="0070C0"/>
                        </a:solidFill>
                        <a:latin typeface="Cambria Math"/>
                        <a:ea typeface="Cambria Math"/>
                        <a:cs typeface="Times New Roman" panose="02020603050405020304" pitchFamily="18" charset="0"/>
                      </a:rPr>
                      <m:t>𝑑</m:t>
                    </m:r>
                    <m:r>
                      <a:rPr lang="en-US" b="0" i="1" smtClean="0">
                        <a:solidFill>
                          <a:srgbClr val="0070C0"/>
                        </a:solidFill>
                        <a:latin typeface="Cambria Math"/>
                        <a:ea typeface="Cambria Math"/>
                        <a:cs typeface="Times New Roman" panose="02020603050405020304" pitchFamily="18" charset="0"/>
                      </a:rPr>
                      <m:t> ∀ </m:t>
                    </m:r>
                    <m:r>
                      <a:rPr lang="en-US" b="0" i="1" smtClean="0">
                        <a:solidFill>
                          <a:srgbClr val="0070C0"/>
                        </a:solidFill>
                        <a:latin typeface="Cambria Math"/>
                        <a:ea typeface="Cambria Math"/>
                        <a:cs typeface="Times New Roman" panose="02020603050405020304" pitchFamily="18" charset="0"/>
                      </a:rPr>
                      <m:t>𝑖</m:t>
                    </m:r>
                    <m:r>
                      <a:rPr lang="en-US" b="0" i="1" smtClean="0">
                        <a:solidFill>
                          <a:srgbClr val="0070C0"/>
                        </a:solidFill>
                        <a:latin typeface="Cambria Math"/>
                        <a:ea typeface="Cambria Math"/>
                        <a:cs typeface="Times New Roman" panose="02020603050405020304" pitchFamily="18" charset="0"/>
                      </a:rPr>
                      <m:t> </m:t>
                    </m:r>
                  </m:oMath>
                </a14:m>
                <a:r>
                  <a:rPr lang="en-US" dirty="0" smtClean="0">
                    <a:solidFill>
                      <a:srgbClr val="0070C0"/>
                    </a:solidFill>
                    <a:latin typeface="Times New Roman" panose="02020603050405020304" pitchFamily="18" charset="0"/>
                    <a:cs typeface="Times New Roman" panose="02020603050405020304" pitchFamily="18" charset="0"/>
                  </a:rPr>
                  <a:t>,  </a:t>
                </a:r>
              </a:p>
              <a:p>
                <a:pPr algn="l" rtl="0"/>
                <a:r>
                  <a:rPr lang="en-US" dirty="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Regular tournaments:   </a:t>
                </a:r>
                <a14:m>
                  <m:oMath xmlns:m="http://schemas.openxmlformats.org/officeDocument/2006/math">
                    <m:nary>
                      <m:naryPr>
                        <m:chr m:val="∑"/>
                        <m:limLoc m:val="subSup"/>
                        <m:supHide m:val="on"/>
                        <m:ctrlPr>
                          <a:rPr lang="en-US" i="1" smtClean="0">
                            <a:solidFill>
                              <a:srgbClr val="0070C0"/>
                            </a:solidFill>
                            <a:latin typeface="Cambria Math"/>
                            <a:cs typeface="Times New Roman" panose="02020603050405020304" pitchFamily="18" charset="0"/>
                          </a:rPr>
                        </m:ctrlPr>
                      </m:naryPr>
                      <m:sub>
                        <m:r>
                          <m:rPr>
                            <m:brk m:alnAt="9"/>
                          </m:rPr>
                          <a:rPr lang="en-US" b="0" i="1" smtClean="0">
                            <a:solidFill>
                              <a:srgbClr val="0070C0"/>
                            </a:solidFill>
                            <a:latin typeface="Cambria Math"/>
                            <a:cs typeface="Times New Roman" panose="02020603050405020304" pitchFamily="18" charset="0"/>
                          </a:rPr>
                          <m:t>𝑗</m:t>
                        </m:r>
                      </m:sub>
                      <m:sup/>
                      <m:e>
                        <m:sSub>
                          <m:sSubPr>
                            <m:ctrlPr>
                              <a:rPr lang="en-US" b="0" i="1" smtClean="0">
                                <a:solidFill>
                                  <a:srgbClr val="0070C0"/>
                                </a:solidFill>
                                <a:latin typeface="Cambria Math"/>
                                <a:cs typeface="Times New Roman" panose="02020603050405020304" pitchFamily="18" charset="0"/>
                              </a:rPr>
                            </m:ctrlPr>
                          </m:sSubPr>
                          <m:e>
                            <m:r>
                              <a:rPr lang="en-US" b="0" i="1" smtClean="0">
                                <a:solidFill>
                                  <a:srgbClr val="0070C0"/>
                                </a:solidFill>
                                <a:latin typeface="Cambria Math"/>
                                <a:cs typeface="Times New Roman" panose="02020603050405020304" pitchFamily="18" charset="0"/>
                              </a:rPr>
                              <m:t>𝐷</m:t>
                            </m:r>
                          </m:e>
                          <m:sub>
                            <m:r>
                              <a:rPr lang="en-US" b="0" i="1" smtClean="0">
                                <a:solidFill>
                                  <a:srgbClr val="0070C0"/>
                                </a:solidFill>
                                <a:latin typeface="Cambria Math"/>
                                <a:cs typeface="Times New Roman" panose="02020603050405020304" pitchFamily="18" charset="0"/>
                              </a:rPr>
                              <m:t>𝑖</m:t>
                            </m:r>
                            <m:r>
                              <a:rPr lang="en-US" b="0" i="1" smtClean="0">
                                <a:solidFill>
                                  <a:srgbClr val="0070C0"/>
                                </a:solidFill>
                                <a:latin typeface="Cambria Math"/>
                                <a:cs typeface="Times New Roman" panose="02020603050405020304" pitchFamily="18" charset="0"/>
                              </a:rPr>
                              <m:t>,</m:t>
                            </m:r>
                            <m:r>
                              <a:rPr lang="en-US" b="0" i="1" smtClean="0">
                                <a:solidFill>
                                  <a:srgbClr val="0070C0"/>
                                </a:solidFill>
                                <a:latin typeface="Cambria Math"/>
                                <a:cs typeface="Times New Roman" panose="02020603050405020304" pitchFamily="18" charset="0"/>
                              </a:rPr>
                              <m:t>𝑗</m:t>
                            </m:r>
                          </m:sub>
                        </m:sSub>
                      </m:e>
                    </m:nary>
                  </m:oMath>
                </a14:m>
                <a:r>
                  <a:rPr lang="en-US" dirty="0" smtClean="0">
                    <a:solidFill>
                      <a:srgbClr val="0070C0"/>
                    </a:solidFill>
                    <a:latin typeface="Times New Roman" panose="02020603050405020304" pitchFamily="18" charset="0"/>
                    <a:cs typeface="Times New Roman" panose="02020603050405020304" pitchFamily="18" charset="0"/>
                  </a:rPr>
                  <a:t> = (N-1)/2  </a:t>
                </a:r>
                <a14:m>
                  <m:oMath xmlns:m="http://schemas.openxmlformats.org/officeDocument/2006/math">
                    <m:r>
                      <a:rPr lang="en-US" i="1" smtClean="0">
                        <a:solidFill>
                          <a:srgbClr val="0070C0"/>
                        </a:solidFill>
                        <a:latin typeface="Cambria Math"/>
                        <a:ea typeface="Cambria Math"/>
                        <a:cs typeface="Times New Roman" panose="02020603050405020304" pitchFamily="18" charset="0"/>
                      </a:rPr>
                      <m:t>∀</m:t>
                    </m:r>
                    <m:r>
                      <a:rPr lang="en-US" b="0" i="1" smtClean="0">
                        <a:solidFill>
                          <a:srgbClr val="0070C0"/>
                        </a:solidFill>
                        <a:latin typeface="Cambria Math"/>
                        <a:ea typeface="Cambria Math"/>
                        <a:cs typeface="Times New Roman" panose="02020603050405020304" pitchFamily="18" charset="0"/>
                      </a:rPr>
                      <m:t> </m:t>
                    </m:r>
                    <m:r>
                      <a:rPr lang="en-US" b="0" i="1" smtClean="0">
                        <a:solidFill>
                          <a:srgbClr val="0070C0"/>
                        </a:solidFill>
                        <a:latin typeface="Cambria Math"/>
                        <a:ea typeface="Cambria Math"/>
                        <a:cs typeface="Times New Roman" panose="02020603050405020304" pitchFamily="18" charset="0"/>
                      </a:rPr>
                      <m:t>𝑖</m:t>
                    </m:r>
                    <m:r>
                      <a:rPr lang="en-US" b="0" i="1" smtClean="0">
                        <a:solidFill>
                          <a:srgbClr val="0070C0"/>
                        </a:solidFill>
                        <a:latin typeface="Cambria Math"/>
                        <a:ea typeface="Cambria Math"/>
                        <a:cs typeface="Times New Roman" panose="02020603050405020304" pitchFamily="18" charset="0"/>
                      </a:rPr>
                      <m:t> ,       </m:t>
                    </m:r>
                    <m:r>
                      <a:rPr lang="en-US" b="0" i="1" smtClean="0">
                        <a:solidFill>
                          <a:srgbClr val="0070C0"/>
                        </a:solidFill>
                        <a:latin typeface="Cambria Math"/>
                        <a:ea typeface="Cambria Math"/>
                        <a:cs typeface="Times New Roman" panose="02020603050405020304" pitchFamily="18" charset="0"/>
                      </a:rPr>
                      <m:t>𝑒𝑡𝑐</m:t>
                    </m:r>
                  </m:oMath>
                </a14:m>
                <a:endParaRPr lang="he-IL"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149627" y="5867400"/>
                <a:ext cx="7746800" cy="709553"/>
              </a:xfrm>
              <a:prstGeom prst="rect">
                <a:avLst/>
              </a:prstGeom>
              <a:blipFill rotWithShape="1">
                <a:blip r:embed="rId14"/>
                <a:stretch>
                  <a:fillRect l="-709" t="-62069" b="-92241"/>
                </a:stretch>
              </a:blipFill>
            </p:spPr>
            <p:txBody>
              <a:bodyPr/>
              <a:lstStyle/>
              <a:p>
                <a:r>
                  <a:rPr lang="he-IL">
                    <a:noFill/>
                  </a:rPr>
                  <a:t> </a:t>
                </a:r>
              </a:p>
            </p:txBody>
          </p:sp>
        </mc:Fallback>
      </mc:AlternateContent>
    </p:spTree>
    <p:extLst>
      <p:ext uri="{BB962C8B-B14F-4D97-AF65-F5344CB8AC3E}">
        <p14:creationId xmlns:p14="http://schemas.microsoft.com/office/powerpoint/2010/main" val="294906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
                                        </p:tgtEl>
                                        <p:attrNameLst>
                                          <p:attrName>style.visibility</p:attrName>
                                        </p:attrNameLst>
                                      </p:cBhvr>
                                      <p:to>
                                        <p:strVal val="visible"/>
                                      </p:to>
                                    </p:set>
                                    <p:anim calcmode="lin" valueType="num">
                                      <p:cBhvr additive="base">
                                        <p:cTn id="13" dur="500" fill="hold"/>
                                        <p:tgtEl>
                                          <p:spTgt spid="137"/>
                                        </p:tgtEl>
                                        <p:attrNameLst>
                                          <p:attrName>ppt_x</p:attrName>
                                        </p:attrNameLst>
                                      </p:cBhvr>
                                      <p:tavLst>
                                        <p:tav tm="0">
                                          <p:val>
                                            <p:strVal val="#ppt_x"/>
                                          </p:val>
                                        </p:tav>
                                        <p:tav tm="100000">
                                          <p:val>
                                            <p:strVal val="#ppt_x"/>
                                          </p:val>
                                        </p:tav>
                                      </p:tavLst>
                                    </p:anim>
                                    <p:anim calcmode="lin" valueType="num">
                                      <p:cBhvr additive="base">
                                        <p:cTn id="14"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additive="base">
                                        <p:cTn id="19" dur="500" fill="hold"/>
                                        <p:tgtEl>
                                          <p:spTgt spid="130"/>
                                        </p:tgtEl>
                                        <p:attrNameLst>
                                          <p:attrName>ppt_x</p:attrName>
                                        </p:attrNameLst>
                                      </p:cBhvr>
                                      <p:tavLst>
                                        <p:tav tm="0">
                                          <p:val>
                                            <p:strVal val="#ppt_x"/>
                                          </p:val>
                                        </p:tav>
                                        <p:tav tm="100000">
                                          <p:val>
                                            <p:strVal val="#ppt_x"/>
                                          </p:val>
                                        </p:tav>
                                      </p:tavLst>
                                    </p:anim>
                                    <p:anim calcmode="lin" valueType="num">
                                      <p:cBhvr additive="base">
                                        <p:cTn id="20"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500" fill="hold"/>
                                        <p:tgtEl>
                                          <p:spTgt spid="138"/>
                                        </p:tgtEl>
                                        <p:attrNameLst>
                                          <p:attrName>ppt_x</p:attrName>
                                        </p:attrNameLst>
                                      </p:cBhvr>
                                      <p:tavLst>
                                        <p:tav tm="0">
                                          <p:val>
                                            <p:strVal val="#ppt_x"/>
                                          </p:val>
                                        </p:tav>
                                        <p:tav tm="100000">
                                          <p:val>
                                            <p:strVal val="#ppt_x"/>
                                          </p:val>
                                        </p:tav>
                                      </p:tavLst>
                                    </p:anim>
                                    <p:anim calcmode="lin" valueType="num">
                                      <p:cBhvr additive="base">
                                        <p:cTn id="26"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ounded Rectangle 17"/>
          <p:cNvSpPr>
            <a:spLocks noChangeArrowheads="1"/>
          </p:cNvSpPr>
          <p:nvPr/>
        </p:nvSpPr>
        <p:spPr bwMode="auto">
          <a:xfrm>
            <a:off x="152400" y="5638800"/>
            <a:ext cx="8534400" cy="899755"/>
          </a:xfrm>
          <a:prstGeom prst="roundRect">
            <a:avLst>
              <a:gd name="adj" fmla="val 16667"/>
            </a:avLst>
          </a:prstGeom>
          <a:noFill/>
          <a:ln w="31750" algn="ctr">
            <a:solidFill>
              <a:srgbClr val="C00000"/>
            </a:solidFill>
            <a:round/>
            <a:headEnd/>
            <a:tailEnd/>
          </a:ln>
        </p:spPr>
        <p:txBody>
          <a:bodyPr/>
          <a:lstStyle/>
          <a:p>
            <a:endParaRPr lang="en-GB"/>
          </a:p>
        </p:txBody>
      </p:sp>
      <p:sp>
        <p:nvSpPr>
          <p:cNvPr id="2063" name="TextBox 17"/>
          <p:cNvSpPr txBox="1">
            <a:spLocks noChangeArrowheads="1"/>
          </p:cNvSpPr>
          <p:nvPr/>
        </p:nvSpPr>
        <p:spPr bwMode="auto">
          <a:xfrm>
            <a:off x="76200" y="0"/>
            <a:ext cx="9054723" cy="646331"/>
          </a:xfrm>
          <a:prstGeom prst="rect">
            <a:avLst/>
          </a:prstGeom>
          <a:noFill/>
          <a:ln w="9525">
            <a:noFill/>
            <a:miter lim="800000"/>
            <a:headEnd/>
            <a:tailEnd/>
          </a:ln>
        </p:spPr>
        <p:txBody>
          <a:bodyPr wrap="none">
            <a:spAutoFit/>
          </a:bodyPr>
          <a:lstStyle/>
          <a:p>
            <a:pPr algn="l" rtl="0"/>
            <a:r>
              <a:rPr lang="en-US" b="1" dirty="0" smtClean="0">
                <a:solidFill>
                  <a:srgbClr val="FF0000"/>
                </a:solidFill>
                <a:latin typeface="Times New Roman" pitchFamily="18" charset="0"/>
                <a:cs typeface="Times New Roman" pitchFamily="18" charset="0"/>
              </a:rPr>
              <a:t>Numerical simulations : </a:t>
            </a:r>
            <a:r>
              <a:rPr lang="en-US" dirty="0" smtClean="0">
                <a:solidFill>
                  <a:srgbClr val="FF0000"/>
                </a:solidFill>
                <a:latin typeface="Times New Roman" pitchFamily="18" charset="0"/>
                <a:cs typeface="Times New Roman" pitchFamily="18" charset="0"/>
              </a:rPr>
              <a:t>The spectral statistics of the Bernoulli ensembles in the large N  limit</a:t>
            </a:r>
          </a:p>
          <a:p>
            <a:pPr algn="l" rtl="0"/>
            <a:r>
              <a:rPr lang="en-US" dirty="0" smtClean="0">
                <a:solidFill>
                  <a:srgbClr val="FF0000"/>
                </a:solidFill>
                <a:latin typeface="Times New Roman" pitchFamily="18" charset="0"/>
                <a:cs typeface="Times New Roman" pitchFamily="18" charset="0"/>
              </a:rPr>
              <a:t>are reproduced by the corresponding Gaussian ensembles.   </a:t>
            </a:r>
            <a:endParaRPr lang="en-GB" dirty="0">
              <a:solidFill>
                <a:srgbClr val="FF0000"/>
              </a:solidFill>
              <a:latin typeface="Times New Roman" pitchFamily="18" charset="0"/>
              <a:cs typeface="Times New Roman" pitchFamily="18" charset="0"/>
            </a:endParaRPr>
          </a:p>
        </p:txBody>
      </p:sp>
      <p:grpSp>
        <p:nvGrpSpPr>
          <p:cNvPr id="22" name="Group 21"/>
          <p:cNvGrpSpPr/>
          <p:nvPr/>
        </p:nvGrpSpPr>
        <p:grpSpPr>
          <a:xfrm>
            <a:off x="2773221" y="609600"/>
            <a:ext cx="5151579" cy="3933101"/>
            <a:chOff x="533400" y="457200"/>
            <a:chExt cx="8388350" cy="6448189"/>
          </a:xfrm>
        </p:grpSpPr>
        <p:pic>
          <p:nvPicPr>
            <p:cNvPr id="23" name="Picture 2"/>
            <p:cNvPicPr>
              <a:picLocks noChangeAspect="1" noChangeArrowheads="1"/>
            </p:cNvPicPr>
            <p:nvPr/>
          </p:nvPicPr>
          <p:blipFill>
            <a:blip r:embed="rId2" cstate="print"/>
            <a:srcRect/>
            <a:stretch>
              <a:fillRect/>
            </a:stretch>
          </p:blipFill>
          <p:spPr bwMode="auto">
            <a:xfrm>
              <a:off x="533400" y="990600"/>
              <a:ext cx="3771900" cy="2381250"/>
            </a:xfrm>
            <a:prstGeom prst="rect">
              <a:avLst/>
            </a:prstGeom>
            <a:noFill/>
            <a:ln w="9525">
              <a:noFill/>
              <a:miter lim="800000"/>
              <a:headEnd/>
              <a:tailEnd/>
            </a:ln>
          </p:spPr>
        </p:pic>
        <p:pic>
          <p:nvPicPr>
            <p:cNvPr id="24" name="Picture 3"/>
            <p:cNvPicPr>
              <a:picLocks noChangeAspect="1" noChangeArrowheads="1"/>
            </p:cNvPicPr>
            <p:nvPr/>
          </p:nvPicPr>
          <p:blipFill>
            <a:blip r:embed="rId3" cstate="print"/>
            <a:srcRect/>
            <a:stretch>
              <a:fillRect/>
            </a:stretch>
          </p:blipFill>
          <p:spPr bwMode="auto">
            <a:xfrm>
              <a:off x="685800" y="4114800"/>
              <a:ext cx="3771900" cy="2381250"/>
            </a:xfrm>
            <a:prstGeom prst="rect">
              <a:avLst/>
            </a:prstGeom>
            <a:noFill/>
            <a:ln w="9525">
              <a:noFill/>
              <a:miter lim="800000"/>
              <a:headEnd/>
              <a:tailEnd/>
            </a:ln>
          </p:spPr>
        </p:pic>
        <p:pic>
          <p:nvPicPr>
            <p:cNvPr id="25" name="Picture 2" descr="spectral density near 0.PNG"/>
            <p:cNvPicPr>
              <a:picLocks noChangeAspect="1"/>
            </p:cNvPicPr>
            <p:nvPr/>
          </p:nvPicPr>
          <p:blipFill>
            <a:blip r:embed="rId4" cstate="print"/>
            <a:srcRect/>
            <a:stretch>
              <a:fillRect/>
            </a:stretch>
          </p:blipFill>
          <p:spPr bwMode="auto">
            <a:xfrm>
              <a:off x="5029200" y="914400"/>
              <a:ext cx="3892550" cy="2457450"/>
            </a:xfrm>
            <a:prstGeom prst="rect">
              <a:avLst/>
            </a:prstGeom>
            <a:noFill/>
            <a:ln w="12700">
              <a:solidFill>
                <a:schemeClr val="bg1"/>
              </a:solidFill>
              <a:miter lim="800000"/>
              <a:headEnd/>
              <a:tailEnd/>
            </a:ln>
          </p:spPr>
        </p:pic>
        <p:sp>
          <p:nvSpPr>
            <p:cNvPr id="26" name="TextBox 9"/>
            <p:cNvSpPr txBox="1">
              <a:spLocks noChangeArrowheads="1"/>
            </p:cNvSpPr>
            <p:nvPr/>
          </p:nvSpPr>
          <p:spPr bwMode="auto">
            <a:xfrm>
              <a:off x="1371600" y="3429000"/>
              <a:ext cx="2081213" cy="307975"/>
            </a:xfrm>
            <a:prstGeom prst="rect">
              <a:avLst/>
            </a:prstGeom>
            <a:noFill/>
            <a:ln w="9525">
              <a:noFill/>
              <a:miter lim="800000"/>
              <a:headEnd/>
              <a:tailEnd/>
            </a:ln>
          </p:spPr>
          <p:txBody>
            <a:bodyPr wrap="none">
              <a:spAutoFit/>
            </a:bodyPr>
            <a:lstStyle/>
            <a:p>
              <a:pPr algn="l" rtl="0"/>
              <a:r>
                <a:rPr lang="en-US" sz="1400">
                  <a:solidFill>
                    <a:srgbClr val="C00000"/>
                  </a:solidFill>
                  <a:latin typeface="Times New Roman" pitchFamily="18" charset="0"/>
                  <a:cs typeface="Times New Roman" pitchFamily="18" charset="0"/>
                </a:rPr>
                <a:t>Smoothed spectral density</a:t>
              </a:r>
              <a:endParaRPr lang="en-GB" sz="1400">
                <a:solidFill>
                  <a:srgbClr val="C00000"/>
                </a:solidFill>
                <a:latin typeface="Times New Roman" pitchFamily="18" charset="0"/>
                <a:cs typeface="Times New Roman" pitchFamily="18" charset="0"/>
              </a:endParaRPr>
            </a:p>
          </p:txBody>
        </p:sp>
        <p:sp>
          <p:nvSpPr>
            <p:cNvPr id="27" name="TextBox 9"/>
            <p:cNvSpPr txBox="1">
              <a:spLocks noChangeArrowheads="1"/>
            </p:cNvSpPr>
            <p:nvPr/>
          </p:nvSpPr>
          <p:spPr bwMode="auto">
            <a:xfrm>
              <a:off x="6070600" y="3502025"/>
              <a:ext cx="1741488" cy="307975"/>
            </a:xfrm>
            <a:prstGeom prst="rect">
              <a:avLst/>
            </a:prstGeom>
            <a:noFill/>
            <a:ln w="9525">
              <a:noFill/>
              <a:miter lim="800000"/>
              <a:headEnd/>
              <a:tailEnd/>
            </a:ln>
          </p:spPr>
          <p:txBody>
            <a:bodyPr wrap="none">
              <a:spAutoFit/>
            </a:bodyPr>
            <a:lstStyle/>
            <a:p>
              <a:pPr algn="l" rtl="0"/>
              <a:r>
                <a:rPr lang="en-US" sz="1400">
                  <a:solidFill>
                    <a:srgbClr val="C00000"/>
                  </a:solidFill>
                  <a:latin typeface="Times New Roman" pitchFamily="18" charset="0"/>
                  <a:cs typeface="Times New Roman" pitchFamily="18" charset="0"/>
                </a:rPr>
                <a:t>Gap  spectral density </a:t>
              </a:r>
              <a:endParaRPr lang="en-GB" sz="1400">
                <a:solidFill>
                  <a:srgbClr val="C00000"/>
                </a:solidFill>
                <a:latin typeface="Times New Roman" pitchFamily="18" charset="0"/>
                <a:cs typeface="Times New Roman" pitchFamily="18" charset="0"/>
              </a:endParaRPr>
            </a:p>
          </p:txBody>
        </p:sp>
        <p:sp>
          <p:nvSpPr>
            <p:cNvPr id="28" name="TextBox 10"/>
            <p:cNvSpPr txBox="1">
              <a:spLocks noChangeArrowheads="1"/>
            </p:cNvSpPr>
            <p:nvPr/>
          </p:nvSpPr>
          <p:spPr bwMode="auto">
            <a:xfrm>
              <a:off x="1493838" y="6400800"/>
              <a:ext cx="1706562" cy="307975"/>
            </a:xfrm>
            <a:prstGeom prst="rect">
              <a:avLst/>
            </a:prstGeom>
            <a:noFill/>
            <a:ln w="9525">
              <a:noFill/>
              <a:miter lim="800000"/>
              <a:headEnd/>
              <a:tailEnd/>
            </a:ln>
          </p:spPr>
          <p:txBody>
            <a:bodyPr wrap="none">
              <a:spAutoFit/>
            </a:bodyPr>
            <a:lstStyle/>
            <a:p>
              <a:pPr algn="l" rtl="0"/>
              <a:r>
                <a:rPr lang="en-US" sz="1400">
                  <a:solidFill>
                    <a:srgbClr val="C00000"/>
                  </a:solidFill>
                  <a:latin typeface="Times New Roman" pitchFamily="18" charset="0"/>
                  <a:cs typeface="Times New Roman" pitchFamily="18" charset="0"/>
                </a:rPr>
                <a:t>Spacings distribution</a:t>
              </a:r>
              <a:endParaRPr lang="en-GB" sz="1400">
                <a:solidFill>
                  <a:srgbClr val="C00000"/>
                </a:solidFill>
                <a:latin typeface="Times New Roman" pitchFamily="18" charset="0"/>
                <a:cs typeface="Times New Roman" pitchFamily="18" charset="0"/>
              </a:endParaRPr>
            </a:p>
          </p:txBody>
        </p:sp>
        <p:sp>
          <p:nvSpPr>
            <p:cNvPr id="29" name="Oval 11"/>
            <p:cNvSpPr>
              <a:spLocks noChangeArrowheads="1"/>
            </p:cNvSpPr>
            <p:nvPr/>
          </p:nvSpPr>
          <p:spPr bwMode="auto">
            <a:xfrm>
              <a:off x="609600" y="1143000"/>
              <a:ext cx="228600" cy="228600"/>
            </a:xfrm>
            <a:prstGeom prst="ellipse">
              <a:avLst/>
            </a:prstGeom>
            <a:noFill/>
            <a:ln w="9525" algn="ctr">
              <a:solidFill>
                <a:srgbClr val="FF0000"/>
              </a:solidFill>
              <a:round/>
              <a:headEnd/>
              <a:tailEnd/>
            </a:ln>
          </p:spPr>
          <p:txBody>
            <a:bodyPr/>
            <a:lstStyle/>
            <a:p>
              <a:endParaRPr lang="en-GB"/>
            </a:p>
          </p:txBody>
        </p:sp>
        <p:cxnSp>
          <p:nvCxnSpPr>
            <p:cNvPr id="30" name="Straight Connector 12"/>
            <p:cNvCxnSpPr>
              <a:cxnSpLocks noChangeShapeType="1"/>
            </p:cNvCxnSpPr>
            <p:nvPr/>
          </p:nvCxnSpPr>
          <p:spPr bwMode="auto">
            <a:xfrm>
              <a:off x="800100" y="1371600"/>
              <a:ext cx="4381500" cy="1600200"/>
            </a:xfrm>
            <a:prstGeom prst="line">
              <a:avLst/>
            </a:prstGeom>
            <a:noFill/>
            <a:ln w="9525" algn="ctr">
              <a:solidFill>
                <a:srgbClr val="FF0000"/>
              </a:solidFill>
              <a:round/>
              <a:headEnd/>
              <a:tailEnd/>
            </a:ln>
          </p:spPr>
        </p:cxnSp>
        <p:cxnSp>
          <p:nvCxnSpPr>
            <p:cNvPr id="31" name="Straight Connector 13"/>
            <p:cNvCxnSpPr>
              <a:cxnSpLocks noChangeShapeType="1"/>
            </p:cNvCxnSpPr>
            <p:nvPr/>
          </p:nvCxnSpPr>
          <p:spPr bwMode="auto">
            <a:xfrm flipV="1">
              <a:off x="685800" y="762000"/>
              <a:ext cx="4800600" cy="381000"/>
            </a:xfrm>
            <a:prstGeom prst="line">
              <a:avLst/>
            </a:prstGeom>
            <a:noFill/>
            <a:ln w="9525" algn="ctr">
              <a:solidFill>
                <a:srgbClr val="FF0000"/>
              </a:solidFill>
              <a:round/>
              <a:headEnd/>
              <a:tailEnd/>
            </a:ln>
          </p:spPr>
        </p:cxnSp>
        <p:sp>
          <p:nvSpPr>
            <p:cNvPr id="32" name="Oval 14"/>
            <p:cNvSpPr>
              <a:spLocks noChangeArrowheads="1"/>
            </p:cNvSpPr>
            <p:nvPr/>
          </p:nvSpPr>
          <p:spPr bwMode="auto">
            <a:xfrm>
              <a:off x="4800600" y="457200"/>
              <a:ext cx="3200400" cy="3048000"/>
            </a:xfrm>
            <a:prstGeom prst="ellipse">
              <a:avLst/>
            </a:prstGeom>
            <a:noFill/>
            <a:ln w="9525" algn="ctr">
              <a:solidFill>
                <a:srgbClr val="FF0000"/>
              </a:solidFill>
              <a:round/>
              <a:headEnd/>
              <a:tailEnd/>
            </a:ln>
          </p:spPr>
          <p:txBody>
            <a:bodyPr/>
            <a:lstStyle/>
            <a:p>
              <a:endParaRPr lang="en-GB"/>
            </a:p>
          </p:txBody>
        </p:sp>
        <p:grpSp>
          <p:nvGrpSpPr>
            <p:cNvPr id="33" name="Group 32"/>
            <p:cNvGrpSpPr/>
            <p:nvPr/>
          </p:nvGrpSpPr>
          <p:grpSpPr>
            <a:xfrm>
              <a:off x="5067300" y="4114800"/>
              <a:ext cx="3771901" cy="2790589"/>
              <a:chOff x="5067300" y="4114800"/>
              <a:chExt cx="3771901" cy="2790589"/>
            </a:xfrm>
          </p:grpSpPr>
          <p:pic>
            <p:nvPicPr>
              <p:cNvPr id="34" name="Picture 4"/>
              <p:cNvPicPr>
                <a:picLocks noChangeAspect="1" noChangeArrowheads="1"/>
              </p:cNvPicPr>
              <p:nvPr/>
            </p:nvPicPr>
            <p:blipFill>
              <a:blip r:embed="rId5" cstate="print"/>
              <a:srcRect/>
              <a:stretch>
                <a:fillRect/>
              </a:stretch>
            </p:blipFill>
            <p:spPr bwMode="auto">
              <a:xfrm>
                <a:off x="5067300" y="4114800"/>
                <a:ext cx="3771900" cy="2400300"/>
              </a:xfrm>
              <a:prstGeom prst="rect">
                <a:avLst/>
              </a:prstGeom>
              <a:noFill/>
              <a:ln w="9525">
                <a:noFill/>
                <a:miter lim="800000"/>
                <a:headEnd/>
                <a:tailEnd/>
              </a:ln>
            </p:spPr>
          </p:pic>
          <p:sp>
            <p:nvSpPr>
              <p:cNvPr id="35" name="TextBox 11"/>
              <p:cNvSpPr txBox="1">
                <a:spLocks noChangeArrowheads="1"/>
              </p:cNvSpPr>
              <p:nvPr/>
            </p:nvSpPr>
            <p:spPr bwMode="auto">
              <a:xfrm>
                <a:off x="5600702" y="6400799"/>
                <a:ext cx="3238499" cy="504590"/>
              </a:xfrm>
              <a:prstGeom prst="rect">
                <a:avLst/>
              </a:prstGeom>
              <a:noFill/>
              <a:ln w="9525">
                <a:noFill/>
                <a:miter lim="800000"/>
                <a:headEnd/>
                <a:tailEnd/>
              </a:ln>
            </p:spPr>
            <p:txBody>
              <a:bodyPr wrap="square">
                <a:spAutoFit/>
              </a:bodyPr>
              <a:lstStyle/>
              <a:p>
                <a:pPr algn="l" rtl="0"/>
                <a:r>
                  <a:rPr lang="en-US" sz="1400" dirty="0" smtClean="0">
                    <a:solidFill>
                      <a:srgbClr val="C00000"/>
                    </a:solidFill>
                    <a:latin typeface="Times New Roman" pitchFamily="18" charset="0"/>
                    <a:cs typeface="Times New Roman" pitchFamily="18" charset="0"/>
                  </a:rPr>
                  <a:t>Form factor(smoothed</a:t>
                </a:r>
                <a:r>
                  <a:rPr lang="en-US" sz="1400" dirty="0">
                    <a:solidFill>
                      <a:srgbClr val="C00000"/>
                    </a:solidFill>
                    <a:latin typeface="Times New Roman" pitchFamily="18" charset="0"/>
                    <a:cs typeface="Times New Roman" pitchFamily="18" charset="0"/>
                  </a:rPr>
                  <a:t>)</a:t>
                </a:r>
                <a:endParaRPr lang="en-GB" sz="1400" dirty="0">
                  <a:solidFill>
                    <a:srgbClr val="C00000"/>
                  </a:solidFill>
                  <a:latin typeface="Times New Roman" pitchFamily="18" charset="0"/>
                  <a:cs typeface="Times New Roman" pitchFamily="18" charset="0"/>
                </a:endParaRPr>
              </a:p>
            </p:txBody>
          </p:sp>
          <p:cxnSp>
            <p:nvCxnSpPr>
              <p:cNvPr id="36" name="Straight Connector 35"/>
              <p:cNvCxnSpPr/>
              <p:nvPr/>
            </p:nvCxnSpPr>
            <p:spPr bwMode="auto">
              <a:xfrm flipV="1">
                <a:off x="5257800" y="5181600"/>
                <a:ext cx="685800" cy="11430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5943600" y="5181600"/>
                <a:ext cx="2667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sp>
        <p:nvSpPr>
          <p:cNvPr id="38" name="TextBox 15"/>
          <p:cNvSpPr txBox="1">
            <a:spLocks noChangeArrowheads="1"/>
          </p:cNvSpPr>
          <p:nvPr/>
        </p:nvSpPr>
        <p:spPr bwMode="auto">
          <a:xfrm>
            <a:off x="0" y="4507230"/>
            <a:ext cx="9144000" cy="2031325"/>
          </a:xfrm>
          <a:prstGeom prst="rect">
            <a:avLst/>
          </a:prstGeom>
          <a:noFill/>
          <a:ln w="9525">
            <a:noFill/>
            <a:miter lim="800000"/>
            <a:headEnd/>
            <a:tailEnd/>
          </a:ln>
        </p:spPr>
        <p:txBody>
          <a:bodyPr wrap="square">
            <a:spAutoFit/>
          </a:bodyPr>
          <a:lstStyle/>
          <a:p>
            <a:pPr algn="ctr" rtl="0"/>
            <a:r>
              <a:rPr lang="en-US" i="1" dirty="0">
                <a:solidFill>
                  <a:srgbClr val="FF000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The spectral statistics of unconstrained </a:t>
            </a:r>
            <a:r>
              <a:rPr lang="en-US" dirty="0">
                <a:solidFill>
                  <a:srgbClr val="0070C0"/>
                </a:solidFill>
                <a:latin typeface="Times New Roman" pitchFamily="18" charset="0"/>
                <a:cs typeface="Times New Roman" pitchFamily="18" charset="0"/>
              </a:rPr>
              <a:t>Bernoulli </a:t>
            </a:r>
            <a:r>
              <a:rPr lang="en-US" dirty="0">
                <a:latin typeface="Times New Roman" pitchFamily="18" charset="0"/>
                <a:cs typeface="Times New Roman" pitchFamily="18" charset="0"/>
              </a:rPr>
              <a:t>ensembles can be  deduced from their </a:t>
            </a:r>
            <a:r>
              <a:rPr lang="en-US" dirty="0" smtClean="0">
                <a:solidFill>
                  <a:srgbClr val="FF0000"/>
                </a:solidFill>
                <a:latin typeface="Times New Roman" pitchFamily="18" charset="0"/>
                <a:cs typeface="Times New Roman" pitchFamily="18" charset="0"/>
              </a:rPr>
              <a:t>Gaussian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counterparts (</a:t>
            </a:r>
            <a:r>
              <a:rPr lang="en-US" dirty="0" err="1">
                <a:latin typeface="Times New Roman" pitchFamily="18" charset="0"/>
                <a:cs typeface="Times New Roman" pitchFamily="18" charset="0"/>
              </a:rPr>
              <a:t>Erdos</a:t>
            </a:r>
            <a:r>
              <a:rPr lang="en-US" dirty="0">
                <a:latin typeface="Times New Roman" pitchFamily="18" charset="0"/>
                <a:cs typeface="Times New Roman" pitchFamily="18" charset="0"/>
              </a:rPr>
              <a:t>, Yao,…).  </a:t>
            </a:r>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methods do not apply for the constrained ensembles.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 </a:t>
            </a:r>
          </a:p>
          <a:p>
            <a:pPr algn="l" rtl="0"/>
            <a:r>
              <a:rPr lang="en-US" dirty="0" smtClean="0">
                <a:latin typeface="Times New Roman" pitchFamily="18" charset="0"/>
                <a:cs typeface="Times New Roman" pitchFamily="18" charset="0"/>
              </a:rPr>
              <a:t>    Purpose </a:t>
            </a:r>
            <a:r>
              <a:rPr lang="en-US" dirty="0">
                <a:latin typeface="Times New Roman" pitchFamily="18" charset="0"/>
                <a:cs typeface="Times New Roman" pitchFamily="18" charset="0"/>
              </a:rPr>
              <a:t>of this work: To present a discrete random walk model – analogous to Dyson’s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Coulomb gas”  which could apply for various Bernoulli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ensembles</a:t>
            </a:r>
            <a:r>
              <a:rPr lang="en-US" dirty="0">
                <a:latin typeface="Times New Roman" pitchFamily="18" charset="0"/>
                <a:cs typeface="Times New Roman" pitchFamily="18" charset="0"/>
              </a:rPr>
              <a:t>, with  or without constraints. </a:t>
            </a:r>
            <a:endParaRPr lang="en-GB" dirty="0">
              <a:latin typeface="Times New Roman" pitchFamily="18" charset="0"/>
              <a:cs typeface="Times New Roman" pitchFamily="18" charset="0"/>
            </a:endParaRPr>
          </a:p>
        </p:txBody>
      </p:sp>
      <p:sp>
        <p:nvSpPr>
          <p:cNvPr id="2" name="TextBox 1"/>
          <p:cNvSpPr txBox="1"/>
          <p:nvPr/>
        </p:nvSpPr>
        <p:spPr>
          <a:xfrm>
            <a:off x="0" y="838200"/>
            <a:ext cx="2268570" cy="369332"/>
          </a:xfrm>
          <a:prstGeom prst="rect">
            <a:avLst/>
          </a:prstGeom>
          <a:noFill/>
        </p:spPr>
        <p:txBody>
          <a:bodyPr wrap="none" rtlCol="1">
            <a:spAutoFit/>
          </a:bodyPr>
          <a:lstStyle/>
          <a:p>
            <a:pPr algn="l" rtl="0"/>
            <a:r>
              <a:rPr lang="en-US" dirty="0" smtClean="0">
                <a:latin typeface="Times New Roman" panose="02020603050405020304" pitchFamily="18" charset="0"/>
                <a:cs typeface="Times New Roman" panose="02020603050405020304" pitchFamily="18" charset="0"/>
              </a:rPr>
              <a:t>Example: tournaments</a:t>
            </a:r>
            <a:endParaRPr lang="he-IL"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1440" y="228600"/>
            <a:ext cx="8425360" cy="6186309"/>
            <a:chOff x="261440" y="228600"/>
            <a:chExt cx="8425360" cy="6186309"/>
          </a:xfrm>
        </p:grpSpPr>
        <mc:AlternateContent xmlns:mc="http://schemas.openxmlformats.org/markup-compatibility/2006" xmlns:a14="http://schemas.microsoft.com/office/drawing/2010/main">
          <mc:Choice Requires="a14">
            <p:sp>
              <p:nvSpPr>
                <p:cNvPr id="2" name="Rectangle 1"/>
                <p:cNvSpPr/>
                <p:nvPr/>
              </p:nvSpPr>
              <p:spPr>
                <a:xfrm>
                  <a:off x="609600" y="228600"/>
                  <a:ext cx="8077200" cy="6186309"/>
                </a:xfrm>
                <a:prstGeom prst="rect">
                  <a:avLst/>
                </a:prstGeom>
              </p:spPr>
              <p:txBody>
                <a:bodyPr wrap="square">
                  <a:spAutoFit/>
                </a:bodyPr>
                <a:lstStyle/>
                <a:p>
                  <a:pPr algn="l" rtl="0"/>
                  <a:r>
                    <a:rPr lang="en-US" sz="2000" b="1" dirty="0" smtClean="0">
                      <a:solidFill>
                        <a:srgbClr val="FF0000"/>
                      </a:solidFill>
                      <a:latin typeface="Times New Roman" panose="02020603050405020304" pitchFamily="18" charset="0"/>
                      <a:cs typeface="Times New Roman" panose="02020603050405020304" pitchFamily="18" charset="0"/>
                    </a:rPr>
                    <a:t>The strategy</a:t>
                  </a:r>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a:t>
                  </a:r>
                  <a:r>
                    <a:rPr lang="en-US" i="1" dirty="0" smtClean="0">
                      <a:solidFill>
                        <a:srgbClr val="0070C0"/>
                      </a:solidFill>
                      <a:latin typeface="Times New Roman" panose="02020603050405020304" pitchFamily="18" charset="0"/>
                      <a:cs typeface="Times New Roman" panose="02020603050405020304" pitchFamily="18" charset="0"/>
                    </a:rPr>
                    <a:t>inspired by F. </a:t>
                  </a:r>
                  <a14:m>
                    <m:oMath xmlns:m="http://schemas.openxmlformats.org/officeDocument/2006/math">
                      <m:sSup>
                        <m:sSupPr>
                          <m:ctrlPr>
                            <a:rPr lang="en-US" i="1" smtClean="0">
                              <a:solidFill>
                                <a:srgbClr val="0070C0"/>
                              </a:solidFill>
                              <a:latin typeface="Cambria Math"/>
                              <a:cs typeface="Times New Roman" panose="02020603050405020304" pitchFamily="18" charset="0"/>
                            </a:rPr>
                          </m:ctrlPr>
                        </m:sSupPr>
                        <m:e>
                          <m:r>
                            <a:rPr lang="en-US" b="0" i="1" smtClean="0">
                              <a:solidFill>
                                <a:srgbClr val="0070C0"/>
                              </a:solidFill>
                              <a:latin typeface="Cambria Math"/>
                              <a:cs typeface="Times New Roman" panose="02020603050405020304" pitchFamily="18" charset="0"/>
                            </a:rPr>
                            <m:t>𝐷𝑦𝑠𝑜𝑛</m:t>
                          </m:r>
                        </m:e>
                        <m:sup>
                          <m:r>
                            <a:rPr lang="en-US" b="0" i="1" smtClean="0">
                              <a:solidFill>
                                <a:srgbClr val="0070C0"/>
                              </a:solidFill>
                              <a:latin typeface="Cambria Math"/>
                              <a:cs typeface="Times New Roman" panose="02020603050405020304" pitchFamily="18" charset="0"/>
                            </a:rPr>
                            <m:t>1</m:t>
                          </m:r>
                          <m:r>
                            <a:rPr lang="en-US" b="0" i="1" smtClean="0">
                              <a:solidFill>
                                <a:srgbClr val="0070C0"/>
                              </a:solidFill>
                              <a:latin typeface="Cambria Math"/>
                              <a:cs typeface="Times New Roman" panose="02020603050405020304" pitchFamily="18" charset="0"/>
                            </a:rPr>
                            <m:t>)</m:t>
                          </m:r>
                        </m:sup>
                      </m:sSup>
                    </m:oMath>
                  </a14:m>
                  <a:r>
                    <a:rPr lang="en-US" dirty="0" smtClean="0">
                      <a:solidFill>
                        <a:srgbClr val="0070C0"/>
                      </a:solidFill>
                      <a:latin typeface="Times New Roman" panose="02020603050405020304" pitchFamily="18" charset="0"/>
                      <a:cs typeface="Times New Roman" panose="02020603050405020304" pitchFamily="18" charset="0"/>
                    </a:rPr>
                    <a:t>)</a:t>
                  </a:r>
                  <a:r>
                    <a:rPr lang="en-US" sz="2000" b="1" dirty="0" smtClean="0">
                      <a:solidFill>
                        <a:srgbClr val="FF0000"/>
                      </a:solidFill>
                      <a:latin typeface="Times New Roman" panose="02020603050405020304" pitchFamily="18" charset="0"/>
                      <a:cs typeface="Times New Roman" panose="02020603050405020304" pitchFamily="18" charset="0"/>
                    </a:rPr>
                    <a:t>: </a:t>
                  </a:r>
                </a:p>
                <a:p>
                  <a:pPr algn="l" rtl="0"/>
                  <a:r>
                    <a:rPr lang="en-US" b="1" dirty="0" smtClean="0">
                      <a:solidFill>
                        <a:srgbClr val="FF0000"/>
                      </a:solidFill>
                      <a:latin typeface="Times New Roman" panose="02020603050405020304" pitchFamily="18" charset="0"/>
                      <a:cs typeface="Times New Roman" panose="02020603050405020304" pitchFamily="18" charset="0"/>
                    </a:rPr>
                    <a:t>    </a:t>
                  </a:r>
                </a:p>
                <a:p>
                  <a:pPr algn="l" rtl="0"/>
                  <a:r>
                    <a:rPr lang="en-US" dirty="0" smtClean="0">
                      <a:latin typeface="Times New Roman" panose="02020603050405020304" pitchFamily="18" charset="0"/>
                      <a:cs typeface="Times New Roman" panose="02020603050405020304" pitchFamily="18" charset="0"/>
                    </a:rPr>
                    <a:t>Given </a:t>
                  </a:r>
                  <a:r>
                    <a:rPr lang="en-US" dirty="0">
                      <a:latin typeface="Times New Roman" panose="02020603050405020304" pitchFamily="18" charset="0"/>
                      <a:cs typeface="Times New Roman" panose="02020603050405020304" pitchFamily="18" charset="0"/>
                    </a:rPr>
                    <a:t>an ensemble of Bernoulli </a:t>
                  </a:r>
                  <a:r>
                    <a:rPr lang="en-US" dirty="0" err="1">
                      <a:latin typeface="Times New Roman" panose="02020603050405020304" pitchFamily="18" charset="0"/>
                      <a:cs typeface="Times New Roman" panose="02020603050405020304" pitchFamily="18" charset="0"/>
                    </a:rPr>
                    <a:t>NxN</a:t>
                  </a:r>
                  <a:r>
                    <a:rPr lang="en-US" dirty="0">
                      <a:latin typeface="Times New Roman" panose="02020603050405020304" pitchFamily="18" charset="0"/>
                      <a:cs typeface="Times New Roman" panose="02020603050405020304" pitchFamily="18" charset="0"/>
                    </a:rPr>
                    <a:t> matrices.  </a:t>
                  </a:r>
                  <a:endParaRPr lang="en-US" dirty="0" smtClean="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1. Construct  a  </a:t>
                  </a:r>
                  <a:r>
                    <a:rPr lang="en-US" i="1" dirty="0" smtClean="0">
                      <a:solidFill>
                        <a:srgbClr val="FF0000"/>
                      </a:solidFill>
                      <a:latin typeface="Times New Roman" panose="02020603050405020304" pitchFamily="18" charset="0"/>
                      <a:cs typeface="Times New Roman" panose="02020603050405020304" pitchFamily="18" charset="0"/>
                    </a:rPr>
                    <a:t>meta-graph </a:t>
                  </a:r>
                  <a:r>
                    <a:rPr lang="en-US" i="1" dirty="0">
                      <a:solidFill>
                        <a:srgbClr val="FF0000"/>
                      </a:solidFill>
                      <a:latin typeface="Times New Roman" panose="02020603050405020304" pitchFamily="18" charset="0"/>
                      <a:cs typeface="Times New Roman" panose="02020603050405020304" pitchFamily="18" charset="0"/>
                    </a:rPr>
                    <a:t>where each vertex stands for a matrix </a:t>
                  </a:r>
                  <a:r>
                    <a:rPr lang="en-US" dirty="0">
                      <a:latin typeface="Times New Roman" panose="02020603050405020304" pitchFamily="18" charset="0"/>
                      <a:cs typeface="Times New Roman" panose="02020603050405020304" pitchFamily="18" charset="0"/>
                    </a:rPr>
                    <a:t> </a:t>
                  </a:r>
                </a:p>
                <a:p>
                  <a:pPr algn="l" rtl="0"/>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the vertex set represents the ensemble</a:t>
                  </a:r>
                  <a:r>
                    <a:rPr lang="en-US" dirty="0" smtClean="0">
                      <a:latin typeface="Times New Roman" panose="02020603050405020304" pitchFamily="18" charset="0"/>
                      <a:cs typeface="Times New Roman" panose="02020603050405020304" pitchFamily="18" charset="0"/>
                    </a:rPr>
                    <a:t>.</a:t>
                  </a:r>
                </a:p>
                <a:p>
                  <a:pPr algn="l" rtl="0"/>
                  <a:endParaRPr lang="en-US"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2. Define      </a:t>
                  </a:r>
                  <a:r>
                    <a:rPr lang="en-US" dirty="0" smtClean="0">
                      <a:solidFill>
                        <a:srgbClr val="FF0000"/>
                      </a:solidFill>
                      <a:latin typeface="Times New Roman" panose="02020603050405020304" pitchFamily="18" charset="0"/>
                      <a:cs typeface="Times New Roman" panose="02020603050405020304" pitchFamily="18" charset="0"/>
                    </a:rPr>
                    <a:t>adjacency</a:t>
                  </a:r>
                  <a:r>
                    <a:rPr lang="en-US" dirty="0" smtClean="0">
                      <a:latin typeface="Times New Roman" panose="02020603050405020304" pitchFamily="18" charset="0"/>
                      <a:cs typeface="Times New Roman" panose="02020603050405020304" pitchFamily="18" charset="0"/>
                    </a:rPr>
                    <a:t> relation between matrices (=vertices on the meta-graph).</a:t>
                  </a: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3. Study        </a:t>
                  </a:r>
                  <a:r>
                    <a:rPr lang="en-US" dirty="0" smtClean="0">
                      <a:solidFill>
                        <a:srgbClr val="FF0000"/>
                      </a:solidFill>
                      <a:latin typeface="Times New Roman" panose="02020603050405020304" pitchFamily="18" charset="0"/>
                      <a:cs typeface="Times New Roman" panose="02020603050405020304" pitchFamily="18" charset="0"/>
                    </a:rPr>
                    <a:t>Random Walks </a:t>
                  </a:r>
                  <a:r>
                    <a:rPr lang="en-US" dirty="0" smtClean="0">
                      <a:latin typeface="Times New Roman" panose="02020603050405020304" pitchFamily="18" charset="0"/>
                      <a:cs typeface="Times New Roman" panose="02020603050405020304" pitchFamily="18" charset="0"/>
                    </a:rPr>
                    <a:t>on the meta-graph and their  stationary distribution.</a:t>
                  </a:r>
                </a:p>
                <a:p>
                  <a:pPr algn="l" rtl="0"/>
                  <a:endParaRPr lang="en-US"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4. Study       The </a:t>
                  </a:r>
                  <a:r>
                    <a:rPr lang="en-US" dirty="0" smtClean="0">
                      <a:solidFill>
                        <a:srgbClr val="FF0000"/>
                      </a:solidFill>
                      <a:latin typeface="Times New Roman" panose="02020603050405020304" pitchFamily="18" charset="0"/>
                      <a:cs typeface="Times New Roman" panose="02020603050405020304" pitchFamily="18" charset="0"/>
                    </a:rPr>
                    <a:t>induced random walk</a:t>
                  </a:r>
                  <a:r>
                    <a:rPr lang="en-US" dirty="0" smtClean="0">
                      <a:latin typeface="Times New Roman" panose="02020603050405020304" pitchFamily="18" charset="0"/>
                      <a:cs typeface="Times New Roman" panose="02020603050405020304" pitchFamily="18" charset="0"/>
                    </a:rPr>
                    <a:t> in the space of spectra.</a:t>
                  </a: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5. Derive      A Fokker-Planck equation for the spectral distribution (N →∞ limit).</a:t>
                  </a:r>
                </a:p>
                <a:p>
                  <a:pPr algn="l" rtl="0"/>
                  <a:endParaRPr lang="en-US"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6. Deduce    The stationary distribution P</a:t>
                  </a:r>
                  <a14:m>
                    <m:oMath xmlns:m="http://schemas.openxmlformats.org/officeDocument/2006/math">
                      <m:r>
                        <a:rPr lang="en-US" b="0" i="1" smtClean="0">
                          <a:latin typeface="Cambria Math"/>
                          <a:cs typeface="Times New Roman" panose="02020603050405020304" pitchFamily="18" charset="0"/>
                        </a:rPr>
                        <m:t>(</m:t>
                      </m:r>
                      <m:sSub>
                        <m:sSubPr>
                          <m:ctrlPr>
                            <a:rPr lang="en-US" b="0" i="1" smtClean="0">
                              <a:latin typeface="Cambria Math"/>
                              <a:cs typeface="Times New Roman" panose="02020603050405020304" pitchFamily="18" charset="0"/>
                            </a:rPr>
                          </m:ctrlPr>
                        </m:sSubPr>
                        <m:e>
                          <m:r>
                            <m:rPr>
                              <m:nor/>
                            </m:rPr>
                            <a:rPr lang="el-GR" dirty="0">
                              <a:latin typeface="Times New Roman" panose="02020603050405020304" pitchFamily="18" charset="0"/>
                              <a:cs typeface="Times New Roman" panose="02020603050405020304" pitchFamily="18" charset="0"/>
                            </a:rPr>
                            <m:t>λ</m:t>
                          </m:r>
                        </m:e>
                        <m:sub>
                          <m:r>
                            <a:rPr lang="en-US" b="0" i="1" smtClean="0">
                              <a:latin typeface="Cambria Math"/>
                              <a:cs typeface="Times New Roman" panose="02020603050405020304" pitchFamily="18" charset="0"/>
                            </a:rPr>
                            <m:t>1</m:t>
                          </m:r>
                        </m:sub>
                      </m:sSub>
                    </m:oMath>
                  </a14:m>
                  <a:r>
                    <a:rPr lang="en-US"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a:cs typeface="Times New Roman" panose="02020603050405020304" pitchFamily="18" charset="0"/>
                            </a:rPr>
                          </m:ctrlPr>
                        </m:sSubPr>
                        <m:e>
                          <m:r>
                            <m:rPr>
                              <m:nor/>
                            </m:rPr>
                            <a:rPr lang="el-GR" dirty="0">
                              <a:latin typeface="Times New Roman" panose="02020603050405020304" pitchFamily="18" charset="0"/>
                              <a:cs typeface="Times New Roman" panose="02020603050405020304" pitchFamily="18" charset="0"/>
                            </a:rPr>
                            <m:t>λ</m:t>
                          </m:r>
                        </m:e>
                        <m:sub>
                          <m:r>
                            <a:rPr lang="en-US" b="0" i="1" smtClean="0">
                              <a:latin typeface="Cambria Math"/>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14:m>
                    <m:oMath xmlns:m="http://schemas.openxmlformats.org/officeDocument/2006/math">
                      <m:sSub>
                        <m:sSubPr>
                          <m:ctrlPr>
                            <a:rPr lang="en-US" i="1">
                              <a:latin typeface="Cambria Math"/>
                              <a:cs typeface="Times New Roman" panose="02020603050405020304" pitchFamily="18" charset="0"/>
                            </a:rPr>
                          </m:ctrlPr>
                        </m:sSubPr>
                        <m:e>
                          <m:r>
                            <m:rPr>
                              <m:nor/>
                            </m:rPr>
                            <a:rPr lang="el-GR" dirty="0">
                              <a:latin typeface="Times New Roman" panose="02020603050405020304" pitchFamily="18" charset="0"/>
                              <a:cs typeface="Times New Roman" panose="02020603050405020304" pitchFamily="18" charset="0"/>
                            </a:rPr>
                            <m:t>λ</m:t>
                          </m:r>
                        </m:e>
                        <m:sub>
                          <m:r>
                            <a:rPr lang="en-US" b="0" i="1" dirty="0" smtClean="0">
                              <a:latin typeface="Cambria Math"/>
                              <a:cs typeface="Times New Roman" panose="02020603050405020304" pitchFamily="18" charset="0"/>
                            </a:rPr>
                            <m:t>𝑁</m:t>
                          </m:r>
                        </m:sub>
                      </m:sSub>
                      <m:r>
                        <a:rPr lang="en-US" b="0" i="0" smtClean="0">
                          <a:latin typeface="Cambria Math"/>
                          <a:cs typeface="Times New Roman" panose="02020603050405020304" pitchFamily="18" charset="0"/>
                        </a:rPr>
                        <m:t> )</m:t>
                      </m:r>
                    </m:oMath>
                  </a14:m>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7. Compare  To the corresponding expressions for the Gaussian ensembles. </a:t>
                  </a: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   </a:t>
                  </a:r>
                </a:p>
                <a:p>
                  <a:pPr algn="l" rtl="0"/>
                  <a:r>
                    <a:rPr lang="en-US" sz="1600" i="1" dirty="0" err="1" smtClean="0">
                      <a:solidFill>
                        <a:srgbClr val="0070C0"/>
                      </a:solidFill>
                      <a:latin typeface="Times New Roman" panose="02020603050405020304" pitchFamily="18" charset="0"/>
                      <a:cs typeface="Times New Roman" panose="02020603050405020304" pitchFamily="18" charset="0"/>
                    </a:rPr>
                    <a:t>reeman</a:t>
                  </a:r>
                  <a:r>
                    <a:rPr lang="en-US" sz="1600" i="1" dirty="0" smtClean="0">
                      <a:solidFill>
                        <a:srgbClr val="0070C0"/>
                      </a:solidFill>
                      <a:latin typeface="Times New Roman" panose="02020603050405020304" pitchFamily="18" charset="0"/>
                      <a:cs typeface="Times New Roman" panose="02020603050405020304" pitchFamily="18" charset="0"/>
                    </a:rPr>
                    <a:t> Dyson  “A Brownian – Motion Model for the Eigenvalues of a Random Matrix.”</a:t>
                  </a:r>
                </a:p>
                <a:p>
                  <a:pPr algn="l" rtl="0"/>
                  <a:r>
                    <a:rPr lang="en-US" sz="1600" i="1" dirty="0">
                      <a:solidFill>
                        <a:srgbClr val="0070C0"/>
                      </a:solidFill>
                      <a:latin typeface="Times New Roman" panose="02020603050405020304" pitchFamily="18" charset="0"/>
                      <a:cs typeface="Times New Roman" panose="02020603050405020304" pitchFamily="18" charset="0"/>
                    </a:rPr>
                    <a:t> </a:t>
                  </a:r>
                  <a:r>
                    <a:rPr lang="en-US" sz="1600" i="1" dirty="0" smtClean="0">
                      <a:solidFill>
                        <a:srgbClr val="0070C0"/>
                      </a:solidFill>
                      <a:latin typeface="Times New Roman" panose="02020603050405020304" pitchFamily="18" charset="0"/>
                      <a:cs typeface="Times New Roman" panose="02020603050405020304" pitchFamily="18" charset="0"/>
                    </a:rPr>
                    <a:t>                                     Jour. Math Phys. </a:t>
                  </a:r>
                  <a:r>
                    <a:rPr lang="en-US" sz="1600" b="1" i="1" dirty="0" smtClean="0">
                      <a:solidFill>
                        <a:srgbClr val="0070C0"/>
                      </a:solidFill>
                      <a:latin typeface="Times New Roman" panose="02020603050405020304" pitchFamily="18" charset="0"/>
                      <a:cs typeface="Times New Roman" panose="02020603050405020304" pitchFamily="18" charset="0"/>
                    </a:rPr>
                    <a:t>3</a:t>
                  </a:r>
                  <a:r>
                    <a:rPr lang="en-US" sz="1600" i="1" dirty="0" smtClean="0">
                      <a:solidFill>
                        <a:srgbClr val="0070C0"/>
                      </a:solidFill>
                      <a:latin typeface="Times New Roman" panose="02020603050405020304" pitchFamily="18" charset="0"/>
                      <a:cs typeface="Times New Roman" panose="02020603050405020304" pitchFamily="18" charset="0"/>
                    </a:rPr>
                    <a:t>, (1192-1198) 1962.  </a:t>
                  </a:r>
                </a:p>
              </p:txBody>
            </p:sp>
          </mc:Choice>
          <mc:Fallback xmlns="">
            <p:sp>
              <p:nvSpPr>
                <p:cNvPr id="2" name="Rectangle 1"/>
                <p:cNvSpPr>
                  <a:spLocks noRot="1" noChangeAspect="1" noMove="1" noResize="1" noEditPoints="1" noAdjustHandles="1" noChangeArrowheads="1" noChangeShapeType="1" noTextEdit="1"/>
                </p:cNvSpPr>
                <p:nvPr/>
              </p:nvSpPr>
              <p:spPr>
                <a:xfrm>
                  <a:off x="609600" y="228600"/>
                  <a:ext cx="8077200" cy="6186309"/>
                </a:xfrm>
                <a:prstGeom prst="rect">
                  <a:avLst/>
                </a:prstGeom>
                <a:blipFill rotWithShape="1">
                  <a:blip r:embed="rId2"/>
                  <a:stretch>
                    <a:fillRect l="-755" t="-49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61440" y="5715190"/>
                  <a:ext cx="576760" cy="380810"/>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Pre>
                          <m:sPrePr>
                            <m:ctrlPr>
                              <a:rPr lang="he-IL" i="1" smtClean="0">
                                <a:solidFill>
                                  <a:srgbClr val="0070C0"/>
                                </a:solidFill>
                                <a:latin typeface="Cambria Math"/>
                              </a:rPr>
                            </m:ctrlPr>
                          </m:sPrePr>
                          <m:sub/>
                          <m:sup>
                            <m:r>
                              <a:rPr lang="he-IL" b="0" i="1" smtClean="0">
                                <a:solidFill>
                                  <a:srgbClr val="0070C0"/>
                                </a:solidFill>
                                <a:latin typeface="Cambria Math"/>
                              </a:rPr>
                              <m:t>1</m:t>
                            </m:r>
                            <m:r>
                              <a:rPr lang="en-US" b="0" i="1" smtClean="0">
                                <a:solidFill>
                                  <a:srgbClr val="0070C0"/>
                                </a:solidFill>
                                <a:latin typeface="Cambria Math"/>
                              </a:rPr>
                              <m:t>)</m:t>
                            </m:r>
                          </m:sup>
                          <m:e>
                            <m:r>
                              <a:rPr lang="en-US" b="0" i="1" smtClean="0">
                                <a:solidFill>
                                  <a:srgbClr val="0070C0"/>
                                </a:solidFill>
                                <a:latin typeface="Cambria Math"/>
                              </a:rPr>
                              <m:t>𝐹</m:t>
                            </m:r>
                          </m:e>
                        </m:sPre>
                      </m:oMath>
                    </m:oMathPara>
                  </a14:m>
                  <a:endParaRPr lang="he-IL" dirty="0">
                    <a:solidFill>
                      <a:srgbClr val="007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1440" y="5715190"/>
                  <a:ext cx="576760" cy="380810"/>
                </a:xfrm>
                <a:prstGeom prst="rect">
                  <a:avLst/>
                </a:prstGeom>
                <a:blipFill rotWithShape="1">
                  <a:blip r:embed="rId3"/>
                  <a:stretch>
                    <a:fillRect/>
                  </a:stretch>
                </a:blipFill>
              </p:spPr>
              <p:txBody>
                <a:bodyPr/>
                <a:lstStyle/>
                <a:p>
                  <a:r>
                    <a:rPr lang="he-IL">
                      <a:noFill/>
                    </a:rPr>
                    <a:t> </a:t>
                  </a:r>
                </a:p>
              </p:txBody>
            </p:sp>
          </mc:Fallback>
        </mc:AlternateContent>
      </p:grpSp>
    </p:spTree>
    <p:extLst>
      <p:ext uri="{BB962C8B-B14F-4D97-AF65-F5344CB8AC3E}">
        <p14:creationId xmlns:p14="http://schemas.microsoft.com/office/powerpoint/2010/main" val="1066004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12144"/>
                <a:ext cx="8991600" cy="2831544"/>
              </a:xfrm>
              <a:prstGeom prst="rect">
                <a:avLst/>
              </a:prstGeom>
              <a:noFill/>
            </p:spPr>
            <p:txBody>
              <a:bodyPr wrap="square" rtlCol="1">
                <a:spAutoFit/>
              </a:bodyPr>
              <a:lstStyle/>
              <a:p>
                <a:pPr algn="l" rtl="0"/>
                <a:r>
                  <a:rPr lang="en-US" sz="1600" b="1" dirty="0" smtClean="0">
                    <a:solidFill>
                      <a:srgbClr val="FF0000"/>
                    </a:solidFill>
                    <a:latin typeface="Times New Roman" panose="02020603050405020304" pitchFamily="18" charset="0"/>
                    <a:cs typeface="Times New Roman" panose="02020603050405020304" pitchFamily="18" charset="0"/>
                  </a:rPr>
                  <a:t>Step 1. The vertex set</a:t>
                </a:r>
                <a:r>
                  <a:rPr lang="en-US" sz="1600" dirty="0" smtClean="0">
                    <a:latin typeface="Times New Roman" panose="02020603050405020304" pitchFamily="18" charset="0"/>
                    <a:cs typeface="Times New Roman" panose="02020603050405020304" pitchFamily="18" charset="0"/>
                  </a:rPr>
                  <a:t> </a:t>
                </a:r>
              </a:p>
              <a:p>
                <a:pPr algn="l" rtl="0"/>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Each matrix is </a:t>
                </a:r>
                <a:r>
                  <a:rPr lang="en-US" sz="1600" dirty="0" smtClean="0">
                    <a:solidFill>
                      <a:srgbClr val="FF0000"/>
                    </a:solidFill>
                    <a:latin typeface="Times New Roman" panose="02020603050405020304" pitchFamily="18" charset="0"/>
                    <a:cs typeface="Times New Roman" panose="02020603050405020304" pitchFamily="18" charset="0"/>
                  </a:rPr>
                  <a:t>encoded </a:t>
                </a:r>
                <a:r>
                  <a:rPr lang="en-US" sz="1600" dirty="0" smtClean="0">
                    <a:latin typeface="Times New Roman" panose="02020603050405020304" pitchFamily="18" charset="0"/>
                    <a:cs typeface="Times New Roman" panose="02020603050405020304" pitchFamily="18" charset="0"/>
                  </a:rPr>
                  <a:t> by its entries as a binary code of  {0,1} or {-1,1}. </a:t>
                </a:r>
              </a:p>
              <a:p>
                <a:pPr algn="l" rtl="0"/>
                <a:endParaRPr lang="en-US" sz="1600" dirty="0" smtClean="0">
                  <a:latin typeface="Times New Roman" panose="02020603050405020304" pitchFamily="18" charset="0"/>
                  <a:cs typeface="Times New Roman" panose="02020603050405020304" pitchFamily="18" charset="0"/>
                </a:endParaRPr>
              </a:p>
              <a:p>
                <a:pPr algn="l" rtl="0"/>
                <a:r>
                  <a:rPr lang="en-US" sz="1600" dirty="0" smtClean="0">
                    <a:latin typeface="Times New Roman" panose="02020603050405020304" pitchFamily="18" charset="0"/>
                    <a:cs typeface="Times New Roman" panose="02020603050405020304" pitchFamily="18" charset="0"/>
                  </a:rPr>
                  <a:t>                    The length of the code is  </a:t>
                </a:r>
                <a14:m>
                  <m:oMath xmlns:m="http://schemas.openxmlformats.org/officeDocument/2006/math">
                    <m:sSub>
                      <m:sSubPr>
                        <m:ctrlPr>
                          <a:rPr lang="en-US" sz="1600" i="1" smtClean="0">
                            <a:latin typeface="Cambria Math"/>
                            <a:cs typeface="Times New Roman" panose="02020603050405020304" pitchFamily="18" charset="0"/>
                          </a:rPr>
                        </m:ctrlPr>
                      </m:sSubPr>
                      <m:e>
                        <m:r>
                          <a:rPr lang="en-US" sz="1600" b="0" i="1" smtClean="0">
                            <a:latin typeface="Cambria Math"/>
                            <a:cs typeface="Times New Roman" panose="02020603050405020304" pitchFamily="18" charset="0"/>
                          </a:rPr>
                          <m:t>𝑑</m:t>
                        </m:r>
                      </m:e>
                      <m:sub>
                        <m:r>
                          <a:rPr lang="en-US" sz="1600" b="0" i="1" smtClean="0">
                            <a:latin typeface="Cambria Math"/>
                            <a:cs typeface="Times New Roman" panose="02020603050405020304" pitchFamily="18" charset="0"/>
                          </a:rPr>
                          <m:t>𝑁</m:t>
                        </m:r>
                      </m:sub>
                    </m:sSub>
                  </m:oMath>
                </a14:m>
                <a:r>
                  <a:rPr lang="en-US" sz="1600" dirty="0" smtClean="0">
                    <a:latin typeface="Times New Roman" panose="02020603050405020304" pitchFamily="18" charset="0"/>
                    <a:cs typeface="Times New Roman" panose="02020603050405020304" pitchFamily="18" charset="0"/>
                  </a:rPr>
                  <a:t>= N(N-1)  (or  N(N-1)/2 for symmetric matrices).</a:t>
                </a:r>
              </a:p>
              <a:p>
                <a:pPr algn="l" rtl="0"/>
                <a:endParaRPr lang="en-US" sz="1600" dirty="0" smtClean="0">
                  <a:latin typeface="Times New Roman" panose="02020603050405020304" pitchFamily="18" charset="0"/>
                  <a:cs typeface="Times New Roman" panose="02020603050405020304" pitchFamily="18" charset="0"/>
                </a:endParaRPr>
              </a:p>
              <a:p>
                <a:pPr algn="l" rtl="0"/>
                <a:r>
                  <a:rPr lang="en-US" sz="1600" dirty="0" smtClean="0">
                    <a:latin typeface="Times New Roman" panose="02020603050405020304" pitchFamily="18" charset="0"/>
                    <a:cs typeface="Times New Roman" panose="02020603050405020304" pitchFamily="18" charset="0"/>
                  </a:rPr>
                  <a:t>                     If the ensemble is not restricted, each code labels a vertex on the </a:t>
                </a:r>
                <a:r>
                  <a:rPr lang="en-US" sz="1600" dirty="0" smtClean="0">
                    <a:solidFill>
                      <a:srgbClr val="FF0000"/>
                    </a:solidFill>
                    <a:latin typeface="Times New Roman" panose="02020603050405020304" pitchFamily="18" charset="0"/>
                    <a:cs typeface="Times New Roman" panose="02020603050405020304" pitchFamily="18" charset="0"/>
                  </a:rPr>
                  <a:t>hypercube</a:t>
                </a:r>
              </a:p>
              <a:p>
                <a:pPr algn="l" rtl="0"/>
                <a:endParaRPr lang="en-US" sz="1600" dirty="0" smtClean="0">
                  <a:latin typeface="Times New Roman" panose="02020603050405020304" pitchFamily="18" charset="0"/>
                  <a:cs typeface="Times New Roman" panose="02020603050405020304" pitchFamily="18" charset="0"/>
                </a:endParaRPr>
              </a:p>
              <a:p>
                <a:pPr algn="l" rtl="0"/>
                <a:r>
                  <a:rPr lang="en-US" sz="1600" dirty="0" smtClean="0">
                    <a:latin typeface="Times New Roman" panose="02020603050405020304" pitchFamily="18" charset="0"/>
                    <a:cs typeface="Times New Roman" panose="02020603050405020304" pitchFamily="18" charset="0"/>
                  </a:rPr>
                  <a:t>                     in </a:t>
                </a:r>
                <a14:m>
                  <m:oMath xmlns:m="http://schemas.openxmlformats.org/officeDocument/2006/math">
                    <m:sSub>
                      <m:sSubPr>
                        <m:ctrlPr>
                          <a:rPr lang="en-US" sz="1600" i="1">
                            <a:latin typeface="Cambria Math"/>
                            <a:cs typeface="Times New Roman" panose="02020603050405020304" pitchFamily="18" charset="0"/>
                          </a:rPr>
                        </m:ctrlPr>
                      </m:sSubPr>
                      <m:e>
                        <m:r>
                          <a:rPr lang="en-US" sz="1600" i="1">
                            <a:latin typeface="Cambria Math"/>
                            <a:cs typeface="Times New Roman" panose="02020603050405020304" pitchFamily="18" charset="0"/>
                          </a:rPr>
                          <m:t>𝑑</m:t>
                        </m:r>
                      </m:e>
                      <m:sub>
                        <m:r>
                          <a:rPr lang="en-US" sz="1600" i="1">
                            <a:latin typeface="Cambria Math"/>
                            <a:cs typeface="Times New Roman" panose="02020603050405020304" pitchFamily="18" charset="0"/>
                          </a:rPr>
                          <m:t>𝑁</m:t>
                        </m:r>
                      </m:sub>
                    </m:sSub>
                  </m:oMath>
                </a14:m>
                <a:r>
                  <a:rPr lang="en-US" sz="1600" dirty="0" smtClean="0">
                    <a:latin typeface="Times New Roman" panose="02020603050405020304" pitchFamily="18" charset="0"/>
                    <a:cs typeface="Times New Roman" panose="02020603050405020304" pitchFamily="18" charset="0"/>
                  </a:rPr>
                  <a:t>  dimensions. (Restricted ensembles – sub-graphs of the hyper cube.)</a:t>
                </a:r>
              </a:p>
              <a:p>
                <a:pPr algn="l" rtl="0"/>
                <a:endParaRPr lang="en-US" sz="1600" dirty="0" smtClean="0">
                  <a:latin typeface="Times New Roman" panose="02020603050405020304" pitchFamily="18" charset="0"/>
                  <a:cs typeface="Times New Roman" panose="02020603050405020304" pitchFamily="18" charset="0"/>
                </a:endParaRPr>
              </a:p>
              <a:p>
                <a:pPr algn="l" rtl="0"/>
                <a:r>
                  <a:rPr lang="en-US" sz="1600" dirty="0" smtClean="0">
                    <a:solidFill>
                      <a:srgbClr val="FF0000"/>
                    </a:solidFill>
                    <a:latin typeface="Times New Roman" panose="02020603050405020304" pitchFamily="18" charset="0"/>
                    <a:cs typeface="Times New Roman" panose="02020603050405020304" pitchFamily="18" charset="0"/>
                  </a:rPr>
                  <a:t>      The </a:t>
                </a:r>
                <a:r>
                  <a:rPr lang="en-US" sz="1600" b="1" dirty="0">
                    <a:solidFill>
                      <a:srgbClr val="FF0000"/>
                    </a:solidFill>
                    <a:latin typeface="Times New Roman" panose="02020603050405020304" pitchFamily="18" charset="0"/>
                    <a:cs typeface="Times New Roman" panose="02020603050405020304" pitchFamily="18" charset="0"/>
                  </a:rPr>
                  <a:t>meta-graph </a:t>
                </a:r>
                <a:r>
                  <a:rPr lang="en-US" sz="1600" b="1" dirty="0" smtClean="0">
                    <a:solidFill>
                      <a:srgbClr val="FF0000"/>
                    </a:solidFill>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is a</a:t>
                </a:r>
                <a:r>
                  <a:rPr lang="en-US" sz="1600" b="1" dirty="0" smtClean="0">
                    <a:solidFill>
                      <a:srgbClr val="FF0000"/>
                    </a:solidFill>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hypercube and  the vertex set  is </a:t>
                </a:r>
                <a:r>
                  <a:rPr lang="en-US" sz="1600" b="1" dirty="0" smtClean="0">
                    <a:solidFill>
                      <a:srgbClr val="FF0000"/>
                    </a:solidFill>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isomorphic to the matrix ensemble.</a:t>
                </a:r>
              </a:p>
              <a:p>
                <a:pPr algn="l" rtl="0"/>
                <a:endParaRPr lang="en-US"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2400" y="-12144"/>
                <a:ext cx="8991600" cy="2831544"/>
              </a:xfrm>
              <a:prstGeom prst="rect">
                <a:avLst/>
              </a:prstGeom>
              <a:blipFill rotWithShape="1">
                <a:blip r:embed="rId2"/>
                <a:stretch>
                  <a:fillRect l="-339" t="-64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963832" y="2171621"/>
                <a:ext cx="875368" cy="342979"/>
              </a:xfrm>
              <a:prstGeom prst="rect">
                <a:avLst/>
              </a:prstGeom>
            </p:spPr>
            <p:txBody>
              <a:bodyPr wrap="none">
                <a:spAutoFit/>
              </a:bodyPr>
              <a:lstStyle/>
              <a:p>
                <a:pPr algn="l" rtl="0"/>
                <a:r>
                  <a:rPr lang="en-US" sz="1600" dirty="0">
                    <a:solidFill>
                      <a:srgbClr val="FF0000"/>
                    </a:solidFill>
                    <a:latin typeface="Times New Roman" panose="02020603050405020304" pitchFamily="18" charset="0"/>
                    <a:cs typeface="Times New Roman" panose="02020603050405020304" pitchFamily="18" charset="0"/>
                  </a:rPr>
                  <a:t>V = </a:t>
                </a:r>
                <a14:m>
                  <m:oMath xmlns:m="http://schemas.openxmlformats.org/officeDocument/2006/math">
                    <m:sSup>
                      <m:sSupPr>
                        <m:ctrlPr>
                          <a:rPr lang="en-US" sz="1600" i="1">
                            <a:solidFill>
                              <a:srgbClr val="FF0000"/>
                            </a:solidFill>
                            <a:latin typeface="Cambria Math"/>
                            <a:cs typeface="Times New Roman" panose="02020603050405020304" pitchFamily="18" charset="0"/>
                          </a:rPr>
                        </m:ctrlPr>
                      </m:sSupPr>
                      <m:e>
                        <m:r>
                          <a:rPr lang="en-US" sz="1600" i="1">
                            <a:solidFill>
                              <a:srgbClr val="FF0000"/>
                            </a:solidFill>
                            <a:latin typeface="Cambria Math"/>
                            <a:cs typeface="Times New Roman" panose="02020603050405020304" pitchFamily="18" charset="0"/>
                          </a:rPr>
                          <m:t>2</m:t>
                        </m:r>
                      </m:e>
                      <m:sup>
                        <m:sSub>
                          <m:sSubPr>
                            <m:ctrlPr>
                              <a:rPr lang="en-US" sz="1600" i="1">
                                <a:solidFill>
                                  <a:srgbClr val="FF0000"/>
                                </a:solidFill>
                                <a:latin typeface="Cambria Math"/>
                                <a:cs typeface="Times New Roman" panose="02020603050405020304" pitchFamily="18" charset="0"/>
                              </a:rPr>
                            </m:ctrlPr>
                          </m:sSubPr>
                          <m:e>
                            <m:r>
                              <a:rPr lang="en-US" sz="1600" i="1">
                                <a:solidFill>
                                  <a:srgbClr val="FF0000"/>
                                </a:solidFill>
                                <a:latin typeface="Cambria Math"/>
                                <a:cs typeface="Times New Roman" panose="02020603050405020304" pitchFamily="18" charset="0"/>
                              </a:rPr>
                              <m:t>𝑑</m:t>
                            </m:r>
                          </m:e>
                          <m:sub>
                            <m:r>
                              <a:rPr lang="en-US" sz="1600" i="1">
                                <a:solidFill>
                                  <a:srgbClr val="FF0000"/>
                                </a:solidFill>
                                <a:latin typeface="Cambria Math"/>
                                <a:cs typeface="Times New Roman" panose="02020603050405020304" pitchFamily="18" charset="0"/>
                              </a:rPr>
                              <m:t>𝑁</m:t>
                            </m:r>
                          </m:sub>
                        </m:sSub>
                      </m:sup>
                    </m:sSup>
                  </m:oMath>
                </a14:m>
                <a:endParaRPr lang="he-IL" sz="16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7963832" y="2171621"/>
                <a:ext cx="875368" cy="342979"/>
              </a:xfrm>
              <a:prstGeom prst="rect">
                <a:avLst/>
              </a:prstGeom>
              <a:blipFill rotWithShape="1">
                <a:blip r:embed="rId3"/>
                <a:stretch>
                  <a:fillRect l="-3472" t="-3509" b="-21053"/>
                </a:stretch>
              </a:blipFill>
            </p:spPr>
            <p:txBody>
              <a:bodyPr/>
              <a:lstStyle/>
              <a:p>
                <a:r>
                  <a:rPr lang="he-IL">
                    <a:noFill/>
                  </a:rPr>
                  <a:t> </a:t>
                </a:r>
              </a:p>
            </p:txBody>
          </p:sp>
        </mc:Fallback>
      </mc:AlternateContent>
      <p:grpSp>
        <p:nvGrpSpPr>
          <p:cNvPr id="77" name="Group 76"/>
          <p:cNvGrpSpPr/>
          <p:nvPr/>
        </p:nvGrpSpPr>
        <p:grpSpPr>
          <a:xfrm>
            <a:off x="1770564" y="2691160"/>
            <a:ext cx="7043218" cy="4128700"/>
            <a:chOff x="1770564" y="2691160"/>
            <a:chExt cx="7043218" cy="4128700"/>
          </a:xfrm>
        </p:grpSpPr>
        <p:grpSp>
          <p:nvGrpSpPr>
            <p:cNvPr id="40" name="Group 39"/>
            <p:cNvGrpSpPr/>
            <p:nvPr/>
          </p:nvGrpSpPr>
          <p:grpSpPr>
            <a:xfrm>
              <a:off x="1770564" y="2691160"/>
              <a:ext cx="5238587" cy="4128700"/>
              <a:chOff x="1731009" y="1524000"/>
              <a:chExt cx="6117589" cy="4876800"/>
            </a:xfrm>
          </p:grpSpPr>
          <p:grpSp>
            <p:nvGrpSpPr>
              <p:cNvPr id="41" name="Group 40"/>
              <p:cNvGrpSpPr/>
              <p:nvPr/>
            </p:nvGrpSpPr>
            <p:grpSpPr>
              <a:xfrm>
                <a:off x="1731009" y="1524000"/>
                <a:ext cx="6117589" cy="4876800"/>
                <a:chOff x="2824128" y="2999601"/>
                <a:chExt cx="4643472" cy="3914068"/>
              </a:xfrm>
            </p:grpSpPr>
            <p:grpSp>
              <p:nvGrpSpPr>
                <p:cNvPr id="58" name="Group 57"/>
                <p:cNvGrpSpPr/>
                <p:nvPr/>
              </p:nvGrpSpPr>
              <p:grpSpPr>
                <a:xfrm>
                  <a:off x="2824128" y="2999601"/>
                  <a:ext cx="4643472" cy="3914068"/>
                  <a:chOff x="2824128" y="2999601"/>
                  <a:chExt cx="4643472" cy="3914068"/>
                </a:xfrm>
              </p:grpSpPr>
              <p:pic>
                <p:nvPicPr>
                  <p:cNvPr id="60" name="Picture 10" descr="E:\aaa-my-    workspace\Quantum Chaos\graphs\discrete graphs\tournaments\g2166.png"/>
                  <p:cNvPicPr>
                    <a:picLocks noChangeAspect="1" noChangeArrowheads="1"/>
                  </p:cNvPicPr>
                  <p:nvPr/>
                </p:nvPicPr>
                <p:blipFill>
                  <a:blip r:embed="rId4" cstate="print"/>
                  <a:srcRect/>
                  <a:stretch>
                    <a:fillRect/>
                  </a:stretch>
                </p:blipFill>
                <p:spPr bwMode="auto">
                  <a:xfrm>
                    <a:off x="3370263" y="3230214"/>
                    <a:ext cx="3411537" cy="3399186"/>
                  </a:xfrm>
                  <a:prstGeom prst="rect">
                    <a:avLst/>
                  </a:prstGeom>
                  <a:noFill/>
                  <a:ln w="9525">
                    <a:noFill/>
                    <a:miter lim="800000"/>
                    <a:headEnd/>
                    <a:tailEnd/>
                  </a:ln>
                </p:spPr>
              </p:pic>
              <p:sp>
                <p:nvSpPr>
                  <p:cNvPr id="61" name="TextBox 60"/>
                  <p:cNvSpPr txBox="1"/>
                  <p:nvPr/>
                </p:nvSpPr>
                <p:spPr>
                  <a:xfrm>
                    <a:off x="4790639" y="6636670"/>
                    <a:ext cx="710451" cy="276999"/>
                  </a:xfrm>
                  <a:prstGeom prst="rect">
                    <a:avLst/>
                  </a:prstGeom>
                  <a:noFill/>
                </p:spPr>
                <p:txBody>
                  <a:bodyPr wrap="none" rtlCol="1">
                    <a:spAutoFit/>
                  </a:bodyPr>
                  <a:lstStyle/>
                  <a:p>
                    <a:pPr algn="l" rtl="0"/>
                    <a:r>
                      <a:rPr lang="en-US" sz="1200" dirty="0" smtClean="0">
                        <a:latin typeface="Times New Roman" panose="02020603050405020304" pitchFamily="18" charset="0"/>
                        <a:cs typeface="Times New Roman" panose="02020603050405020304" pitchFamily="18" charset="0"/>
                      </a:rPr>
                      <a:t>(0,0,0,0)</a:t>
                    </a:r>
                    <a:endParaRPr lang="he-IL" sz="1200"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6005249" y="6147411"/>
                    <a:ext cx="710451" cy="276999"/>
                  </a:xfrm>
                  <a:prstGeom prst="rect">
                    <a:avLst/>
                  </a:prstGeom>
                  <a:noFill/>
                </p:spPr>
                <p:txBody>
                  <a:bodyPr wrap="none" rtlCol="1">
                    <a:spAutoFit/>
                  </a:bodyPr>
                  <a:lstStyle/>
                  <a:p>
                    <a:pPr algn="l" rtl="0"/>
                    <a:r>
                      <a:rPr lang="en-US" sz="1200" dirty="0" smtClean="0">
                        <a:solidFill>
                          <a:srgbClr val="FF0000"/>
                        </a:solidFill>
                        <a:latin typeface="Times New Roman" panose="02020603050405020304" pitchFamily="18" charset="0"/>
                        <a:cs typeface="Times New Roman" panose="02020603050405020304" pitchFamily="18" charset="0"/>
                      </a:rPr>
                      <a:t>(0,0,0,1)</a:t>
                    </a:r>
                    <a:endParaRPr lang="he-IL" sz="1200" dirty="0">
                      <a:solidFill>
                        <a:srgbClr val="FF000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3534579" y="6123801"/>
                    <a:ext cx="710451" cy="276999"/>
                  </a:xfrm>
                  <a:prstGeom prst="rect">
                    <a:avLst/>
                  </a:prstGeom>
                  <a:noFill/>
                </p:spPr>
                <p:txBody>
                  <a:bodyPr wrap="none" rtlCol="1">
                    <a:spAutoFit/>
                  </a:bodyPr>
                  <a:lstStyle/>
                  <a:p>
                    <a:pPr algn="l" rtl="0"/>
                    <a:r>
                      <a:rPr lang="en-US" sz="1200" dirty="0" smtClean="0">
                        <a:solidFill>
                          <a:srgbClr val="FF0000"/>
                        </a:solidFill>
                        <a:latin typeface="Times New Roman" panose="02020603050405020304" pitchFamily="18" charset="0"/>
                        <a:cs typeface="Times New Roman" panose="02020603050405020304" pitchFamily="18" charset="0"/>
                      </a:rPr>
                      <a:t>(0,0,1,0</a:t>
                    </a:r>
                    <a:r>
                      <a:rPr lang="en-US" sz="1200" dirty="0" smtClean="0">
                        <a:latin typeface="Times New Roman" panose="02020603050405020304" pitchFamily="18" charset="0"/>
                        <a:cs typeface="Times New Roman" panose="02020603050405020304" pitchFamily="18" charset="0"/>
                      </a:rPr>
                      <a:t>)</a:t>
                    </a:r>
                    <a:endParaRPr lang="he-IL"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5542539" y="5413524"/>
                    <a:ext cx="710451" cy="276999"/>
                  </a:xfrm>
                  <a:prstGeom prst="rect">
                    <a:avLst/>
                  </a:prstGeom>
                  <a:noFill/>
                </p:spPr>
                <p:txBody>
                  <a:bodyPr wrap="none" rtlCol="1">
                    <a:spAutoFit/>
                  </a:bodyPr>
                  <a:lstStyle/>
                  <a:p>
                    <a:pPr algn="l" rtl="0"/>
                    <a:r>
                      <a:rPr lang="en-US" sz="1200" dirty="0" smtClean="0">
                        <a:solidFill>
                          <a:srgbClr val="FF0000"/>
                        </a:solidFill>
                        <a:latin typeface="Times New Roman" panose="02020603050405020304" pitchFamily="18" charset="0"/>
                        <a:cs typeface="Times New Roman" panose="02020603050405020304" pitchFamily="18" charset="0"/>
                      </a:rPr>
                      <a:t>(1,0,0,0)</a:t>
                    </a:r>
                    <a:endParaRPr lang="he-IL" sz="1200" dirty="0">
                      <a:solidFill>
                        <a:srgbClr val="FF000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3991506" y="5413524"/>
                    <a:ext cx="710451" cy="276999"/>
                  </a:xfrm>
                  <a:prstGeom prst="rect">
                    <a:avLst/>
                  </a:prstGeom>
                  <a:noFill/>
                </p:spPr>
                <p:txBody>
                  <a:bodyPr wrap="none" rtlCol="1">
                    <a:spAutoFit/>
                  </a:bodyPr>
                  <a:lstStyle/>
                  <a:p>
                    <a:pPr algn="l" rtl="0"/>
                    <a:r>
                      <a:rPr lang="en-US" sz="1200" dirty="0" smtClean="0">
                        <a:solidFill>
                          <a:srgbClr val="FF0000"/>
                        </a:solidFill>
                        <a:latin typeface="Times New Roman" panose="02020603050405020304" pitchFamily="18" charset="0"/>
                        <a:cs typeface="Times New Roman" panose="02020603050405020304" pitchFamily="18" charset="0"/>
                      </a:rPr>
                      <a:t>(0,1,0,0)</a:t>
                    </a:r>
                    <a:endParaRPr lang="he-IL" sz="1200" dirty="0">
                      <a:solidFill>
                        <a:srgbClr val="FF0000"/>
                      </a:solidFill>
                      <a:latin typeface="Times New Roman" panose="02020603050405020304" pitchFamily="18" charset="0"/>
                      <a:cs typeface="Times New Roman" panose="02020603050405020304" pitchFamily="18" charset="0"/>
                    </a:endParaRPr>
                  </a:p>
                </p:txBody>
              </p:sp>
              <p:sp>
                <p:nvSpPr>
                  <p:cNvPr id="66" name="TextBox 65"/>
                  <p:cNvSpPr txBox="1"/>
                  <p:nvPr/>
                </p:nvSpPr>
                <p:spPr>
                  <a:xfrm>
                    <a:off x="6757149" y="4800600"/>
                    <a:ext cx="710451" cy="276999"/>
                  </a:xfrm>
                  <a:prstGeom prst="rect">
                    <a:avLst/>
                  </a:prstGeom>
                  <a:noFill/>
                </p:spPr>
                <p:txBody>
                  <a:bodyPr wrap="none" rtlCol="1">
                    <a:spAutoFit/>
                  </a:bodyPr>
                  <a:lstStyle/>
                  <a:p>
                    <a:pPr algn="l" rtl="0"/>
                    <a:r>
                      <a:rPr lang="en-US" sz="1200" dirty="0" smtClean="0">
                        <a:latin typeface="Times New Roman" panose="02020603050405020304" pitchFamily="18" charset="0"/>
                        <a:cs typeface="Times New Roman" panose="02020603050405020304" pitchFamily="18" charset="0"/>
                      </a:rPr>
                      <a:t>(</a:t>
                    </a:r>
                    <a:r>
                      <a:rPr lang="en-US" sz="1200" dirty="0" smtClean="0">
                        <a:solidFill>
                          <a:schemeClr val="accent2"/>
                        </a:solidFill>
                        <a:latin typeface="Times New Roman" panose="02020603050405020304" pitchFamily="18" charset="0"/>
                        <a:cs typeface="Times New Roman" panose="02020603050405020304" pitchFamily="18" charset="0"/>
                      </a:rPr>
                      <a:t>0,0,1,1</a:t>
                    </a:r>
                    <a:r>
                      <a:rPr lang="en-US" sz="1200" dirty="0" smtClean="0">
                        <a:latin typeface="Times New Roman" panose="02020603050405020304" pitchFamily="18" charset="0"/>
                        <a:cs typeface="Times New Roman" panose="02020603050405020304" pitchFamily="18" charset="0"/>
                      </a:rPr>
                      <a:t>)</a:t>
                    </a:r>
                    <a:endParaRPr lang="he-IL" sz="1200" dirty="0">
                      <a:latin typeface="Times New Roman" panose="02020603050405020304" pitchFamily="18" charset="0"/>
                      <a:cs typeface="Times New Roman" panose="02020603050405020304" pitchFamily="18" charset="0"/>
                    </a:endParaRPr>
                  </a:p>
                </p:txBody>
              </p:sp>
              <p:sp>
                <p:nvSpPr>
                  <p:cNvPr id="67" name="TextBox 66"/>
                  <p:cNvSpPr txBox="1"/>
                  <p:nvPr/>
                </p:nvSpPr>
                <p:spPr>
                  <a:xfrm>
                    <a:off x="5773894" y="4800600"/>
                    <a:ext cx="710451" cy="276999"/>
                  </a:xfrm>
                  <a:prstGeom prst="rect">
                    <a:avLst/>
                  </a:prstGeom>
                  <a:noFill/>
                </p:spPr>
                <p:txBody>
                  <a:bodyPr wrap="none" rtlCol="1">
                    <a:spAutoFit/>
                  </a:bodyPr>
                  <a:lstStyle/>
                  <a:p>
                    <a:pPr algn="l" rtl="0"/>
                    <a:r>
                      <a:rPr lang="en-US" sz="1200" dirty="0" smtClean="0">
                        <a:solidFill>
                          <a:schemeClr val="accent2"/>
                        </a:solidFill>
                        <a:latin typeface="Times New Roman" panose="02020603050405020304" pitchFamily="18" charset="0"/>
                        <a:cs typeface="Times New Roman" panose="02020603050405020304" pitchFamily="18" charset="0"/>
                      </a:rPr>
                      <a:t>(0,1,0,1)</a:t>
                    </a:r>
                    <a:endParaRPr lang="he-IL" sz="1200" dirty="0">
                      <a:solidFill>
                        <a:schemeClr val="accent2"/>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2824128" y="4800600"/>
                    <a:ext cx="710451" cy="276999"/>
                  </a:xfrm>
                  <a:prstGeom prst="rect">
                    <a:avLst/>
                  </a:prstGeom>
                  <a:noFill/>
                </p:spPr>
                <p:txBody>
                  <a:bodyPr wrap="none" rtlCol="1">
                    <a:spAutoFit/>
                  </a:bodyPr>
                  <a:lstStyle/>
                  <a:p>
                    <a:pPr algn="l" rtl="0"/>
                    <a:r>
                      <a:rPr lang="en-US" sz="1200" dirty="0" smtClean="0">
                        <a:solidFill>
                          <a:schemeClr val="accent2"/>
                        </a:solidFill>
                        <a:latin typeface="Times New Roman" panose="02020603050405020304" pitchFamily="18" charset="0"/>
                        <a:cs typeface="Times New Roman" panose="02020603050405020304" pitchFamily="18" charset="0"/>
                      </a:rPr>
                      <a:t>(0,1,1,0)</a:t>
                    </a:r>
                    <a:endParaRPr lang="he-IL" sz="1200" dirty="0">
                      <a:solidFill>
                        <a:schemeClr val="accent2"/>
                      </a:solidFill>
                      <a:latin typeface="Times New Roman" panose="02020603050405020304" pitchFamily="18" charset="0"/>
                      <a:cs typeface="Times New Roman" panose="02020603050405020304" pitchFamily="18" charset="0"/>
                    </a:endParaRPr>
                  </a:p>
                </p:txBody>
              </p:sp>
              <p:sp>
                <p:nvSpPr>
                  <p:cNvPr id="69" name="TextBox 68"/>
                  <p:cNvSpPr txBox="1"/>
                  <p:nvPr/>
                </p:nvSpPr>
                <p:spPr>
                  <a:xfrm>
                    <a:off x="3721332" y="4800600"/>
                    <a:ext cx="710451" cy="276999"/>
                  </a:xfrm>
                  <a:prstGeom prst="rect">
                    <a:avLst/>
                  </a:prstGeom>
                  <a:noFill/>
                </p:spPr>
                <p:txBody>
                  <a:bodyPr wrap="none" rtlCol="1">
                    <a:spAutoFit/>
                  </a:bodyPr>
                  <a:lstStyle/>
                  <a:p>
                    <a:pPr algn="l" rtl="0"/>
                    <a:r>
                      <a:rPr lang="en-US" sz="1200" dirty="0" smtClean="0">
                        <a:solidFill>
                          <a:schemeClr val="accent2"/>
                        </a:solidFill>
                        <a:latin typeface="Times New Roman" panose="02020603050405020304" pitchFamily="18" charset="0"/>
                        <a:cs typeface="Times New Roman" panose="02020603050405020304" pitchFamily="18" charset="0"/>
                      </a:rPr>
                      <a:t>(1,0,1,0)</a:t>
                    </a:r>
                    <a:endParaRPr lang="he-IL" sz="1200" dirty="0">
                      <a:solidFill>
                        <a:schemeClr val="accent2"/>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4790638" y="3945748"/>
                    <a:ext cx="710451" cy="276999"/>
                  </a:xfrm>
                  <a:prstGeom prst="rect">
                    <a:avLst/>
                  </a:prstGeom>
                  <a:noFill/>
                </p:spPr>
                <p:txBody>
                  <a:bodyPr wrap="none" rtlCol="1">
                    <a:spAutoFit/>
                  </a:bodyPr>
                  <a:lstStyle/>
                  <a:p>
                    <a:pPr algn="l" rtl="0"/>
                    <a:r>
                      <a:rPr lang="en-US" sz="1200" dirty="0" smtClean="0">
                        <a:solidFill>
                          <a:schemeClr val="accent2"/>
                        </a:solidFill>
                        <a:latin typeface="Times New Roman" panose="02020603050405020304" pitchFamily="18" charset="0"/>
                        <a:cs typeface="Times New Roman" panose="02020603050405020304" pitchFamily="18" charset="0"/>
                      </a:rPr>
                      <a:t>(1,1,0,0)</a:t>
                    </a:r>
                    <a:endParaRPr lang="he-IL" sz="1200" dirty="0">
                      <a:solidFill>
                        <a:schemeClr val="accent2"/>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5542539" y="4168598"/>
                    <a:ext cx="539258" cy="222316"/>
                  </a:xfrm>
                  <a:prstGeom prst="rect">
                    <a:avLst/>
                  </a:prstGeom>
                  <a:noFill/>
                </p:spPr>
                <p:txBody>
                  <a:bodyPr wrap="none" rtlCol="1">
                    <a:spAutoFit/>
                  </a:bodyPr>
                  <a:lstStyle/>
                  <a:p>
                    <a:pPr algn="l" rtl="0"/>
                    <a:r>
                      <a:rPr lang="en-US" sz="1200" dirty="0" smtClean="0">
                        <a:solidFill>
                          <a:srgbClr val="00B050"/>
                        </a:solidFill>
                        <a:latin typeface="Times New Roman" panose="02020603050405020304" pitchFamily="18" charset="0"/>
                        <a:cs typeface="Times New Roman" panose="02020603050405020304" pitchFamily="18" charset="0"/>
                      </a:rPr>
                      <a:t>(1,0,1,1)</a:t>
                    </a:r>
                    <a:endParaRPr lang="he-IL" sz="1200" dirty="0">
                      <a:solidFill>
                        <a:srgbClr val="00B050"/>
                      </a:solidFill>
                      <a:latin typeface="Times New Roman" panose="02020603050405020304" pitchFamily="18" charset="0"/>
                      <a:cs typeface="Times New Roman" panose="02020603050405020304" pitchFamily="18" charset="0"/>
                    </a:endParaRPr>
                  </a:p>
                </p:txBody>
              </p:sp>
              <p:sp>
                <p:nvSpPr>
                  <p:cNvPr id="72" name="TextBox 71"/>
                  <p:cNvSpPr txBox="1"/>
                  <p:nvPr/>
                </p:nvSpPr>
                <p:spPr>
                  <a:xfrm>
                    <a:off x="3991506" y="4168598"/>
                    <a:ext cx="539258" cy="222316"/>
                  </a:xfrm>
                  <a:prstGeom prst="rect">
                    <a:avLst/>
                  </a:prstGeom>
                  <a:noFill/>
                </p:spPr>
                <p:txBody>
                  <a:bodyPr wrap="none" rtlCol="1">
                    <a:spAutoFit/>
                  </a:bodyPr>
                  <a:lstStyle/>
                  <a:p>
                    <a:pPr algn="l" rtl="0"/>
                    <a:r>
                      <a:rPr lang="en-US" sz="1200" dirty="0" smtClean="0">
                        <a:solidFill>
                          <a:srgbClr val="00B050"/>
                        </a:solidFill>
                        <a:latin typeface="Times New Roman" panose="02020603050405020304" pitchFamily="18" charset="0"/>
                        <a:cs typeface="Times New Roman" panose="02020603050405020304" pitchFamily="18" charset="0"/>
                      </a:rPr>
                      <a:t>(1,1,0,1)</a:t>
                    </a:r>
                    <a:endParaRPr lang="he-IL" sz="1200" dirty="0">
                      <a:solidFill>
                        <a:srgbClr val="00B050"/>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4790638" y="2999601"/>
                    <a:ext cx="539258" cy="222316"/>
                  </a:xfrm>
                  <a:prstGeom prst="rect">
                    <a:avLst/>
                  </a:prstGeom>
                  <a:noFill/>
                </p:spPr>
                <p:txBody>
                  <a:bodyPr wrap="none" rtlCol="1">
                    <a:spAutoFit/>
                  </a:bodyPr>
                  <a:lstStyle/>
                  <a:p>
                    <a:pPr algn="l" rtl="0"/>
                    <a:r>
                      <a:rPr lang="en-US" sz="1200" dirty="0" smtClean="0">
                        <a:solidFill>
                          <a:srgbClr val="002060"/>
                        </a:solidFill>
                        <a:latin typeface="Times New Roman" panose="02020603050405020304" pitchFamily="18" charset="0"/>
                        <a:cs typeface="Times New Roman" panose="02020603050405020304" pitchFamily="18" charset="0"/>
                      </a:rPr>
                      <a:t>(1,1,1,1)</a:t>
                    </a:r>
                    <a:endParaRPr lang="he-IL" sz="1200" dirty="0">
                      <a:solidFill>
                        <a:srgbClr val="002060"/>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6005249" y="3456489"/>
                    <a:ext cx="539258" cy="222316"/>
                  </a:xfrm>
                  <a:prstGeom prst="rect">
                    <a:avLst/>
                  </a:prstGeom>
                  <a:noFill/>
                </p:spPr>
                <p:txBody>
                  <a:bodyPr wrap="none" rtlCol="1">
                    <a:spAutoFit/>
                  </a:bodyPr>
                  <a:lstStyle/>
                  <a:p>
                    <a:pPr algn="l" rtl="0"/>
                    <a:r>
                      <a:rPr lang="en-US" sz="1200" dirty="0" smtClean="0">
                        <a:solidFill>
                          <a:srgbClr val="00B050"/>
                        </a:solidFill>
                        <a:latin typeface="Times New Roman" panose="02020603050405020304" pitchFamily="18" charset="0"/>
                        <a:cs typeface="Times New Roman" panose="02020603050405020304" pitchFamily="18" charset="0"/>
                      </a:rPr>
                      <a:t>(1,0,1,1)</a:t>
                    </a:r>
                    <a:endParaRPr lang="he-IL" sz="1200" dirty="0">
                      <a:solidFill>
                        <a:srgbClr val="00B050"/>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3573707" y="3488860"/>
                    <a:ext cx="539258" cy="222316"/>
                  </a:xfrm>
                  <a:prstGeom prst="rect">
                    <a:avLst/>
                  </a:prstGeom>
                  <a:noFill/>
                </p:spPr>
                <p:txBody>
                  <a:bodyPr wrap="none" rtlCol="1">
                    <a:spAutoFit/>
                  </a:bodyPr>
                  <a:lstStyle/>
                  <a:p>
                    <a:pPr algn="l" rtl="0"/>
                    <a:r>
                      <a:rPr lang="en-US" sz="1200" dirty="0" smtClean="0">
                        <a:solidFill>
                          <a:srgbClr val="00B050"/>
                        </a:solidFill>
                        <a:latin typeface="Times New Roman" panose="02020603050405020304" pitchFamily="18" charset="0"/>
                        <a:cs typeface="Times New Roman" panose="02020603050405020304" pitchFamily="18" charset="0"/>
                      </a:rPr>
                      <a:t>(0,1,1,1)</a:t>
                    </a:r>
                    <a:endParaRPr lang="he-IL" sz="1200" dirty="0">
                      <a:solidFill>
                        <a:srgbClr val="00B050"/>
                      </a:solidFill>
                      <a:latin typeface="Times New Roman" panose="02020603050405020304" pitchFamily="18" charset="0"/>
                      <a:cs typeface="Times New Roman" panose="02020603050405020304" pitchFamily="18" charset="0"/>
                    </a:endParaRPr>
                  </a:p>
                </p:txBody>
              </p:sp>
            </p:grpSp>
            <p:sp>
              <p:nvSpPr>
                <p:cNvPr id="59" name="TextBox 58"/>
                <p:cNvSpPr txBox="1"/>
                <p:nvPr/>
              </p:nvSpPr>
              <p:spPr>
                <a:xfrm>
                  <a:off x="4790638" y="5666601"/>
                  <a:ext cx="710451" cy="276999"/>
                </a:xfrm>
                <a:prstGeom prst="rect">
                  <a:avLst/>
                </a:prstGeom>
                <a:noFill/>
              </p:spPr>
              <p:txBody>
                <a:bodyPr wrap="none" rtlCol="1">
                  <a:spAutoFit/>
                </a:bodyPr>
                <a:lstStyle/>
                <a:p>
                  <a:pPr algn="l" rtl="0"/>
                  <a:r>
                    <a:rPr lang="en-US" sz="1200" dirty="0" smtClean="0">
                      <a:solidFill>
                        <a:schemeClr val="accent2"/>
                      </a:solidFill>
                      <a:latin typeface="Times New Roman" panose="02020603050405020304" pitchFamily="18" charset="0"/>
                      <a:cs typeface="Times New Roman" panose="02020603050405020304" pitchFamily="18" charset="0"/>
                    </a:rPr>
                    <a:t>(1,0,0,1)</a:t>
                  </a:r>
                  <a:endParaRPr lang="he-IL" sz="1200" dirty="0">
                    <a:solidFill>
                      <a:schemeClr val="accent2"/>
                    </a:solidFill>
                    <a:latin typeface="Times New Roman" panose="02020603050405020304" pitchFamily="18" charset="0"/>
                    <a:cs typeface="Times New Roman" panose="02020603050405020304" pitchFamily="18" charset="0"/>
                  </a:endParaRPr>
                </a:p>
              </p:txBody>
            </p:sp>
          </p:grpSp>
          <p:sp>
            <p:nvSpPr>
              <p:cNvPr id="42" name="Oval 41"/>
              <p:cNvSpPr/>
              <p:nvPr/>
            </p:nvSpPr>
            <p:spPr bwMode="auto">
              <a:xfrm>
                <a:off x="4572000" y="1814899"/>
                <a:ext cx="263996" cy="242501"/>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43" name="Oval 42"/>
              <p:cNvSpPr/>
              <p:nvPr/>
            </p:nvSpPr>
            <p:spPr bwMode="auto">
              <a:xfrm>
                <a:off x="4572000" y="5853499"/>
                <a:ext cx="263996" cy="242501"/>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44" name="Oval 43"/>
              <p:cNvSpPr/>
              <p:nvPr/>
            </p:nvSpPr>
            <p:spPr bwMode="auto">
              <a:xfrm>
                <a:off x="3012604" y="5243899"/>
                <a:ext cx="263996" cy="2425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45" name="Oval 44"/>
              <p:cNvSpPr/>
              <p:nvPr/>
            </p:nvSpPr>
            <p:spPr bwMode="auto">
              <a:xfrm>
                <a:off x="3927004" y="4405699"/>
                <a:ext cx="263996" cy="2425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46" name="Oval 45"/>
              <p:cNvSpPr/>
              <p:nvPr/>
            </p:nvSpPr>
            <p:spPr bwMode="auto">
              <a:xfrm>
                <a:off x="5181600" y="4405699"/>
                <a:ext cx="263996" cy="2425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47" name="Oval 46"/>
              <p:cNvSpPr/>
              <p:nvPr/>
            </p:nvSpPr>
            <p:spPr bwMode="auto">
              <a:xfrm>
                <a:off x="6096000" y="5243899"/>
                <a:ext cx="263996" cy="2425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48" name="Oval 47"/>
              <p:cNvSpPr/>
              <p:nvPr/>
            </p:nvSpPr>
            <p:spPr bwMode="auto">
              <a:xfrm>
                <a:off x="6060604" y="2348299"/>
                <a:ext cx="263996" cy="242501"/>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49" name="Oval 48"/>
              <p:cNvSpPr/>
              <p:nvPr/>
            </p:nvSpPr>
            <p:spPr bwMode="auto">
              <a:xfrm>
                <a:off x="5181600" y="3200400"/>
                <a:ext cx="263996" cy="242501"/>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50" name="Oval 49"/>
              <p:cNvSpPr/>
              <p:nvPr/>
            </p:nvSpPr>
            <p:spPr bwMode="auto">
              <a:xfrm>
                <a:off x="3886200" y="3200400"/>
                <a:ext cx="263996" cy="242501"/>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51" name="Oval 50"/>
              <p:cNvSpPr/>
              <p:nvPr/>
            </p:nvSpPr>
            <p:spPr bwMode="auto">
              <a:xfrm>
                <a:off x="3048000" y="2362200"/>
                <a:ext cx="263996" cy="242501"/>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52" name="Oval 51"/>
              <p:cNvSpPr/>
              <p:nvPr/>
            </p:nvSpPr>
            <p:spPr bwMode="auto">
              <a:xfrm>
                <a:off x="4572000" y="4648200"/>
                <a:ext cx="263996" cy="242501"/>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53" name="Oval 52"/>
              <p:cNvSpPr/>
              <p:nvPr/>
            </p:nvSpPr>
            <p:spPr bwMode="auto">
              <a:xfrm>
                <a:off x="3657600" y="3796099"/>
                <a:ext cx="263996" cy="242501"/>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54" name="Oval 53"/>
              <p:cNvSpPr/>
              <p:nvPr/>
            </p:nvSpPr>
            <p:spPr bwMode="auto">
              <a:xfrm>
                <a:off x="5486400" y="3796099"/>
                <a:ext cx="263996" cy="242501"/>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55" name="Oval 54"/>
              <p:cNvSpPr/>
              <p:nvPr/>
            </p:nvSpPr>
            <p:spPr bwMode="auto">
              <a:xfrm>
                <a:off x="6705600" y="3796099"/>
                <a:ext cx="263996" cy="242501"/>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56" name="Oval 55"/>
              <p:cNvSpPr/>
              <p:nvPr/>
            </p:nvSpPr>
            <p:spPr bwMode="auto">
              <a:xfrm>
                <a:off x="4572000" y="2957899"/>
                <a:ext cx="263996" cy="242501"/>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57" name="Oval 56"/>
              <p:cNvSpPr/>
              <p:nvPr/>
            </p:nvSpPr>
            <p:spPr bwMode="auto">
              <a:xfrm>
                <a:off x="2438400" y="3796099"/>
                <a:ext cx="263996" cy="242501"/>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grpSp>
        <p:sp>
          <p:nvSpPr>
            <p:cNvPr id="76" name="TextBox 75"/>
            <p:cNvSpPr txBox="1"/>
            <p:nvPr/>
          </p:nvSpPr>
          <p:spPr>
            <a:xfrm>
              <a:off x="5945689" y="6400800"/>
              <a:ext cx="2868093" cy="338554"/>
            </a:xfrm>
            <a:prstGeom prst="rect">
              <a:avLst/>
            </a:prstGeom>
            <a:noFill/>
          </p:spPr>
          <p:txBody>
            <a:bodyPr wrap="none" rtlCol="1">
              <a:spAutoFit/>
            </a:bodyPr>
            <a:lstStyle/>
            <a:p>
              <a:pPr algn="l" rtl="0"/>
              <a:r>
                <a:rPr lang="en-US" sz="1600" dirty="0">
                  <a:latin typeface="Times New Roman" panose="02020603050405020304" pitchFamily="18" charset="0"/>
                  <a:cs typeface="Times New Roman" panose="02020603050405020304" pitchFamily="18" charset="0"/>
                </a:rPr>
                <a:t>T</a:t>
              </a:r>
              <a:r>
                <a:rPr lang="en-US" sz="1600" dirty="0" smtClean="0">
                  <a:latin typeface="Times New Roman" panose="02020603050405020304" pitchFamily="18" charset="0"/>
                  <a:cs typeface="Times New Roman" panose="02020603050405020304" pitchFamily="18" charset="0"/>
                </a:rPr>
                <a:t>he hypercube in 4 dimensions </a:t>
              </a:r>
              <a:endParaRPr lang="he-IL"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713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Box 4"/>
          <p:cNvSpPr txBox="1">
            <a:spLocks noChangeArrowheads="1"/>
          </p:cNvSpPr>
          <p:nvPr/>
        </p:nvSpPr>
        <p:spPr bwMode="auto">
          <a:xfrm>
            <a:off x="0" y="164068"/>
            <a:ext cx="4121706" cy="369332"/>
          </a:xfrm>
          <a:prstGeom prst="rect">
            <a:avLst/>
          </a:prstGeom>
          <a:noFill/>
          <a:ln w="9525">
            <a:noFill/>
            <a:miter lim="800000"/>
            <a:headEnd/>
            <a:tailEnd/>
          </a:ln>
        </p:spPr>
        <p:txBody>
          <a:bodyPr wrap="none">
            <a:spAutoFit/>
          </a:bodyPr>
          <a:lstStyle/>
          <a:p>
            <a:pPr algn="l" rtl="0"/>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Step 2</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Adjacency  on the meta-graph</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grpSp>
        <p:nvGrpSpPr>
          <p:cNvPr id="3077" name="Group 1"/>
          <p:cNvGrpSpPr>
            <a:grpSpLocks/>
          </p:cNvGrpSpPr>
          <p:nvPr/>
        </p:nvGrpSpPr>
        <p:grpSpPr bwMode="auto">
          <a:xfrm>
            <a:off x="76200" y="533400"/>
            <a:ext cx="6529322" cy="541517"/>
            <a:chOff x="152400" y="-248109"/>
            <a:chExt cx="5474576" cy="646549"/>
          </a:xfrm>
        </p:grpSpPr>
        <p:sp>
          <p:nvSpPr>
            <p:cNvPr id="3107" name="Rectangle 1"/>
            <p:cNvSpPr>
              <a:spLocks noChangeArrowheads="1"/>
            </p:cNvSpPr>
            <p:nvPr/>
          </p:nvSpPr>
          <p:spPr bwMode="auto">
            <a:xfrm>
              <a:off x="152400" y="-248109"/>
              <a:ext cx="5474576" cy="646549"/>
            </a:xfrm>
            <a:prstGeom prst="rect">
              <a:avLst/>
            </a:prstGeom>
            <a:noFill/>
            <a:ln w="9525">
              <a:noFill/>
              <a:miter lim="800000"/>
              <a:headEnd/>
              <a:tailEnd/>
            </a:ln>
          </p:spPr>
          <p:txBody>
            <a:bodyPr wrap="none">
              <a:spAutoFit/>
            </a:bodyPr>
            <a:lstStyle/>
            <a:p>
              <a:pPr algn="l" rtl="0"/>
              <a:r>
                <a:rPr lang="en-US" dirty="0">
                  <a:latin typeface="Times New Roman" pitchFamily="18" charset="0"/>
                  <a:cs typeface="Times New Roman" pitchFamily="18" charset="0"/>
                </a:rPr>
                <a:t>Example: Symmetric </a:t>
              </a:r>
              <a:r>
                <a:rPr lang="en-US" dirty="0" smtClean="0">
                  <a:latin typeface="Times New Roman" pitchFamily="18" charset="0"/>
                  <a:cs typeface="Times New Roman" pitchFamily="18" charset="0"/>
                </a:rPr>
                <a:t>(sign balanced) Bernoulli </a:t>
              </a:r>
              <a:r>
                <a:rPr lang="en-US" dirty="0">
                  <a:latin typeface="Times New Roman" pitchFamily="18" charset="0"/>
                  <a:cs typeface="Times New Roman" pitchFamily="18" charset="0"/>
                </a:rPr>
                <a:t>with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a:endParaRPr lang="en-US" dirty="0">
                <a:latin typeface="Times New Roman" pitchFamily="18" charset="0"/>
                <a:cs typeface="Times New Roman" pitchFamily="18" charset="0"/>
              </a:endParaRPr>
            </a:p>
          </p:txBody>
        </p:sp>
        <p:graphicFrame>
          <p:nvGraphicFramePr>
            <p:cNvPr id="3076" name="Object 2"/>
            <p:cNvGraphicFramePr>
              <a:graphicFrameLocks noChangeAspect="1"/>
            </p:cNvGraphicFramePr>
            <p:nvPr>
              <p:extLst>
                <p:ext uri="{D42A27DB-BD31-4B8C-83A1-F6EECF244321}">
                  <p14:modId xmlns:p14="http://schemas.microsoft.com/office/powerpoint/2010/main" val="1433156665"/>
                </p:ext>
              </p:extLst>
            </p:nvPr>
          </p:nvGraphicFramePr>
          <p:xfrm>
            <a:off x="4289781" y="-194985"/>
            <a:ext cx="1213924" cy="401774"/>
          </p:xfrm>
          <a:graphic>
            <a:graphicData uri="http://schemas.openxmlformats.org/presentationml/2006/ole">
              <mc:AlternateContent xmlns:mc="http://schemas.openxmlformats.org/markup-compatibility/2006">
                <mc:Choice xmlns:v="urn:schemas-microsoft-com:vml" Requires="v">
                  <p:oleObj spid="_x0000_s3289" name="משוואה" r:id="rId6" imgW="812520" imgH="241200" progId="Equation.3">
                    <p:embed/>
                  </p:oleObj>
                </mc:Choice>
                <mc:Fallback>
                  <p:oleObj name="משוואה" r:id="rId6" imgW="812520" imgH="241200" progId="Equation.3">
                    <p:embed/>
                    <p:pic>
                      <p:nvPicPr>
                        <p:cNvPr id="0" name="Object 2"/>
                        <p:cNvPicPr>
                          <a:picLocks noChangeAspect="1" noChangeArrowheads="1"/>
                        </p:cNvPicPr>
                        <p:nvPr/>
                      </p:nvPicPr>
                      <p:blipFill>
                        <a:blip r:embed="rId7"/>
                        <a:srcRect/>
                        <a:stretch>
                          <a:fillRect/>
                        </a:stretch>
                      </p:blipFill>
                      <p:spPr bwMode="auto">
                        <a:xfrm>
                          <a:off x="4289781" y="-194985"/>
                          <a:ext cx="1213924" cy="401774"/>
                        </a:xfrm>
                        <a:prstGeom prst="rect">
                          <a:avLst/>
                        </a:prstGeom>
                        <a:noFill/>
                        <a:extLst/>
                      </p:spPr>
                    </p:pic>
                  </p:oleObj>
                </mc:Fallback>
              </mc:AlternateContent>
            </a:graphicData>
          </a:graphic>
        </p:graphicFrame>
      </p:grpSp>
      <p:grpSp>
        <p:nvGrpSpPr>
          <p:cNvPr id="8" name="Group 7"/>
          <p:cNvGrpSpPr/>
          <p:nvPr/>
        </p:nvGrpSpPr>
        <p:grpSpPr>
          <a:xfrm>
            <a:off x="523784" y="3551177"/>
            <a:ext cx="8397875" cy="1020823"/>
            <a:chOff x="617336" y="3511708"/>
            <a:chExt cx="8397875" cy="1020823"/>
          </a:xfrm>
        </p:grpSpPr>
        <mc:AlternateContent xmlns:mc="http://schemas.openxmlformats.org/markup-compatibility/2006" xmlns:a14="http://schemas.microsoft.com/office/drawing/2010/main">
          <mc:Choice Requires="a14">
            <p:sp>
              <p:nvSpPr>
                <p:cNvPr id="3096" name="TextBox 60"/>
                <p:cNvSpPr txBox="1">
                  <a:spLocks noChangeArrowheads="1"/>
                </p:cNvSpPr>
                <p:nvPr/>
              </p:nvSpPr>
              <p:spPr bwMode="auto">
                <a:xfrm>
                  <a:off x="617336" y="3886200"/>
                  <a:ext cx="8397875" cy="646331"/>
                </a:xfrm>
                <a:prstGeom prst="rect">
                  <a:avLst/>
                </a:prstGeom>
                <a:noFill/>
                <a:ln w="9525">
                  <a:noFill/>
                  <a:miter lim="800000"/>
                  <a:headEnd/>
                  <a:tailEnd/>
                </a:ln>
              </p:spPr>
              <p:txBody>
                <a:bodyPr>
                  <a:spAutoFit/>
                </a:bodyPr>
                <a:lstStyle/>
                <a:p>
                  <a:pPr algn="l" rtl="0"/>
                  <a:r>
                    <a:rPr lang="en-US" dirty="0" smtClean="0">
                      <a:latin typeface="Times New Roman" pitchFamily="18" charset="0"/>
                      <a:cs typeface="Times New Roman" pitchFamily="18" charset="0"/>
                    </a:rPr>
                    <a:t>Every index in the original code can be interchanged to reach an adjacent vertex</a:t>
                  </a:r>
                </a:p>
                <a:p>
                  <a:pPr algn="l" rtl="0"/>
                  <a:r>
                    <a:rPr lang="en-US" dirty="0" smtClean="0">
                      <a:latin typeface="Times New Roman" pitchFamily="18" charset="0"/>
                      <a:cs typeface="Times New Roman" pitchFamily="18" charset="0"/>
                    </a:rPr>
                    <a:t> on the meta graph.  Hence,  the meta-graph is regular with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𝑑</m:t>
                          </m:r>
                        </m:e>
                        <m:sub>
                          <m:r>
                            <a:rPr lang="en-US" b="0" i="1" smtClean="0">
                              <a:latin typeface="Cambria Math"/>
                              <a:cs typeface="Times New Roman" pitchFamily="18" charset="0"/>
                            </a:rPr>
                            <m:t>𝑁</m:t>
                          </m:r>
                        </m:sub>
                      </m:sSub>
                    </m:oMath>
                  </a14:m>
                  <a:r>
                    <a:rPr lang="en-US" dirty="0" smtClean="0">
                      <a:latin typeface="Times New Roman" pitchFamily="18" charset="0"/>
                      <a:cs typeface="Times New Roman" pitchFamily="18" charset="0"/>
                    </a:rPr>
                    <a:t> = (N-1)N/2.</a:t>
                  </a:r>
                  <a:endParaRPr lang="en-US" dirty="0">
                    <a:latin typeface="Times New Roman" pitchFamily="18" charset="0"/>
                    <a:cs typeface="Times New Roman" pitchFamily="18" charset="0"/>
                  </a:endParaRPr>
                </a:p>
              </p:txBody>
            </p:sp>
          </mc:Choice>
          <mc:Fallback xmlns="">
            <p:sp>
              <p:nvSpPr>
                <p:cNvPr id="3096" name="TextBox 60"/>
                <p:cNvSpPr txBox="1">
                  <a:spLocks noRot="1" noChangeAspect="1" noMove="1" noResize="1" noEditPoints="1" noAdjustHandles="1" noChangeArrowheads="1" noChangeShapeType="1" noTextEdit="1"/>
                </p:cNvSpPr>
                <p:nvPr/>
              </p:nvSpPr>
              <p:spPr bwMode="auto">
                <a:xfrm>
                  <a:off x="617336" y="3886200"/>
                  <a:ext cx="8397875" cy="646331"/>
                </a:xfrm>
                <a:prstGeom prst="rect">
                  <a:avLst/>
                </a:prstGeom>
                <a:blipFill rotWithShape="1">
                  <a:blip r:embed="rId10"/>
                  <a:stretch>
                    <a:fillRect l="-581" t="-4717" b="-13208"/>
                  </a:stretch>
                </a:blipFill>
                <a:ln w="9525">
                  <a:noFill/>
                  <a:miter lim="800000"/>
                  <a:headEnd/>
                  <a:tailEnd/>
                </a:ln>
              </p:spPr>
              <p:txBody>
                <a:bodyPr/>
                <a:lstStyle/>
                <a:p>
                  <a:r>
                    <a:rPr lang="he-IL">
                      <a:noFill/>
                    </a:rPr>
                    <a:t> </a:t>
                  </a:r>
                </a:p>
              </p:txBody>
            </p:sp>
          </mc:Fallback>
        </mc:AlternateContent>
        <p:sp>
          <p:nvSpPr>
            <p:cNvPr id="3" name="TextBox 2"/>
            <p:cNvSpPr txBox="1"/>
            <p:nvPr/>
          </p:nvSpPr>
          <p:spPr>
            <a:xfrm>
              <a:off x="1189647" y="3511708"/>
              <a:ext cx="6167136" cy="369332"/>
            </a:xfrm>
            <a:prstGeom prst="rect">
              <a:avLst/>
            </a:prstGeom>
            <a:noFill/>
          </p:spPr>
          <p:txBody>
            <a:bodyPr wrap="none" rtlCol="1">
              <a:spAutoFit/>
            </a:bodyPr>
            <a:lstStyle/>
            <a:p>
              <a:pPr algn="l" rtl="0"/>
              <a:r>
                <a:rPr lang="en-US" dirty="0" smtClean="0">
                  <a:solidFill>
                    <a:srgbClr val="FF0000"/>
                  </a:solidFill>
                  <a:latin typeface="Times New Roman" panose="02020603050405020304" pitchFamily="18" charset="0"/>
                  <a:cs typeface="Times New Roman" panose="02020603050405020304" pitchFamily="18" charset="0"/>
                </a:rPr>
                <a:t>Vertices are adjacent if the Hamming distance between them is  1</a:t>
              </a:r>
              <a:endParaRPr lang="he-IL" dirty="0">
                <a:solidFill>
                  <a:srgbClr val="FF0000"/>
                </a:solidFill>
                <a:latin typeface="Times New Roman" panose="02020603050405020304" pitchFamily="18" charset="0"/>
                <a:cs typeface="Times New Roman" panose="02020603050405020304" pitchFamily="18" charset="0"/>
              </a:endParaRPr>
            </a:p>
          </p:txBody>
        </p:sp>
      </p:grpSp>
      <p:grpSp>
        <p:nvGrpSpPr>
          <p:cNvPr id="40" name="Group 39"/>
          <p:cNvGrpSpPr/>
          <p:nvPr/>
        </p:nvGrpSpPr>
        <p:grpSpPr bwMode="auto">
          <a:xfrm>
            <a:off x="2514880" y="4800600"/>
            <a:ext cx="3939295" cy="1854647"/>
            <a:chOff x="2515021" y="4800600"/>
            <a:chExt cx="3939295" cy="1854647"/>
          </a:xfrm>
        </p:grpSpPr>
        <p:pic>
          <p:nvPicPr>
            <p:cNvPr id="38" name="Picture 37" descr="TP_tmp.pn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bwMode="auto">
            <a:xfrm>
              <a:off x="2515021" y="5263650"/>
              <a:ext cx="3718306" cy="13915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7" name="Rectangle 6"/>
            <p:cNvSpPr/>
            <p:nvPr/>
          </p:nvSpPr>
          <p:spPr bwMode="auto">
            <a:xfrm>
              <a:off x="2824796" y="4800600"/>
              <a:ext cx="3629520" cy="369332"/>
            </a:xfrm>
            <a:prstGeom prst="rect">
              <a:avLst/>
            </a:prstGeom>
          </p:spPr>
          <p:txBody>
            <a:bodyPr wrap="none">
              <a:spAutoFit/>
            </a:bodyPr>
            <a:lstStyle/>
            <a:p>
              <a:pPr algn="l" rtl="0"/>
              <a:r>
                <a:rPr lang="en-US" dirty="0" err="1" smtClean="0">
                  <a:latin typeface="Times New Roman" pitchFamily="18" charset="0"/>
                  <a:cs typeface="Times New Roman" pitchFamily="18" charset="0"/>
                </a:rPr>
                <a:t>δ</a:t>
              </a:r>
              <a:r>
                <a:rPr lang="en-US" i="1" dirty="0" err="1" smtClean="0">
                  <a:latin typeface="Times New Roman" pitchFamily="18" charset="0"/>
                  <a:cs typeface="Times New Roman" pitchFamily="18" charset="0"/>
                </a:rPr>
                <a:t>B</a:t>
              </a:r>
              <a:r>
                <a:rPr lang="en-US" i="1" dirty="0" smtClean="0">
                  <a:latin typeface="Times New Roman" pitchFamily="18" charset="0"/>
                  <a:cs typeface="Times New Roman" pitchFamily="18" charset="0"/>
                </a:rPr>
                <a:t>=B’- B    </a:t>
              </a:r>
              <a:r>
                <a:rPr lang="en-US" dirty="0">
                  <a:latin typeface="Times New Roman" pitchFamily="18" charset="0"/>
                  <a:cs typeface="Times New Roman" pitchFamily="18" charset="0"/>
                </a:rPr>
                <a:t>is a </a:t>
              </a:r>
              <a:r>
                <a:rPr lang="en-US" dirty="0">
                  <a:solidFill>
                    <a:srgbClr val="FF0000"/>
                  </a:solidFill>
                  <a:latin typeface="Times New Roman" pitchFamily="18" charset="0"/>
                  <a:cs typeface="Times New Roman" pitchFamily="18" charset="0"/>
                </a:rPr>
                <a:t>rank 2 perturbation   </a:t>
              </a:r>
            </a:p>
          </p:txBody>
        </p:sp>
      </p:grpSp>
      <p:grpSp>
        <p:nvGrpSpPr>
          <p:cNvPr id="14" name="Group 13"/>
          <p:cNvGrpSpPr/>
          <p:nvPr/>
        </p:nvGrpSpPr>
        <p:grpSpPr bwMode="auto">
          <a:xfrm>
            <a:off x="125846" y="1524000"/>
            <a:ext cx="4107297" cy="1676400"/>
            <a:chOff x="125845" y="1524000"/>
            <a:chExt cx="4107297" cy="1676400"/>
          </a:xfrm>
        </p:grpSpPr>
        <p:pic>
          <p:nvPicPr>
            <p:cNvPr id="12" name="Picture 11" descr="TP_tmp.png"/>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bwMode="auto">
            <a:xfrm>
              <a:off x="125845" y="1576963"/>
              <a:ext cx="2642448" cy="162343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54" name="Group 32"/>
            <p:cNvGrpSpPr>
              <a:grpSpLocks/>
            </p:cNvGrpSpPr>
            <p:nvPr/>
          </p:nvGrpSpPr>
          <p:grpSpPr bwMode="auto">
            <a:xfrm>
              <a:off x="2819402" y="1524000"/>
              <a:ext cx="1413740" cy="1217499"/>
              <a:chOff x="5638800" y="3424092"/>
              <a:chExt cx="1676400" cy="1452708"/>
            </a:xfrm>
          </p:grpSpPr>
          <p:sp>
            <p:nvSpPr>
              <p:cNvPr id="55" name="Oval 14"/>
              <p:cNvSpPr>
                <a:spLocks noChangeArrowheads="1"/>
              </p:cNvSpPr>
              <p:nvPr/>
            </p:nvSpPr>
            <p:spPr bwMode="auto">
              <a:xfrm>
                <a:off x="5638800" y="3424093"/>
                <a:ext cx="457199" cy="381000"/>
              </a:xfrm>
              <a:prstGeom prst="ellipse">
                <a:avLst/>
              </a:prstGeom>
              <a:solidFill>
                <a:schemeClr val="accent1"/>
              </a:solidFill>
              <a:ln w="9525" algn="ctr">
                <a:solidFill>
                  <a:schemeClr val="tx1"/>
                </a:solidFill>
                <a:round/>
                <a:headEnd/>
                <a:tailEnd/>
              </a:ln>
            </p:spPr>
            <p:txBody>
              <a:bodyPr/>
              <a:lstStyle/>
              <a:p>
                <a:r>
                  <a:rPr lang="en-US" dirty="0"/>
                  <a:t>1</a:t>
                </a:r>
                <a:endParaRPr lang="en-GB" dirty="0"/>
              </a:p>
            </p:txBody>
          </p:sp>
          <p:sp>
            <p:nvSpPr>
              <p:cNvPr id="56" name="Oval 15"/>
              <p:cNvSpPr>
                <a:spLocks noChangeArrowheads="1"/>
              </p:cNvSpPr>
              <p:nvPr/>
            </p:nvSpPr>
            <p:spPr bwMode="auto">
              <a:xfrm>
                <a:off x="5715000" y="4495800"/>
                <a:ext cx="457200" cy="381000"/>
              </a:xfrm>
              <a:prstGeom prst="ellipse">
                <a:avLst/>
              </a:prstGeom>
              <a:solidFill>
                <a:schemeClr val="accent1"/>
              </a:solidFill>
              <a:ln w="9525" algn="ctr">
                <a:solidFill>
                  <a:schemeClr val="tx1"/>
                </a:solidFill>
                <a:round/>
                <a:headEnd/>
                <a:tailEnd/>
              </a:ln>
            </p:spPr>
            <p:txBody>
              <a:bodyPr/>
              <a:lstStyle/>
              <a:p>
                <a:r>
                  <a:rPr lang="en-US" dirty="0"/>
                  <a:t>3</a:t>
                </a:r>
                <a:endParaRPr lang="en-GB" dirty="0"/>
              </a:p>
            </p:txBody>
          </p:sp>
          <p:sp>
            <p:nvSpPr>
              <p:cNvPr id="57" name="Oval 16"/>
              <p:cNvSpPr>
                <a:spLocks noChangeArrowheads="1"/>
              </p:cNvSpPr>
              <p:nvPr/>
            </p:nvSpPr>
            <p:spPr bwMode="auto">
              <a:xfrm>
                <a:off x="6781800" y="3424092"/>
                <a:ext cx="457199" cy="381000"/>
              </a:xfrm>
              <a:prstGeom prst="ellipse">
                <a:avLst/>
              </a:prstGeom>
              <a:solidFill>
                <a:schemeClr val="accent1"/>
              </a:solidFill>
              <a:ln w="9525" algn="ctr">
                <a:solidFill>
                  <a:schemeClr val="tx1"/>
                </a:solidFill>
                <a:round/>
                <a:headEnd/>
                <a:tailEnd/>
              </a:ln>
            </p:spPr>
            <p:txBody>
              <a:bodyPr/>
              <a:lstStyle/>
              <a:p>
                <a:r>
                  <a:rPr lang="en-US" dirty="0"/>
                  <a:t>2</a:t>
                </a:r>
                <a:endParaRPr lang="en-GB" dirty="0"/>
              </a:p>
            </p:txBody>
          </p:sp>
          <p:cxnSp>
            <p:nvCxnSpPr>
              <p:cNvPr id="58" name="Straight Connector 19"/>
              <p:cNvCxnSpPr>
                <a:cxnSpLocks noChangeShapeType="1"/>
                <a:stCxn id="55" idx="6"/>
                <a:endCxn id="57" idx="2"/>
              </p:cNvCxnSpPr>
              <p:nvPr/>
            </p:nvCxnSpPr>
            <p:spPr bwMode="auto">
              <a:xfrm flipV="1">
                <a:off x="6095999" y="3614592"/>
                <a:ext cx="685801" cy="1"/>
              </a:xfrm>
              <a:prstGeom prst="line">
                <a:avLst/>
              </a:prstGeom>
              <a:noFill/>
              <a:ln w="22225" algn="ctr">
                <a:solidFill>
                  <a:schemeClr val="tx1"/>
                </a:solidFill>
                <a:round/>
                <a:headEnd/>
                <a:tailEnd/>
              </a:ln>
            </p:spPr>
          </p:cxnSp>
          <p:cxnSp>
            <p:nvCxnSpPr>
              <p:cNvPr id="59" name="Straight Connector 21"/>
              <p:cNvCxnSpPr>
                <a:cxnSpLocks noChangeShapeType="1"/>
                <a:stCxn id="55" idx="5"/>
              </p:cNvCxnSpPr>
              <p:nvPr/>
            </p:nvCxnSpPr>
            <p:spPr bwMode="auto">
              <a:xfrm>
                <a:off x="6029045" y="3749297"/>
                <a:ext cx="895910" cy="797392"/>
              </a:xfrm>
              <a:prstGeom prst="line">
                <a:avLst/>
              </a:prstGeom>
              <a:noFill/>
              <a:ln w="19050" algn="ctr">
                <a:solidFill>
                  <a:schemeClr val="tx1"/>
                </a:solidFill>
                <a:round/>
                <a:headEnd/>
                <a:tailEnd/>
              </a:ln>
            </p:spPr>
          </p:cxnSp>
          <p:cxnSp>
            <p:nvCxnSpPr>
              <p:cNvPr id="60" name="Straight Connector 23"/>
              <p:cNvCxnSpPr>
                <a:cxnSpLocks noChangeShapeType="1"/>
              </p:cNvCxnSpPr>
              <p:nvPr/>
            </p:nvCxnSpPr>
            <p:spPr bwMode="auto">
              <a:xfrm>
                <a:off x="7010400" y="3810000"/>
                <a:ext cx="0" cy="838200"/>
              </a:xfrm>
              <a:prstGeom prst="line">
                <a:avLst/>
              </a:prstGeom>
              <a:noFill/>
              <a:ln w="19050" algn="ctr">
                <a:solidFill>
                  <a:schemeClr val="tx1"/>
                </a:solidFill>
                <a:round/>
                <a:headEnd/>
                <a:tailEnd/>
              </a:ln>
            </p:spPr>
          </p:cxnSp>
          <p:sp>
            <p:nvSpPr>
              <p:cNvPr id="61" name="Oval 27"/>
              <p:cNvSpPr>
                <a:spLocks noChangeArrowheads="1"/>
              </p:cNvSpPr>
              <p:nvPr/>
            </p:nvSpPr>
            <p:spPr bwMode="auto">
              <a:xfrm>
                <a:off x="6858000" y="4495800"/>
                <a:ext cx="457200" cy="381000"/>
              </a:xfrm>
              <a:prstGeom prst="ellipse">
                <a:avLst/>
              </a:prstGeom>
              <a:solidFill>
                <a:schemeClr val="accent1"/>
              </a:solidFill>
              <a:ln w="9525" algn="ctr">
                <a:solidFill>
                  <a:schemeClr val="tx1"/>
                </a:solidFill>
                <a:round/>
                <a:headEnd/>
                <a:tailEnd/>
              </a:ln>
            </p:spPr>
            <p:txBody>
              <a:bodyPr/>
              <a:lstStyle/>
              <a:p>
                <a:r>
                  <a:rPr lang="en-US"/>
                  <a:t>4</a:t>
                </a:r>
                <a:endParaRPr lang="en-GB"/>
              </a:p>
            </p:txBody>
          </p:sp>
          <p:cxnSp>
            <p:nvCxnSpPr>
              <p:cNvPr id="62" name="Straight Connector 31"/>
              <p:cNvCxnSpPr>
                <a:cxnSpLocks noChangeShapeType="1"/>
                <a:stCxn id="57" idx="3"/>
                <a:endCxn id="56" idx="7"/>
              </p:cNvCxnSpPr>
              <p:nvPr/>
            </p:nvCxnSpPr>
            <p:spPr bwMode="auto">
              <a:xfrm flipH="1">
                <a:off x="6105244" y="3749296"/>
                <a:ext cx="743512" cy="802300"/>
              </a:xfrm>
              <a:prstGeom prst="line">
                <a:avLst/>
              </a:prstGeom>
              <a:noFill/>
              <a:ln w="19050" algn="ctr">
                <a:solidFill>
                  <a:schemeClr val="tx1"/>
                </a:solidFill>
                <a:round/>
                <a:headEnd/>
                <a:tailEnd/>
              </a:ln>
            </p:spPr>
          </p:cxnSp>
        </p:grpSp>
      </p:grpSp>
      <p:grpSp>
        <p:nvGrpSpPr>
          <p:cNvPr id="11" name="Group 10"/>
          <p:cNvGrpSpPr/>
          <p:nvPr/>
        </p:nvGrpSpPr>
        <p:grpSpPr bwMode="auto">
          <a:xfrm>
            <a:off x="4297918" y="1524000"/>
            <a:ext cx="4601609" cy="1667091"/>
            <a:chOff x="4298033" y="1524000"/>
            <a:chExt cx="4601609" cy="1667091"/>
          </a:xfrm>
        </p:grpSpPr>
        <p:pic>
          <p:nvPicPr>
            <p:cNvPr id="9" name="Picture 8" descr="TP_tmp.pn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bwMode="auto">
            <a:xfrm>
              <a:off x="5942910" y="1576963"/>
              <a:ext cx="2956732" cy="161412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3087" name="Straight Connector 49"/>
            <p:cNvCxnSpPr>
              <a:cxnSpLocks noChangeShapeType="1"/>
              <a:stCxn id="3089" idx="6"/>
              <a:endCxn id="3094" idx="2"/>
            </p:cNvCxnSpPr>
            <p:nvPr/>
          </p:nvCxnSpPr>
          <p:spPr bwMode="auto">
            <a:xfrm>
              <a:off x="4964332" y="2587165"/>
              <a:ext cx="588498" cy="0"/>
            </a:xfrm>
            <a:prstGeom prst="line">
              <a:avLst/>
            </a:prstGeom>
            <a:noFill/>
            <a:ln w="19050" algn="ctr">
              <a:solidFill>
                <a:srgbClr val="FF0000"/>
              </a:solidFill>
              <a:round/>
              <a:headEnd/>
              <a:tailEnd/>
            </a:ln>
          </p:spPr>
        </p:cxnSp>
        <p:sp>
          <p:nvSpPr>
            <p:cNvPr id="3084" name="TextBox 89"/>
            <p:cNvSpPr txBox="1">
              <a:spLocks noChangeArrowheads="1"/>
            </p:cNvSpPr>
            <p:nvPr/>
          </p:nvSpPr>
          <p:spPr bwMode="auto">
            <a:xfrm>
              <a:off x="4298033" y="1978971"/>
              <a:ext cx="273967" cy="312079"/>
            </a:xfrm>
            <a:prstGeom prst="rect">
              <a:avLst/>
            </a:prstGeom>
            <a:noFill/>
            <a:ln w="9525">
              <a:noFill/>
              <a:miter lim="800000"/>
              <a:headEnd/>
              <a:tailEnd/>
            </a:ln>
          </p:spPr>
          <p:txBody>
            <a:bodyPr wrap="none">
              <a:spAutoFit/>
            </a:bodyPr>
            <a:lstStyle/>
            <a:p>
              <a:r>
                <a:rPr lang="en-US" dirty="0">
                  <a:solidFill>
                    <a:srgbClr val="FF0000"/>
                  </a:solidFill>
                </a:rPr>
                <a:t>~</a:t>
              </a:r>
              <a:endParaRPr lang="en-GB" dirty="0">
                <a:solidFill>
                  <a:srgbClr val="FF0000"/>
                </a:solidFill>
              </a:endParaRPr>
            </a:p>
          </p:txBody>
        </p:sp>
        <p:grpSp>
          <p:nvGrpSpPr>
            <p:cNvPr id="67" name="Group 35"/>
            <p:cNvGrpSpPr>
              <a:grpSpLocks/>
            </p:cNvGrpSpPr>
            <p:nvPr/>
          </p:nvGrpSpPr>
          <p:grpSpPr bwMode="auto">
            <a:xfrm>
              <a:off x="4572000" y="1524000"/>
              <a:ext cx="1373162" cy="1224250"/>
              <a:chOff x="5638800" y="3429000"/>
              <a:chExt cx="1600200" cy="1447800"/>
            </a:xfrm>
          </p:grpSpPr>
          <p:sp>
            <p:nvSpPr>
              <p:cNvPr id="68" name="Oval 36"/>
              <p:cNvSpPr>
                <a:spLocks noChangeArrowheads="1"/>
              </p:cNvSpPr>
              <p:nvPr/>
            </p:nvSpPr>
            <p:spPr bwMode="auto">
              <a:xfrm>
                <a:off x="5638800" y="3429000"/>
                <a:ext cx="457200" cy="381000"/>
              </a:xfrm>
              <a:prstGeom prst="ellipse">
                <a:avLst/>
              </a:prstGeom>
              <a:solidFill>
                <a:schemeClr val="accent1"/>
              </a:solidFill>
              <a:ln w="9525" algn="ctr">
                <a:solidFill>
                  <a:schemeClr val="tx1"/>
                </a:solidFill>
                <a:round/>
                <a:headEnd/>
                <a:tailEnd/>
              </a:ln>
            </p:spPr>
            <p:txBody>
              <a:bodyPr/>
              <a:lstStyle/>
              <a:p>
                <a:r>
                  <a:rPr lang="en-US" dirty="0"/>
                  <a:t>1</a:t>
                </a:r>
                <a:endParaRPr lang="en-GB" dirty="0"/>
              </a:p>
            </p:txBody>
          </p:sp>
          <p:sp>
            <p:nvSpPr>
              <p:cNvPr id="69" name="Oval 37"/>
              <p:cNvSpPr>
                <a:spLocks noChangeArrowheads="1"/>
              </p:cNvSpPr>
              <p:nvPr/>
            </p:nvSpPr>
            <p:spPr bwMode="auto">
              <a:xfrm>
                <a:off x="5638800" y="4495800"/>
                <a:ext cx="457200" cy="381000"/>
              </a:xfrm>
              <a:prstGeom prst="ellipse">
                <a:avLst/>
              </a:prstGeom>
              <a:solidFill>
                <a:schemeClr val="accent1"/>
              </a:solidFill>
              <a:ln w="9525" algn="ctr">
                <a:solidFill>
                  <a:schemeClr val="tx1"/>
                </a:solidFill>
                <a:round/>
                <a:headEnd/>
                <a:tailEnd/>
              </a:ln>
            </p:spPr>
            <p:txBody>
              <a:bodyPr/>
              <a:lstStyle/>
              <a:p>
                <a:r>
                  <a:rPr lang="en-US" dirty="0"/>
                  <a:t>3</a:t>
                </a:r>
                <a:endParaRPr lang="en-GB" dirty="0"/>
              </a:p>
            </p:txBody>
          </p:sp>
          <p:sp>
            <p:nvSpPr>
              <p:cNvPr id="70" name="Oval 38"/>
              <p:cNvSpPr>
                <a:spLocks noChangeArrowheads="1"/>
              </p:cNvSpPr>
              <p:nvPr/>
            </p:nvSpPr>
            <p:spPr bwMode="auto">
              <a:xfrm>
                <a:off x="6781800" y="3429000"/>
                <a:ext cx="457200" cy="381000"/>
              </a:xfrm>
              <a:prstGeom prst="ellipse">
                <a:avLst/>
              </a:prstGeom>
              <a:solidFill>
                <a:schemeClr val="accent1"/>
              </a:solidFill>
              <a:ln w="9525" algn="ctr">
                <a:solidFill>
                  <a:schemeClr val="tx1"/>
                </a:solidFill>
                <a:round/>
                <a:headEnd/>
                <a:tailEnd/>
              </a:ln>
            </p:spPr>
            <p:txBody>
              <a:bodyPr/>
              <a:lstStyle/>
              <a:p>
                <a:r>
                  <a:rPr lang="en-US" dirty="0"/>
                  <a:t>2</a:t>
                </a:r>
                <a:endParaRPr lang="en-GB" dirty="0"/>
              </a:p>
            </p:txBody>
          </p:sp>
          <p:cxnSp>
            <p:nvCxnSpPr>
              <p:cNvPr id="71" name="Straight Connector 39"/>
              <p:cNvCxnSpPr>
                <a:cxnSpLocks noChangeShapeType="1"/>
                <a:stCxn id="68" idx="6"/>
                <a:endCxn id="70" idx="2"/>
              </p:cNvCxnSpPr>
              <p:nvPr/>
            </p:nvCxnSpPr>
            <p:spPr bwMode="auto">
              <a:xfrm>
                <a:off x="6096000" y="3619500"/>
                <a:ext cx="685800" cy="0"/>
              </a:xfrm>
              <a:prstGeom prst="line">
                <a:avLst/>
              </a:prstGeom>
              <a:noFill/>
              <a:ln w="19050" algn="ctr">
                <a:solidFill>
                  <a:schemeClr val="tx1"/>
                </a:solidFill>
                <a:round/>
                <a:headEnd/>
                <a:tailEnd/>
              </a:ln>
            </p:spPr>
          </p:cxnSp>
          <p:cxnSp>
            <p:nvCxnSpPr>
              <p:cNvPr id="72" name="Straight Connector 40"/>
              <p:cNvCxnSpPr>
                <a:cxnSpLocks noChangeShapeType="1"/>
                <a:stCxn id="68" idx="5"/>
              </p:cNvCxnSpPr>
              <p:nvPr/>
            </p:nvCxnSpPr>
            <p:spPr bwMode="auto">
              <a:xfrm>
                <a:off x="6029045" y="3754204"/>
                <a:ext cx="895910" cy="797392"/>
              </a:xfrm>
              <a:prstGeom prst="line">
                <a:avLst/>
              </a:prstGeom>
              <a:noFill/>
              <a:ln w="19050" algn="ctr">
                <a:solidFill>
                  <a:schemeClr val="tx1"/>
                </a:solidFill>
                <a:round/>
                <a:headEnd/>
                <a:tailEnd/>
              </a:ln>
            </p:spPr>
          </p:cxnSp>
          <p:cxnSp>
            <p:nvCxnSpPr>
              <p:cNvPr id="73" name="Straight Connector 41"/>
              <p:cNvCxnSpPr>
                <a:cxnSpLocks noChangeShapeType="1"/>
              </p:cNvCxnSpPr>
              <p:nvPr/>
            </p:nvCxnSpPr>
            <p:spPr bwMode="auto">
              <a:xfrm>
                <a:off x="7010400" y="3810000"/>
                <a:ext cx="0" cy="838200"/>
              </a:xfrm>
              <a:prstGeom prst="line">
                <a:avLst/>
              </a:prstGeom>
              <a:noFill/>
              <a:ln w="19050" algn="ctr">
                <a:solidFill>
                  <a:schemeClr val="tx1"/>
                </a:solidFill>
                <a:round/>
                <a:headEnd/>
                <a:tailEnd/>
              </a:ln>
            </p:spPr>
          </p:cxnSp>
          <p:sp>
            <p:nvSpPr>
              <p:cNvPr id="74" name="Oval 42"/>
              <p:cNvSpPr>
                <a:spLocks noChangeArrowheads="1"/>
              </p:cNvSpPr>
              <p:nvPr/>
            </p:nvSpPr>
            <p:spPr bwMode="auto">
              <a:xfrm>
                <a:off x="6781800" y="4495800"/>
                <a:ext cx="457200" cy="381000"/>
              </a:xfrm>
              <a:prstGeom prst="ellipse">
                <a:avLst/>
              </a:prstGeom>
              <a:solidFill>
                <a:schemeClr val="accent1"/>
              </a:solidFill>
              <a:ln w="9525" algn="ctr">
                <a:solidFill>
                  <a:schemeClr val="tx1"/>
                </a:solidFill>
                <a:round/>
                <a:headEnd/>
                <a:tailEnd/>
              </a:ln>
            </p:spPr>
            <p:txBody>
              <a:bodyPr/>
              <a:lstStyle/>
              <a:p>
                <a:r>
                  <a:rPr lang="en-US"/>
                  <a:t>4</a:t>
                </a:r>
                <a:endParaRPr lang="en-GB"/>
              </a:p>
            </p:txBody>
          </p:sp>
          <p:cxnSp>
            <p:nvCxnSpPr>
              <p:cNvPr id="75" name="Straight Connector 43"/>
              <p:cNvCxnSpPr>
                <a:cxnSpLocks noChangeShapeType="1"/>
                <a:stCxn id="70" idx="3"/>
                <a:endCxn id="69" idx="7"/>
              </p:cNvCxnSpPr>
              <p:nvPr/>
            </p:nvCxnSpPr>
            <p:spPr bwMode="auto">
              <a:xfrm flipH="1">
                <a:off x="6029045" y="3754204"/>
                <a:ext cx="819710" cy="797392"/>
              </a:xfrm>
              <a:prstGeom prst="line">
                <a:avLst/>
              </a:prstGeom>
              <a:noFill/>
              <a:ln w="19050" algn="ctr">
                <a:solidFill>
                  <a:schemeClr val="tx1"/>
                </a:solidFill>
                <a:round/>
                <a:headEnd/>
                <a:tailEnd/>
              </a:ln>
            </p:spPr>
          </p:cxnSp>
        </p:grpSp>
      </p:grpSp>
      <mc:AlternateContent xmlns:mc="http://schemas.openxmlformats.org/markup-compatibility/2006" xmlns:a14="http://schemas.microsoft.com/office/drawing/2010/main">
        <mc:Choice Requires="a14">
          <p:sp>
            <p:nvSpPr>
              <p:cNvPr id="2" name="TextBox 1"/>
              <p:cNvSpPr txBox="1"/>
              <p:nvPr/>
            </p:nvSpPr>
            <p:spPr>
              <a:xfrm>
                <a:off x="4298034" y="838200"/>
                <a:ext cx="4769766" cy="358368"/>
              </a:xfrm>
              <a:prstGeom prst="rect">
                <a:avLst/>
              </a:prstGeom>
              <a:noFill/>
            </p:spPr>
            <p:txBody>
              <a:bodyPr wrap="square" rtlCol="1">
                <a:spAutoFit/>
              </a:bodyPr>
              <a:lstStyle/>
              <a:p>
                <a:pPr algn="l" rtl="0"/>
                <a:r>
                  <a:rPr lang="en-US" sz="1600" dirty="0" smtClean="0">
                    <a:solidFill>
                      <a:srgbClr val="0070C0"/>
                    </a:solidFill>
                    <a:latin typeface="Times New Roman" panose="02020603050405020304" pitchFamily="18" charset="0"/>
                    <a:cs typeface="Times New Roman" panose="02020603050405020304" pitchFamily="18" charset="0"/>
                  </a:rPr>
                  <a:t>Reminder: edge (</a:t>
                </a:r>
                <a:r>
                  <a:rPr lang="en-US" sz="1600" dirty="0" err="1" smtClean="0">
                    <a:solidFill>
                      <a:srgbClr val="0070C0"/>
                    </a:solidFill>
                    <a:latin typeface="Times New Roman" panose="02020603050405020304" pitchFamily="18" charset="0"/>
                    <a:cs typeface="Times New Roman" panose="02020603050405020304" pitchFamily="18" charset="0"/>
                  </a:rPr>
                  <a:t>i,j</a:t>
                </a:r>
                <a:r>
                  <a:rPr lang="en-US" sz="1600" dirty="0" smtClean="0">
                    <a:solidFill>
                      <a:srgbClr val="0070C0"/>
                    </a:solidFill>
                    <a:latin typeface="Times New Roman" panose="02020603050405020304" pitchFamily="18" charset="0"/>
                    <a:cs typeface="Times New Roman" panose="02020603050405020304" pitchFamily="18" charset="0"/>
                  </a:rPr>
                  <a:t>)  is not connected if </a:t>
                </a:r>
                <a14:m>
                  <m:oMath xmlns:m="http://schemas.openxmlformats.org/officeDocument/2006/math">
                    <m:sSub>
                      <m:sSubPr>
                        <m:ctrlPr>
                          <a:rPr lang="en-US" sz="1600" i="1" smtClean="0">
                            <a:solidFill>
                              <a:srgbClr val="0070C0"/>
                            </a:solidFill>
                            <a:latin typeface="Cambria Math"/>
                            <a:cs typeface="Times New Roman" panose="02020603050405020304" pitchFamily="18" charset="0"/>
                          </a:rPr>
                        </m:ctrlPr>
                      </m:sSubPr>
                      <m:e>
                        <m:r>
                          <a:rPr lang="en-US" sz="1600" b="0" i="1" smtClean="0">
                            <a:solidFill>
                              <a:srgbClr val="0070C0"/>
                            </a:solidFill>
                            <a:latin typeface="Cambria Math"/>
                            <a:cs typeface="Times New Roman" panose="02020603050405020304" pitchFamily="18" charset="0"/>
                          </a:rPr>
                          <m:t>𝐵</m:t>
                        </m:r>
                      </m:e>
                      <m:sub>
                        <m:r>
                          <a:rPr lang="en-US" sz="1600" b="0" i="1" smtClean="0">
                            <a:solidFill>
                              <a:srgbClr val="0070C0"/>
                            </a:solidFill>
                            <a:latin typeface="Cambria Math"/>
                            <a:cs typeface="Times New Roman" panose="02020603050405020304" pitchFamily="18" charset="0"/>
                          </a:rPr>
                          <m:t>𝑖</m:t>
                        </m:r>
                        <m:r>
                          <a:rPr lang="en-US" sz="1600" b="0" i="1" smtClean="0">
                            <a:solidFill>
                              <a:srgbClr val="0070C0"/>
                            </a:solidFill>
                            <a:latin typeface="Cambria Math"/>
                            <a:cs typeface="Times New Roman" panose="02020603050405020304" pitchFamily="18" charset="0"/>
                          </a:rPr>
                          <m:t>,</m:t>
                        </m:r>
                        <m:r>
                          <a:rPr lang="en-US" sz="1600" b="0" i="1" smtClean="0">
                            <a:solidFill>
                              <a:srgbClr val="0070C0"/>
                            </a:solidFill>
                            <a:latin typeface="Cambria Math"/>
                            <a:cs typeface="Times New Roman" panose="02020603050405020304" pitchFamily="18" charset="0"/>
                          </a:rPr>
                          <m:t>𝑗</m:t>
                        </m:r>
                      </m:sub>
                    </m:sSub>
                  </m:oMath>
                </a14:m>
                <a:r>
                  <a:rPr lang="en-US" sz="1600" dirty="0" smtClean="0">
                    <a:solidFill>
                      <a:srgbClr val="0070C0"/>
                    </a:solidFill>
                    <a:latin typeface="Times New Roman" panose="02020603050405020304" pitchFamily="18" charset="0"/>
                    <a:cs typeface="Times New Roman" panose="02020603050405020304" pitchFamily="18" charset="0"/>
                  </a:rPr>
                  <a:t>= -1 </a:t>
                </a:r>
                <a:endParaRPr lang="he-IL" sz="16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298034" y="838200"/>
                <a:ext cx="4769766" cy="358368"/>
              </a:xfrm>
              <a:prstGeom prst="rect">
                <a:avLst/>
              </a:prstGeom>
              <a:blipFill rotWithShape="1">
                <a:blip r:embed="rId14"/>
                <a:stretch>
                  <a:fillRect l="-639" t="-5172" b="-15517"/>
                </a:stretch>
              </a:blipFill>
            </p:spPr>
            <p:txBody>
              <a:bodyPr/>
              <a:lstStyle/>
              <a:p>
                <a:r>
                  <a:rPr lang="he-IL">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Box 1"/>
          <p:cNvSpPr txBox="1">
            <a:spLocks noChangeArrowheads="1"/>
          </p:cNvSpPr>
          <p:nvPr/>
        </p:nvSpPr>
        <p:spPr bwMode="auto">
          <a:xfrm>
            <a:off x="152400" y="133349"/>
            <a:ext cx="4899098" cy="400110"/>
          </a:xfrm>
          <a:prstGeom prst="rect">
            <a:avLst/>
          </a:prstGeom>
          <a:noFill/>
          <a:ln w="9525">
            <a:noFill/>
            <a:miter lim="800000"/>
            <a:headEnd/>
            <a:tailEnd/>
          </a:ln>
        </p:spPr>
        <p:txBody>
          <a:bodyPr wrap="none">
            <a:spAutoFit/>
          </a:bodyPr>
          <a:lstStyle/>
          <a:p>
            <a:pPr algn="l" rtl="0"/>
            <a:r>
              <a:rPr lang="en-US" sz="2000" b="1" dirty="0" smtClean="0">
                <a:solidFill>
                  <a:srgbClr val="FF0000"/>
                </a:solidFill>
                <a:latin typeface="Times New Roman" pitchFamily="18" charset="0"/>
                <a:cs typeface="Times New Roman" pitchFamily="18" charset="0"/>
              </a:rPr>
              <a:t>Step 3. Random </a:t>
            </a:r>
            <a:r>
              <a:rPr lang="en-US" sz="2000" b="1" dirty="0">
                <a:solidFill>
                  <a:srgbClr val="FF0000"/>
                </a:solidFill>
                <a:latin typeface="Times New Roman" pitchFamily="18" charset="0"/>
                <a:cs typeface="Times New Roman" pitchFamily="18" charset="0"/>
              </a:rPr>
              <a:t>walks </a:t>
            </a:r>
            <a:r>
              <a:rPr lang="en-US" sz="2000" b="1" dirty="0" smtClean="0">
                <a:solidFill>
                  <a:srgbClr val="FF0000"/>
                </a:solidFill>
                <a:latin typeface="Times New Roman" pitchFamily="18" charset="0"/>
                <a:cs typeface="Times New Roman" pitchFamily="18" charset="0"/>
              </a:rPr>
              <a:t>on the meta-graph</a:t>
            </a:r>
            <a:r>
              <a:rPr lang="en-US" sz="2000" dirty="0" smtClean="0">
                <a:solidFill>
                  <a:srgbClr val="FF0000"/>
                </a:solidFill>
                <a:latin typeface="Times New Roman" pitchFamily="18" charset="0"/>
                <a:cs typeface="Times New Roman" pitchFamily="18" charset="0"/>
              </a:rPr>
              <a:t>.  </a:t>
            </a:r>
            <a:endParaRPr lang="en-GB" sz="2000" dirty="0">
              <a:solidFill>
                <a:srgbClr val="FF0000"/>
              </a:solidFill>
              <a:latin typeface="Times New Roman" pitchFamily="18" charset="0"/>
              <a:cs typeface="Times New Roman" pitchFamily="18" charset="0"/>
            </a:endParaRPr>
          </a:p>
        </p:txBody>
      </p:sp>
      <p:pic>
        <p:nvPicPr>
          <p:cNvPr id="4" name="Picture 3"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203338" y="685800"/>
            <a:ext cx="8764312" cy="223604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14340" name="Group 31"/>
          <p:cNvGrpSpPr>
            <a:grpSpLocks/>
          </p:cNvGrpSpPr>
          <p:nvPr/>
        </p:nvGrpSpPr>
        <p:grpSpPr bwMode="auto">
          <a:xfrm>
            <a:off x="1143000" y="3556000"/>
            <a:ext cx="6400800" cy="2768600"/>
            <a:chOff x="838200" y="2667000"/>
            <a:chExt cx="6400800" cy="2769108"/>
          </a:xfrm>
        </p:grpSpPr>
        <p:pic>
          <p:nvPicPr>
            <p:cNvPr id="14341" name="Picture 3"/>
            <p:cNvPicPr>
              <a:picLocks noChangeAspect="1" noChangeArrowheads="1"/>
            </p:cNvPicPr>
            <p:nvPr/>
          </p:nvPicPr>
          <p:blipFill>
            <a:blip r:embed="rId6" cstate="print"/>
            <a:srcRect/>
            <a:stretch>
              <a:fillRect/>
            </a:stretch>
          </p:blipFill>
          <p:spPr bwMode="auto">
            <a:xfrm>
              <a:off x="2006509" y="2667000"/>
              <a:ext cx="5232491" cy="2590800"/>
            </a:xfrm>
            <a:prstGeom prst="rect">
              <a:avLst/>
            </a:prstGeom>
            <a:noFill/>
            <a:ln w="9525">
              <a:noFill/>
              <a:miter lim="800000"/>
              <a:headEnd/>
              <a:tailEnd/>
            </a:ln>
          </p:spPr>
        </p:pic>
        <p:pic>
          <p:nvPicPr>
            <p:cNvPr id="14342" name="Picture 17" descr="TP_tmp.png"/>
            <p:cNvPicPr>
              <a:picLocks noChangeAspect="1"/>
            </p:cNvPicPr>
            <p:nvPr>
              <p:custDataLst>
                <p:tags r:id="rId2"/>
              </p:custDataLst>
            </p:nvPr>
          </p:nvPicPr>
          <p:blipFill>
            <a:blip r:embed="rId7" cstate="print"/>
            <a:srcRect/>
            <a:stretch>
              <a:fillRect/>
            </a:stretch>
          </p:blipFill>
          <p:spPr bwMode="auto">
            <a:xfrm>
              <a:off x="838200" y="3835908"/>
              <a:ext cx="1143002" cy="27889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4343" name="TextBox 18"/>
                <p:cNvSpPr txBox="1">
                  <a:spLocks noChangeArrowheads="1"/>
                </p:cNvSpPr>
                <p:nvPr/>
              </p:nvSpPr>
              <p:spPr bwMode="auto">
                <a:xfrm>
                  <a:off x="3733800" y="4724400"/>
                  <a:ext cx="1219200" cy="277050"/>
                </a:xfrm>
                <a:prstGeom prst="rect">
                  <a:avLst/>
                </a:prstGeom>
                <a:noFill/>
                <a:ln w="9525">
                  <a:noFill/>
                  <a:miter lim="800000"/>
                  <a:headEnd/>
                  <a:tailEnd/>
                </a:ln>
              </p:spPr>
              <p:txBody>
                <a:bodyPr>
                  <a:spAutoFit/>
                </a:bodyPr>
                <a:lstStyle/>
                <a:p>
                  <a:pPr algn="l" rtl="0"/>
                  <a:r>
                    <a:rPr lang="en-US" sz="1200" dirty="0" smtClean="0">
                      <a:latin typeface="Times New Roman" pitchFamily="18" charset="0"/>
                      <a:cs typeface="Times New Roman" pitchFamily="18" charset="0"/>
                    </a:rPr>
                    <a:t>t = ¼ </a:t>
                  </a:r>
                  <a14:m>
                    <m:oMath xmlns:m="http://schemas.openxmlformats.org/officeDocument/2006/math">
                      <m:sSub>
                        <m:sSubPr>
                          <m:ctrlPr>
                            <a:rPr lang="en-US" sz="1200" i="1" dirty="0" smtClean="0">
                              <a:latin typeface="Cambria Math"/>
                              <a:cs typeface="Times New Roman" pitchFamily="18" charset="0"/>
                            </a:rPr>
                          </m:ctrlPr>
                        </m:sSubPr>
                        <m:e>
                          <m:r>
                            <a:rPr lang="en-US" sz="1200" b="0" i="1" dirty="0" smtClean="0">
                              <a:latin typeface="Cambria Math"/>
                              <a:cs typeface="Times New Roman" pitchFamily="18" charset="0"/>
                            </a:rPr>
                            <m:t>𝑑</m:t>
                          </m:r>
                        </m:e>
                        <m:sub>
                          <m:r>
                            <a:rPr lang="en-US" sz="1200" b="0" i="1" dirty="0" smtClean="0">
                              <a:latin typeface="Cambria Math"/>
                              <a:cs typeface="Times New Roman" pitchFamily="18" charset="0"/>
                            </a:rPr>
                            <m:t>𝑁</m:t>
                          </m:r>
                        </m:sub>
                      </m:sSub>
                    </m:oMath>
                  </a14:m>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log </a:t>
                  </a:r>
                  <a14:m>
                    <m:oMath xmlns:m="http://schemas.openxmlformats.org/officeDocument/2006/math">
                      <m:sSub>
                        <m:sSubPr>
                          <m:ctrlPr>
                            <a:rPr lang="en-US" sz="1200" i="1" dirty="0">
                              <a:latin typeface="Cambria Math"/>
                              <a:cs typeface="Times New Roman" pitchFamily="18" charset="0"/>
                            </a:rPr>
                          </m:ctrlPr>
                        </m:sSubPr>
                        <m:e>
                          <m:r>
                            <a:rPr lang="en-US" sz="1200" i="1" dirty="0">
                              <a:latin typeface="Cambria Math"/>
                              <a:cs typeface="Times New Roman" pitchFamily="18" charset="0"/>
                            </a:rPr>
                            <m:t>𝑑</m:t>
                          </m:r>
                        </m:e>
                        <m:sub>
                          <m:r>
                            <a:rPr lang="en-US" sz="1200" i="1" dirty="0">
                              <a:latin typeface="Cambria Math"/>
                              <a:cs typeface="Times New Roman" pitchFamily="18" charset="0"/>
                            </a:rPr>
                            <m:t>𝑁</m:t>
                          </m:r>
                        </m:sub>
                      </m:sSub>
                    </m:oMath>
                  </a14:m>
                  <a:r>
                    <a:rPr lang="en-US" sz="1200" dirty="0" smtClean="0">
                      <a:latin typeface="Times New Roman" pitchFamily="18" charset="0"/>
                      <a:cs typeface="Times New Roman" pitchFamily="18" charset="0"/>
                    </a:rPr>
                    <a:t>  </a:t>
                  </a:r>
                  <a:endParaRPr lang="en-GB" sz="1200" dirty="0">
                    <a:latin typeface="Times New Roman" pitchFamily="18" charset="0"/>
                    <a:cs typeface="Times New Roman" pitchFamily="18" charset="0"/>
                  </a:endParaRPr>
                </a:p>
              </p:txBody>
            </p:sp>
          </mc:Choice>
          <mc:Fallback xmlns="">
            <p:sp>
              <p:nvSpPr>
                <p:cNvPr id="14343" name="TextBox 18"/>
                <p:cNvSpPr txBox="1">
                  <a:spLocks noRot="1" noChangeAspect="1" noMove="1" noResize="1" noEditPoints="1" noAdjustHandles="1" noChangeArrowheads="1" noChangeShapeType="1" noTextEdit="1"/>
                </p:cNvSpPr>
                <p:nvPr/>
              </p:nvSpPr>
              <p:spPr bwMode="auto">
                <a:xfrm>
                  <a:off x="3733800" y="4724400"/>
                  <a:ext cx="1219200" cy="277050"/>
                </a:xfrm>
                <a:prstGeom prst="rect">
                  <a:avLst/>
                </a:prstGeom>
                <a:blipFill rotWithShape="1">
                  <a:blip r:embed="rId8"/>
                  <a:stretch>
                    <a:fillRect l="-500" b="-17778"/>
                  </a:stretch>
                </a:blipFill>
                <a:ln w="9525">
                  <a:noFill/>
                  <a:miter lim="800000"/>
                  <a:headEnd/>
                  <a:tailEnd/>
                </a:ln>
              </p:spPr>
              <p:txBody>
                <a:bodyPr/>
                <a:lstStyle/>
                <a:p>
                  <a:r>
                    <a:rPr lang="he-IL">
                      <a:noFill/>
                    </a:rPr>
                    <a:t> </a:t>
                  </a:r>
                </a:p>
              </p:txBody>
            </p:sp>
          </mc:Fallback>
        </mc:AlternateContent>
        <p:cxnSp>
          <p:nvCxnSpPr>
            <p:cNvPr id="14344" name="Straight Arrow Connector 21"/>
            <p:cNvCxnSpPr>
              <a:cxnSpLocks noChangeShapeType="1"/>
            </p:cNvCxnSpPr>
            <p:nvPr/>
          </p:nvCxnSpPr>
          <p:spPr bwMode="auto">
            <a:xfrm>
              <a:off x="4267200" y="4953000"/>
              <a:ext cx="381000" cy="152400"/>
            </a:xfrm>
            <a:prstGeom prst="straightConnector1">
              <a:avLst/>
            </a:prstGeom>
            <a:noFill/>
            <a:ln w="9525" algn="ctr">
              <a:solidFill>
                <a:schemeClr val="tx1"/>
              </a:solidFill>
              <a:round/>
              <a:headEnd/>
              <a:tailEnd type="arrow" w="med" len="med"/>
            </a:ln>
          </p:spPr>
        </p:cxnSp>
        <p:pic>
          <p:nvPicPr>
            <p:cNvPr id="14345" name="Picture 30" descr="TP_tmp.png"/>
            <p:cNvPicPr>
              <a:picLocks noChangeAspect="1"/>
            </p:cNvPicPr>
            <p:nvPr>
              <p:custDataLst>
                <p:tags r:id="rId3"/>
              </p:custDataLst>
            </p:nvPr>
          </p:nvPicPr>
          <p:blipFill>
            <a:blip r:embed="rId9" cstate="print"/>
            <a:srcRect/>
            <a:stretch>
              <a:fillRect/>
            </a:stretch>
          </p:blipFill>
          <p:spPr bwMode="auto">
            <a:xfrm>
              <a:off x="5969509" y="5257800"/>
              <a:ext cx="431291" cy="178308"/>
            </a:xfrm>
            <a:prstGeom prst="rect">
              <a:avLst/>
            </a:prstGeom>
            <a:noFill/>
            <a:ln w="9525">
              <a:noFill/>
              <a:miter lim="800000"/>
              <a:headEnd/>
              <a:tailEnd/>
            </a:ln>
          </p:spPr>
        </p:pic>
      </p:grpSp>
      <p:sp>
        <p:nvSpPr>
          <p:cNvPr id="2" name="TextBox 1"/>
          <p:cNvSpPr txBox="1"/>
          <p:nvPr/>
        </p:nvSpPr>
        <p:spPr>
          <a:xfrm>
            <a:off x="106055" y="6400800"/>
            <a:ext cx="2789545" cy="307777"/>
          </a:xfrm>
          <a:prstGeom prst="rect">
            <a:avLst/>
          </a:prstGeom>
          <a:noFill/>
        </p:spPr>
        <p:txBody>
          <a:bodyPr wrap="none" rtlCol="1">
            <a:spAutoFit/>
          </a:bodyPr>
          <a:lstStyle/>
          <a:p>
            <a:pPr algn="l" rtl="0"/>
            <a:r>
              <a:rPr lang="en-US" sz="1400" dirty="0" smtClean="0">
                <a:latin typeface="Times New Roman" panose="02020603050405020304" pitchFamily="18" charset="0"/>
                <a:cs typeface="Times New Roman" panose="02020603050405020304" pitchFamily="18" charset="0"/>
              </a:rPr>
              <a:t>( ||   ||  stands for the total variance. )</a:t>
            </a:r>
            <a:endParaRPr lang="he-IL"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hspace{-90mm}&#10;C=\left ( &#10;\begin{array} c   &#10;0\  1\  1\ 0  \\&#10;0\  0\ 1 \ 1  \\&#10;1\  0\  0\  1 \\&#10;1\ 1 \ 1 \ 0  &#10;\end{array} \right ) &#10;\nonumber&#10;\end{eqnarray}&#10;\end{document}&#10;"/>
  <p:tag name="FILENAME" val="TP_tmp"/>
  <p:tag name="FORMAT" val="pngmono"/>
  <p:tag name="RES" val="1200"/>
  <p:tag name="BLEND" val="0"/>
  <p:tag name="TRANSPARENT" val="0"/>
  <p:tag name="TBUG" val="0"/>
  <p:tag name="ALLOWFS" val="0"/>
  <p:tag name="ORIGWIDTH" val="76"/>
  <p:tag name="PICTUREFILESIZE" val="5294"/>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noindent Random walk  on the hypercube  is mixing, covering  the hypercube uniformly.  (P. Diaconis {\it et al}). &#10;&#10;\vspace{2mm}&#10;&#10;\noindent Denote by ${\bf v}$ a vertex code, and by $P_{t}({\bf v})$  the probability to be at ${\bf v}$ after $t$ random steps.&#10;$$P_{t+1} ({\bf v}) - P_{t}({\bf v}) = \sum_{ {\bf v'} \sim {\bf v}} \frac{1}{d_N} &#10;P_{t}({\bf v'}) - P_{t}({\bf v})\  \ \ ;\ \ \   P_{0}({\bf v})= \delta_{{\bf v},{\bf 0}} \ \ \ ;\ \ \ &#10;P_{U}({\bf v})=\frac{1}{2^{d_N}}$$&#10;&#10;&#10;\end{document}&#10;"/>
  <p:tag name="FILENAME" val="TP_tmp"/>
  <p:tag name="FORMAT" val="bmpmono"/>
  <p:tag name="RES" val="1200"/>
  <p:tag name="BLEND" val="0"/>
  <p:tag name="TRANSPARENT" val="0"/>
  <p:tag name="TBUG" val="0"/>
  <p:tag name="ALLOWFS" val="0"/>
  <p:tag name="ORIGWIDTH" val="345"/>
  <p:tag name="PICTUREFILESIZE" val="1056302"/>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P_t-P_U||  template TPT1  env TPENV1  fore 0  back 16777215  eqnno 1"/>
  <p:tag name="FILENAME" val="TP_tmp"/>
  <p:tag name="ORIGWIDTH" val="45"/>
  <p:tag name="PICTUREFILESIZE" val="1207"/>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t \rightarrow  template TPT1  env TPENV1  fore 0  back 16777215  eqnno 2"/>
  <p:tag name="FILENAME" val="TP_tmp"/>
  <p:tag name="ORIGWIDTH" val="17"/>
  <p:tag name="PICTUREFILESIZE" val="561"/>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noindent  Evolution on the hypercube : &#10;&#10;\noindent A Fokker Planck equation and the stationary distribution (Marc Kac, 1947)&#10;&#10;\vspace{2mm}&#10;&#10;\noindent For any  vertex  ${\bf v}$,   denote by  $\xi= |{\bf v}| = $  number of $1$ in the code of ${\bf v}$.&#10;&#10;\vspace{2mm}&#10;&#10;\noindent The probability to decrease $\xi$ to $\xi-1$ in a single step is $\frac{\xi}{d_N}$ &#10;&#10;\vspace{2mm}&#10;&#10;\noindent The probability to increase  $\xi$ to $\xi+1$ in a single step is $\frac{d_N-\xi}{d_N}$&#10;&#10;\vspace{2mm}&#10;&#10;\noindent $P_{t+1}(\xi)-P_{t}(\xi) = \frac{d_N-(\xi-1)}{d_N} P_t(\xi-1)+ \frac{ \xi+1}{d_N} P_t(\xi+1)-P_{t}(\xi) $&#10;&#10;\vspace{2mm}&#10;&#10;\noindent $\ \ \ \ \ \ \ \ \ \ \ \ \ \ \  \ \ \ \ \ \  =\frac{1}{2} (P_t(\xi-1)+  P_t(\xi+1) -2 P_{t}(\xi)) $&#10;&#10;\vspace{2mm}&#10;&#10;\noindent $\ \ \ \ \ \ \ \ \ \ \ \ \ \ \ \ \ \ \ \ \    +\ \frac{1}{d_N} \left[ ( \frac{d_N}{2} - (\xi-1) ) P_t(\xi-1)-( \frac{d_N}{2} -( \xi+1 ) ) P_t(\xi+1)\right ]$&#10;&#10;\vspace{2mm}&#10;&#10; In the continuous limit, and scaling  $x  =   (\frac{d_N}{2} -\xi)/d_N $ :&#10;&#10;\vspace{2mm}&#10;&#10;   $ \frac{\partial P(x,t)}{\partial t} =\  D \frac{\partial ^2 P(x,t)}{\partial x ^2}\  +\  \gamma \frac {\partial (x P(x,t))}{\partial x}$&#10;\end{document}&#10;"/>
  <p:tag name="FILENAME" val="TP_tmp"/>
  <p:tag name="FORMAT" val="bmpmono"/>
  <p:tag name="RES" val="1200"/>
  <p:tag name="BLEND" val="0"/>
  <p:tag name="TRANSPARENT" val="0"/>
  <p:tag name="TBUG" val="0"/>
  <p:tag name="ALLOWFS" val="0"/>
  <p:tag name="ORIGWIDTH" val="331"/>
  <p:tag name="PICTUREFILESIZE" val="2076062"/>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P_{\infty}(\xi) = \frac{1}{2^{d_N}}&#10;\left ( \begin{array}{c}&#10;d_N \\  \xi&#10;\end{array}&#10;\right ) \ \rightarrow   \ \  {\rm d}P(x,\infty) = \ {\sqrt \frac{2d_{N}}{\pi }} {\rm e} ^{- 2d_Nx^2 } {\rm d}x&#10;\nonumber &#10;\end{eqnarray}&#10;\end{document}&#10;"/>
  <p:tag name="FILENAME" val="TP_tmp"/>
  <p:tag name="FORMAT" val="bmpmono"/>
  <p:tag name="RES" val="1200"/>
  <p:tag name="BLEND" val="0"/>
  <p:tag name="TRANSPARENT" val="0"/>
  <p:tag name="TBUG" val="0"/>
  <p:tag name="ALLOWFS" val="0"/>
  <p:tag name="ORIGWIDTH" val="257"/>
  <p:tag name="PICTUREFILESIZE" val="232150"/>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he statistics of the matrix elements of $B^2 $ &#10;&#10;\vspace{4mm}&#10;&#10; $B_{m,n }= B_{n,m}  \in\{1,-1\}, \ B_{n,n}=0  \ \rightarrow $ &#10;&#10;\vspace{2mm}&#10;&#10; $B^2_{\ r,s}\  =\ \sum_{j=1}^N B_{r,j}B_{j,s}\  =\   \sum_{j=1}^N B_{r,j}B_{s,j}\ =\left  \{  &#10;\begin{array} {ll}&#10; N-1 &amp; {\rm for} \ r=s\\ \xi(r,s) &amp; {\rm for} \ r \ne s&#10;\end{array}&#10;\right .$&#10;&#10;\vspace{2mm}&#10;&#10;$\xi(r,s)$ = The sign correlator between entries in the $r$ and $s$ lines of $B$ =&#10;&#10;\vspace{2mm}&#10;&#10;= \#\{pairs with equal signs\}$-$\#\{pairs with opposite signs \}=  &#10;&#10;\vspace{2mm}&#10;&#10; = $\ \ \ \ \ \ \ \ \ \ \ \ \ \ \ \ \ \ u_{rs} \ \ \ \ \ \ \ \ \ \ \ \ \ \ \  \  - \ \ \ \ \ \ \ \ \  \ \ \ \ \ \ \ N-1-u_{rs} \ \ \ \ \ \&#10;   \ \ \ \ \ \     = 2u_{rs} -N+1$&#10;\end{document}&#10;"/>
  <p:tag name="FILENAME" val="TP_tmp"/>
  <p:tag name="FORMAT" val="bmpmono"/>
  <p:tag name="RES" val="1200"/>
  <p:tag name="BLEND" val="0"/>
  <p:tag name="TRANSPARENT" val="0"/>
  <p:tag name="TBUG" val="0"/>
  <p:tag name="ALLOWFS" val="0"/>
  <p:tag name="ORIGWIDTH" val="329"/>
  <p:tag name="PICTUREFILESIZE" val="1341662"/>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volution under the random walk:&#10;&#10;\vspace{2mm}&#10;&#10;When an element of either the $r$ or $s$ row is modified &#10;&#10;\vspace{2mm}&#10;&#10;the probability that $u_{rs}$ increases (or decreases)  is $\frac{N-u_{rs}}{N}$ (or $ \frac{u_{rs}}N$). &#10;&#10;\vspace{2mm}&#10;&#10;Implying that the probability distributions of the $u_{rs}$ is described by an&#10;&#10;\vspace{2mm}&#10;&#10; Ornstein Uhlenbeck process.&#10;&#10;\vspace{2mm}&#10;&#10;In other words, the limit distribution of the $\frac{\xi(r,s)}{{\sqrt N}} $ (for $N \rightarrow \infty$) is&#10;&#10;\vspace{2mm}&#10;&#10;&#10; {\it iid} Normal, with mean $0$ and variance $1$.&#10;\end{document}&#10;"/>
  <p:tag name="FILENAME" val="TP_tmp"/>
  <p:tag name="FORMAT" val="bmpmono"/>
  <p:tag name="RES" val="1200"/>
  <p:tag name="BLEND" val="0"/>
  <p:tag name="TRANSPARENT" val="0"/>
  <p:tag name="TBUG" val="0"/>
  <p:tag name="ALLOWFS" val="0"/>
  <p:tag name="ORIGWIDTH" val="315"/>
  <p:tag name="PICTUREFILESIZE" val="129828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Distribution of $\frac{\xi(r,s)}{{\sqrt N}} $, (summed over all $r,s$); N=751.&#10;\end{document}&#10;"/>
  <p:tag name="FILENAME" val="TP_tmp"/>
  <p:tag name="FORMAT" val="pngmono"/>
  <p:tag name="RES" val="1200"/>
  <p:tag name="BLEND" val="0"/>
  <p:tag name="TRANSPARENT" val="0"/>
  <p:tag name="TBUG" val="0"/>
  <p:tag name="ALLOWFS" val="0"/>
  <p:tag name="ORIGWIDTH" val="230"/>
  <p:tag name="PICTUREFILESIZE" val="10087"/>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noindent The random walk  converges to a stationary distribution with the following properties:&#10;&#10;\vspace{2mm}&#10;&#10;\noindent 1. The most probable  vertices ($B$ matrices)  are with codes where&#10;&#10;\vspace {2mm}&#10;&#10; \ \ \ \ \ \ \ \ \ \ \ \ \ \ \ \ \ \ \ \ \ \ \ \ \ \ \   $\# \{+1\} \sim \#\{-1\}$\ .&#10;&#10;\vspace{2mm}&#10;&#10;\noindent 2. The off-diagonal entries  of $B^2$ are distributed as {\it  i.i.d}  Guassian variables. &#10;&#10;\vspace{2mm}&#10;&#10;\noindent 3. For all matrices $B$:       \ \ \ \ \ \   ${\rm Tr} B^2 =N(N-1)$ \ . &#10;\end{document}&#10;"/>
  <p:tag name="FILENAME" val="TP_tmp"/>
  <p:tag name="FORMAT" val="bmpmono"/>
  <p:tag name="RES" val="1200"/>
  <p:tag name="BLEND" val="0"/>
  <p:tag name="TRANSPARENT" val="0"/>
  <p:tag name="TBUG" val="0"/>
  <p:tag name="ALLOWFS" val="0"/>
  <p:tag name="ORIGWIDTH" val="344"/>
  <p:tag name="PICTUREFILESIZE" val="1116062"/>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Two regular  tournaments $D$ and $D'$ are $adjacent$&#10;&#10;if they are different in the direction  on a single\ {\bf directed triangle}.&#10; &#10;&#10;\end{document}&#10;"/>
  <p:tag name="FILENAME" val="TP_tmp"/>
  <p:tag name="FORMAT" val="bmpmono"/>
  <p:tag name="RES" val="1200"/>
  <p:tag name="BLEND" val="0"/>
  <p:tag name="TRANSPARENT" val="0"/>
  <p:tag name="TBUG" val="0"/>
  <p:tag name="ALLOWFS" val="0"/>
  <p:tag name="ORIGWIDTH" val="293"/>
  <p:tag name="PICTUREFILESIZE" val="224666"/>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hspace{-90mm}&#10;\left ( &#10;\begin{array} {rrrr}    &#10;0&amp;1 &amp; 1&amp;-1  \\&#10;-1 &amp;  0&amp;  1 &amp;   1  \\&#10; 1&amp;   -1  &amp; 0 &amp;  1 \\&#10; 1&amp;  1 &amp; 1 &amp; 0 &#10;\end{array} \right ) =C_B&#10;\nonumber&#10;\end{eqnarray}&#10;\end{document}&#10;"/>
  <p:tag name="FILENAME" val="TP_tmp"/>
  <p:tag name="FORMAT" val="pngmono"/>
  <p:tag name="RES" val="1200"/>
  <p:tag name="BLEND" val="0"/>
  <p:tag name="TRANSPARENT" val="0"/>
  <p:tag name="TBUG" val="0"/>
  <p:tag name="ALLOWFS" val="0"/>
  <p:tag name="ORIGWIDTH" val="124"/>
  <p:tag name="PICTUREFILESIZE" val="6264"/>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D  template TPT1  env TPENV1  fore 0  back 16777215  eqnno 1"/>
  <p:tag name="FILENAME" val="TP_tmp"/>
  <p:tag name="ORIGWIDTH" val="8"/>
  <p:tag name="PICTUREFILESIZE" val="475"/>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D'  template TPT1  env TPENV1  fore 0  back 16777215  eqnno 2"/>
  <p:tag name="FILENAME" val="TP_tmp"/>
  <p:tag name="ORIGWIDTH" val="11"/>
  <p:tag name="PICTUREFILESIZE" val="565"/>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heck:  $\ \  D+D^{T}$&#10;\end{document}&#10;"/>
  <p:tag name="FILENAME" val="TP_tmp"/>
  <p:tag name="FORMAT" val="pngmono"/>
  <p:tag name="RES" val="1200"/>
  <p:tag name="BLEND" val="0"/>
  <p:tag name="TRANSPARENT" val="0"/>
  <p:tag name="TBUG" val="0"/>
  <p:tag name="ALLOWFS" val="0"/>
  <p:tag name="ORIGWIDTH" val="75"/>
  <p:tag name="PICTUREFILESIZE" val="2558"/>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Random walk :&#10;&#10;\vspace{2mm}&#10;&#10;&#10;&#10;\noindent Choose entries $ (i,j)\ , \    (j,k) \ , \   (k,i) $ &#10;&#10;\vspace {2mm}&#10;&#10;\noindent at random however check that:&#10;&#10;\vspace{2mm}&#10;&#10;\noindent $D_{i,j} = D_{j,k} = D_{k,i}$&#10;&#10;\vspace{2mm}&#10;&#10;\noindent Then swap  $1\leftarrow \rightarrow  0$ on all positions&#10;&#10;\vspace{2mm}&#10;&#10;$ (i,j)\   (j,i)\  (i,k)\  (k,i)\   (k,j)\  (j,k)$&#10;&#10;\vspace{2mm}&#10;&#10;&#10;\noindent (hitting probability =1/4)&#10;&#10;\end{document}&#10;"/>
  <p:tag name="FILENAME" val="TP_tmp"/>
  <p:tag name="FORMAT" val="pngmono"/>
  <p:tag name="RES" val="1200"/>
  <p:tag name="BLEND" val="0"/>
  <p:tag name="TRANSPARENT" val="0"/>
  <p:tag name="TBUG" val="0"/>
  <p:tag name="ALLOWFS" val="0"/>
  <p:tag name="ORIGWIDTH" val="157"/>
  <p:tag name="PICTUREFILESIZE" val="37821"/>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Denote the spectrum of $B$ by $\mbox{\boldmath $ \sigma$} (B)=\{\lambda_\nu (B)\}_{\nu=1}^N$, with eigenvectors $|\nu \rangle$ &#10;&#10;\vspace{2mm}&#10;&#10;\noindent  Arrange the spectrum by:   $\lambda_1 (B)\le  \lambda_2 (B) \le \cdots \le  \lambda_N (B)$ &#10;&#10;\vspace{2mm}&#10;&#10;\noindent Note: \ \  Tr $B^2  = \sum_{\nu=1}^N\lambda^2_{\nu}(B)  = N(N-1)$&#10;&#10;\vspace{2mm}&#10;&#10;\noindent $\mbox{\boldmath $ \sigma$}\in \Sigma(N) = (N(N-1))^{\frac{1}{2}}\left  \{ S^{N-1}  |  \lambda_1 \le  \cdots \le   \lambda_N \right \}$&#10;&#10;\vspace{2mm}&#10;&#10;&#10;&#10;&#10;&#10;\end{document}&#10;"/>
  <p:tag name="FILENAME" val="TP_tmp"/>
  <p:tag name="FORMAT" val="bmp256"/>
  <p:tag name="RES" val="1200"/>
  <p:tag name="BLEND" val="0"/>
  <p:tag name="TRANSPARENT" val="0"/>
  <p:tag name="TBUG" val="0"/>
  <p:tag name="ALLOWFS" val="0"/>
  <p:tag name="ORIGWIDTH" val="315"/>
  <p:tag name="PICTUREFILESIZE" val="5951594"/>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noindent The random walk on the hypercube: &#10;&#10;\vspace{2mm}&#10;&#10;\noindent $B \rightarrow B' \  = B - 2 B_{p,q} \left (  |p \rangle \langle q | + |q \rangle \langle p|  \right )$,\  with \  $\ \frac{N(N-1)}{2} \ge p &gt;q \ge 1$&#10;&#10;\vspace{2mm}&#10;&#10;\noindent induces a random walk   ${\bf \sigma} (B) \rightarrow {\bf \sigma} (B') $  on $\Sigma(N)$.&#10;&#10;\vspace{2mm}&#10;&#10;\noindent  $\delta B^{(p,q)} = - 2 B_{p,q} \left ( \  |p \rangle \langle q | + |q \rangle \langle p| \  \right )   $&#10;&#10;\vspace{2mm}&#10;&#10;\noindent is a rank-$2$ perturbation,   $\delta B^{(p,q)} =  - 2 B_{p,q} \left (  |p \rangle \langle q | + |q \rangle \langle p|  \right )$&#10;&#10; \vspace{2mm}&#10;&#10;\noindent  $\delta B^{(p,q)} =  - 2 B_{p,q} (\ | +\rangle \langle + |\  - \ | - \rangle \langle - | \ )$, \ \ $\  | \pm\rangle = \frac{1}{\sqrt 2} (\ |p\rangle \pm |q\rangle\ )$&#10;&#10;&#10;\end{document}&#10;"/>
  <p:tag name="FILENAME" val="TP_tmp"/>
  <p:tag name="FORMAT" val="bmpmono"/>
  <p:tag name="RES" val="1200"/>
  <p:tag name="BLEND" val="0"/>
  <p:tag name="TRANSPARENT" val="0"/>
  <p:tag name="TBUG" val="0"/>
  <p:tag name="ALLOWFS" val="0"/>
  <p:tag name="ORIGWIDTH" val="285"/>
  <p:tag name="PICTUREFILESIZE" val="1023394"/>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rm Denote}\  \langle p| = (0,0,\cdots,0,1,0,\cdots,0) , \ \  p=1,\cdots, N  template TPT1  env TPENV1  fore 0  back 16777215  eqnno 1"/>
  <p:tag name="FILENAME" val="TP_tmp"/>
  <p:tag name="ORIGWIDTH" val="220"/>
  <p:tag name="PICTUREFILESIZE" val="6625"/>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hspace{-80mm}  \sum_m  \lambda_m^2 =  N(N-1) $$ &#10;\noindent naturally scaled spectral parameter  $\epsilon_j= \lambda_j/{\sqrt N}.$&#10;\end{document}&#10;"/>
  <p:tag name="FILENAME" val="TP_tmp"/>
  <p:tag name="FORMAT" val="bmpmono"/>
  <p:tag name="RES" val="1200"/>
  <p:tag name="BLEND" val="0"/>
  <p:tag name="TRANSPARENT" val="0"/>
  <p:tag name="TBUG" val="0"/>
  <p:tag name="ALLOWFS" val="0"/>
  <p:tag name="ORIGWIDTH" val="213"/>
  <p:tag name="PICTUREFILESIZE" val="310862"/>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The spectra $\mbox{\boldmath $ \sigma$}(B)=\left (\lambda_1(B), \lambda_2(B),\cdots, \lambda_N(B) \right )$ are discrete points in $\Sigma(N)$.&#10;&#10;\vspace{2mm}&#10;&#10;\noindent Their number is $\frac{2^{N(N-1)/2}}{N!}$ (after removing permutation-equivalent matrices). &#10;\end{document}&#10;"/>
  <p:tag name="FILENAME" val="TP_tmp"/>
  <p:tag name="FORMAT" val="bmpmono"/>
  <p:tag name="RES" val="2400"/>
  <p:tag name="BLEND" val="0"/>
  <p:tag name="TRANSPARENT" val="0"/>
  <p:tag name="TBUG" val="0"/>
  <p:tag name="ALLOWFS" val="0"/>
  <p:tag name="ORIGWIDTH" val="334"/>
  <p:tag name="PICTUREFILESIZE" val="1485326"/>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Note:&#10;&#10;\vspace{2mm}&#10;&#10;\noindent $\mathcal{O}(\frac{1}{N}) \leq \lambda_{\nu} (B+\delta B) - \lambda_{\nu} (B) \leq \mathcal{O}(\frac{1}{\sqrt{ N}}) $  &#10;&#10;\vspace{2mm}&#10;&#10;\noindent $b( \mbox{\boldmath $ \sigma$} )   \doteq$   a ball of radius $\frac{1}{N^{\frac{3}{2}}}$ about $\mbox{\boldmath $ \sigma$}$ on $\Sigma(N)$.&#10;&#10;\vspace {2mm}&#10;&#10;\noindent The number of points in  $b( \mbox{\boldmath $ \sigma$} )  $  increases&#10;&#10;\vspace{2mm}&#10;&#10;\noindent as $2^{N^2/2 - \alpha N\log N }$ with some $\alpha&gt;0$. &#10;\end{document}&#10;"/>
  <p:tag name="FILENAME" val="TP_tmp"/>
  <p:tag name="FORMAT" val="bmpmono"/>
  <p:tag name="RES" val="1200"/>
  <p:tag name="BLEND" val="0"/>
  <p:tag name="TRANSPARENT" val="0"/>
  <p:tag name="TBUG" val="0"/>
  <p:tag name="ALLOWFS" val="0"/>
  <p:tag name="ORIGWIDTH" val="200"/>
  <p:tag name="PICTUREFILESIZE" val="60906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hspace{-90mm}&#10;D=\left ( &#10;\begin{array} c   &#10;0\  1\  0\ 0  \\&#10;0\  0\ 1 \ 1  \\&#10;1\  0\  0\  1 \\&#10;1\ 0 \ 0 \ 0  &#10;\end{array} \right ) &#10;\nonumber&#10;\end{eqnarray}&#10;&#10;$\   D_{i,j}=1-D_{j,i}$&#10;\end{document}&#10;"/>
  <p:tag name="FILENAME" val="TP_tmp"/>
  <p:tag name="FORMAT" val="pngmono"/>
  <p:tag name="RES" val="1200"/>
  <p:tag name="BLEND" val="0"/>
  <p:tag name="TRANSPARENT" val="0"/>
  <p:tag name="TBUG" val="0"/>
  <p:tag name="ALLOWFS" val="0"/>
  <p:tag name="ORIGWIDTH" val="89"/>
  <p:tag name="PICTUREFILESIZE" val="8571"/>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Coarse grained descriprion:   &#10;&#10;\vspace {2mm}&#10;&#10;\noindent$P($\mbox{\boldmath $ \sigma$}$ ;t) $ =   \{   Mean probability to be at time $t$ in any of the points in  $b(\mbox{\boldmath $ \sigma$})$  \}   &#10;\end{document}&#10;"/>
  <p:tag name="FILENAME" val="TP_tmp"/>
  <p:tag name="FORMAT" val="bmpmono"/>
  <p:tag name="RES" val="1200"/>
  <p:tag name="BLEND" val="0"/>
  <p:tag name="TRANSPARENT" val="0"/>
  <p:tag name="TBUG" val="0"/>
  <p:tag name="ALLOWFS" val="0"/>
  <p:tag name="ORIGWIDTH" val="327"/>
  <p:tag name="PICTUREFILESIZE" val="319490"/>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delta  P(\mbox{\boldmath $ \sigma$} ;t) &amp;=&amp; P(\mbox{\boldmath $ \sigma$} ;t+1) - P(\mbox{\boldmath $ \sigma$} ;t) =  \frac{1}{d_N}\sum_{p&gt;q=1}^{d_N}\left&#10; ( P(\mbox{\boldmath $ \sigma$} -\delta\mbox{\boldmath&#10; $ \mbox{\boldmath $\mbox{\boldmath $ \sigma$} $} $} ^{(p,q)};t)- P(\mbox{\boldmath $ \sigma$} ;t) \right ) \nonumber \\&#10;&amp; &amp;  {\rm \ In \ the\ continuous\ limit:}    \\&#10;\frac {\partial\ }{\partial t} P(\mbox{\boldmath $ \sigma$},t)  &#10;&amp;\sim &amp;&#10;- \sum_{\rho=1}^N \frac{\partial \ }{\partial \lambda_{ \rho}}\left\{{\bf E} [  \delta \lambda_{\rho}  ] P(\mbox{\boldmath $ \sigma$} ;t) \right \}+\frac{1}{2} &#10; \ \sum_{\rho=1}^N \frac{\partial ^2\ }{\partial \lambda_{\rho} ^2} \left \{{\bf E}[ (\delta^2 \mbox{\boldmath $ \sigma$}  ) _{\rho,\rho} ]&#10;P(\mbox{\boldmath $ \sigma$} ;t)\right \}  \nonumber  \ .&#10;\end{eqnarray*}&#10;\vspace{-1.5mm} &#10;\end{document}&#10;(by partial integration and since  $ {\bf E}[ \delta^2\mbox{\boldmath $ \sigma$} ] $ is proportional to the unit matrix)&#10; - \langle \delta \mbox{\boldmath $ \sigma$}  \rangle \mbox{\boldmath $ \nabla$}  P(\mbox{\boldmath $ \sigma$} ;t) +\frac{1}{2} {\rm Tr} \left&#10; (\langle \delta^2\mbox{\boldmath $ \sigma$} \rangle \mbox{\boldmath $ \nabla$}  \cdot \mbox{\boldmath $ \nabla$} P(\mbox{\boldmath $ \sigma$} t)\right )&#10;  \nonumber \\&#10;&amp;=&amp;"/>
  <p:tag name="FILENAME" val="TP_tmp"/>
  <p:tag name="FORMAT" val="bmpmono"/>
  <p:tag name="RES" val="1200"/>
  <p:tag name="BLEND" val="0"/>
  <p:tag name="TRANSPARENT" val="0"/>
  <p:tag name="TBUG" val="0"/>
  <p:tag name="ALLOWFS" val="0"/>
  <p:tag name="ORIGWIDTH" val="344"/>
  <p:tag name="PICTUREFILESIZE" val="948302"/>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Where: $\delta \lambda^{(p,q)}_{\nu}= \lambda_{\nu} (B+\delta B^{(p,q})) - \lambda_{\nu} (B)$, and &#10; $\delta \mbox{\boldmath $ \sigma$} ^{(p,q)} =  (\delta \lambda^{(p,q)}_{1}, \cdots, \delta \lambda^{(p,q)}_{N} )$&#10;\end{document}&#10;"/>
  <p:tag name="FILENAME" val="TP_tmp"/>
  <p:tag name="FORMAT" val="bmpmono"/>
  <p:tag name="RES" val="1200"/>
  <p:tag name="BLEND" val="0"/>
  <p:tag name="TRANSPARENT" val="0"/>
  <p:tag name="TBUG" val="0"/>
  <p:tag name="ALLOWFS" val="0"/>
  <p:tag name="ORIGWIDTH" val="338"/>
  <p:tag name="PICTUREFILESIZE" val="177062"/>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 \nonumber&#10;&amp; &amp; {\rm Averaging \ over \ random\  walks\ which \ start \ at}\  B: \nonumber \\&#10; &amp; &amp; {\bf E}[ \delta \mbox{\boldmath $ \sigma$} ] = \frac{1}{d_N} \sum_{p&gt;q}^{d_N}   \delta \mbox{\boldmath $ \sigma$} ^{(p,q)}  \ \ ; \ \ &#10; {\bf E}[ (\delta^2 \mbox{\boldmath $ \sigma$}  ) _{\rho,\rho}  ] =  \frac{1}{d_N} \sum_{p&gt;q}^{d_N}&#10;\left (\delta\lambda_{\rho}^{(p,q)}\right )^2\ .  \nonumber \\&#10;\end{eqnarray*}&#10;\end{document}&#10;"/>
  <p:tag name="FILENAME" val="TP_tmp"/>
  <p:tag name="FORMAT" val="bmpmono"/>
  <p:tag name="RES" val="1200"/>
  <p:tag name="BLEND" val="0"/>
  <p:tag name="TRANSPARENT" val="0"/>
  <p:tag name="TBUG" val="0"/>
  <p:tag name="ALLOWFS" val="0"/>
  <p:tag name="ORIGWIDTH" val="264"/>
  <p:tag name="PICTUREFILESIZE" val="414062"/>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Coarse grained descriprion:   &#10;&#10;\vspace {2mm}&#10;&#10;\noindent$P($\mbox{\boldmath $ \sigma$}$ ;t) $ =   \{   Mean probability to be at time $t$ in any of the points in  $b(\mbox{\boldmath $ \sigma$})$  \}   &#10;\end{document}&#10;"/>
  <p:tag name="FILENAME" val="TP_tmp"/>
  <p:tag name="FORMAT" val="bmpmono"/>
  <p:tag name="RES" val="1200"/>
  <p:tag name="BLEND" val="0"/>
  <p:tag name="TRANSPARENT" val="0"/>
  <p:tag name="TBUG" val="0"/>
  <p:tag name="ALLOWFS" val="0"/>
  <p:tag name="ORIGWIDTH" val="327"/>
  <p:tag name="PICTUREFILESIZE" val="319490"/>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eqnarray}&#10;&amp; &amp; {\rm  Computing \ the\ coefficients\ by \ averaging  \ over \ random\  walks\ which \ start \ at}\  B: \nonumber \\&#10; &amp; &amp; \langle \delta \mbox{\boldmath $ \sigma$}  \rangle = \frac{1}{d_N} \sum_{p&gt;q}^{d_N}   \delta \mbox{\boldmath $ \sigma$} ^{(p,q)}  \ \ ; \ \ &#10; \langle (\delta^2 \mbox{\boldmath $ \sigma$}  ) _{\rho,\sigma}  \rangle = \frac{1}{d_N} \sum_{p&gt;q}^{d_N}&#10; \delta\lambda_{\rho}^{(p,q)}\delta\lambda_{\sigma}^{(p,q)} \nonumber \\&#10;\nonumber&#10;\end{eqnarray}&#10;\end{document}&#10;"/>
  <p:tag name="FILENAME" val="TP_tmp"/>
  <p:tag name="FORMAT" val="bmpmono"/>
  <p:tag name="RES" val="1200"/>
  <p:tag name="BLEND" val="0"/>
  <p:tag name="TRANSPARENT" val="0"/>
  <p:tag name="TBUG" val="0"/>
  <p:tag name="ALLOWFS" val="0"/>
  <p:tag name="ORIGWIDTH" val="341"/>
  <p:tag name="PICTUREFILESIZE" val="534062"/>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noindent   $\delta B^{(p,q)} =  - 2 B_{p,q} \left (  |p \rangle \langle q | + |q \rangle \langle p|  \right ) =&#10; - 2 B_{p,q} (\ | +\rangle \langle + |\  - \ | - \rangle \langle - | \ )$, &#10;&#10;\vspace{2mm}&#10;&#10;\ \ \ \ \ \ \ \ \ \ \ \ \ \ \ \ \ \ \ \ \ \ \ \ \ \ \ \ \ \ \ \ \ \ \  \ \ \ \ \ \ \ \ \ \ \ \ \ \ \ \ \ \   $\  | \pm\rangle = \frac{1}{\sqrt 2} (\ |p\rangle \pm |q\rangle\ )$&#10;&#10;&#10;\end{document}&#10;"/>
  <p:tag name="FILENAME" val="TP_tmp"/>
  <p:tag name="FORMAT" val="bmpmono"/>
  <p:tag name="RES" val="1200"/>
  <p:tag name="BLEND" val="0"/>
  <p:tag name="TRANSPARENT" val="0"/>
  <p:tag name="TBUG" val="0"/>
  <p:tag name="ALLOWFS" val="0"/>
  <p:tag name="ORIGWIDTH" val="284"/>
  <p:tag name="PICTUREFILESIZE" val="325662"/>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f E}[\delta B ] :=  \frac{1}{d_N} \sum_{p&gt;q} \delta B^{(p,q)} \ =   -\frac{2}{d_N} B    \ ; \ &#10;%     {\bf E}[|\langle \rho|(\delta B) | \nu \rangle| ^2]  =       \frac{4}{d_N} \left[1+\delta_{\rho,\nu}+ {\mathcal O}\left( \frac{1}{N}\right)\right]  $.&#10; &#10;&#10;%\vspace {4mm}&#10;&#10;    ${\bf E}[\delta \lambda_{\nu}] = -\frac{2}{d_N}\lambda_{\nu} +\frac{4}{d_N} \sum_{\rho \ne  \nu}\frac{1}{\lambda_{\nu}-\lambda_{\rho}}$ \ &#10;\ \ ;  \ \ ${\bf E}[(\delta \lambda_{\nu})^2] = \frac{8}{d_N} $&#10; &#10; \vspace {4mm} &#10;&#10;  The stationary distribution ($\partial _t P=0 $) takes the form $P = {\rm e}^{-W}$&#10;&#10; if there exists $W$ s.t.    &#10;&#10;\noindent&#10; $$\frac{2 {\bf E}[\delta \lambda_{\nu}]} {{\bf E}[(\delta \lambda_{\nu})^2]  }=&#10; - \frac{\partial W(\lambda_1,\cdots\lambda_N)}{\partial \lambda_{\nu}}$$   &#10;&#10;&#10;  Here,&#10;&#10;\hspace {-10mm}  $$   W =  \left [ \frac{1}{2} \sum_{\nu=1}^N \lambda_{\nu}^2 - \prod_{\rho&gt;\nu } \log |\lambda_{\rho}-\lambda_{\nu} | \right ] $$&#10;&#10;&#10; &#10;&#10;&#10;\end{document}&#10;"/>
  <p:tag name="FILENAME" val="TP_tmp"/>
  <p:tag name="FORMAT" val="bmpmono"/>
  <p:tag name="RES" val="1200"/>
  <p:tag name="BLEND" val="0"/>
  <p:tag name="TRANSPARENT" val="0"/>
  <p:tag name="TBUG" val="0"/>
  <p:tag name="ALLOWFS" val="0"/>
  <p:tag name="ORIGWIDTH" val="274"/>
  <p:tag name="PICTUREFILESIZE" val="1239586"/>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Perturbation theory:&#10;&#10;\vspace{2mm}&#10;&#10;\noindent  A single step of the walk  $B'=B+\delta B^{(p,q)}$ induces a spectral transition:&#10;&#10;\vspace{2mm}&#10;&#10; $ \delta \lambda_{\nu} = \langle \nu|\delta B^{(p,q)}|\nu\rangle +\sum_{\rho\ne \nu}\frac{ |\langle \nu|\delta&#10; B^{(p,q)}|\rho\rangle|^2}{\lambda_{\nu}-\lambda_{\rho}}$.&#10;&#10;\vspace{2mm}&#10;&#10;\noindent (This formula is not valid near the boundaries of $\Sigma(N)$.) &#10;&#10;\vspace{2mm}&#10;&#10;\noindent   ${\bf E}[ \delta \lambda_n] = \langle \nu|{\bf E}[\delta B]|\nu \rangle +\sum_{\rho\ne \nu}&#10;\frac{ {\bf E}[ |\langle \nu|\delta B |\rho\rangle |^2]} {\lambda_{\nu}-\lambda_{\rho}}$.&#10;\end{document}&#10;"/>
  <p:tag name="FILENAME" val="TP_tmp"/>
  <p:tag name="FORMAT" val="bmpmono"/>
  <p:tag name="RES" val="1200"/>
  <p:tag name="BLEND" val="0"/>
  <p:tag name="TRANSPARENT" val="0"/>
  <p:tag name="TBUG" val="0"/>
  <p:tag name="ALLOWFS" val="0"/>
  <p:tag name="ORIGWIDTH" val="315"/>
  <p:tag name="PICTUREFILESIZE" val="1001282"/>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The stationary solution of the Fokker Planck equation:&#10;&#10;\begin{eqnarray*}&#10;P(\lambda_1,\cdots,\lambda_N) = C_N  {\rm e}^{-  W(\lambda_1,\cdots,\lambda_N) }&#10;\end{eqnarray*}&#10;Since ${\rm Tr }B^2 = N(N-1)$&#10;\begin{eqnarray*}&#10;P(\lambda_1,\cdots,\lambda_N) = C_N \prod_{\mu &gt; \nu}| \lambda_{\nu}-\lambda_{\mu}| \ \delta\left(\sum_{\nu=1}^N\lambda_{\nu}^2 - N(N-1)\right)\ .&#10;\end{eqnarray*}&#10;\end{document}&#10;"/>
  <p:tag name="FILENAME" val="TP_tmp"/>
  <p:tag name="FORMAT" val="bmpmono"/>
  <p:tag name="RES" val="1200"/>
  <p:tag name="BLEND" val="0"/>
  <p:tag name="TRANSPARENT" val="0"/>
  <p:tag name="TBUG" val="0"/>
  <p:tag name="ALLOWFS" val="0"/>
  <p:tag name="ORIGWIDTH" val="293"/>
  <p:tag name="PICTUREFILESIZE" val="1112066"/>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hspace{-90mm}&#10;i \left ( &#10;\begin{array} {rrrr}    &#10;0&amp;1 &amp; -1&amp;-1  \\&#10;-1&amp;   0&amp; 1 &amp; 1  \\&#10; 1&amp;  -1  &amp;  0 &amp;  1 \\&#10;1&amp; -1 &amp; -1 &amp;0  &#10;\end{array} \right ) =M &#10;\nonumber&#10;\end{eqnarray}&#10;$ M_{i,j}= - M_{j,i}$&#10;\end{document}&#10;"/>
  <p:tag name="FILENAME" val="TP_tmp"/>
  <p:tag name="FORMAT" val="pngmono"/>
  <p:tag name="RES" val="1200"/>
  <p:tag name="BLEND" val="0"/>
  <p:tag name="TRANSPARENT" val="0"/>
  <p:tag name="TBUG" val="0"/>
  <p:tag name="ALLOWFS" val="0"/>
  <p:tag name="ORIGWIDTH" val="138"/>
  <p:tag name="PICTUREFILESIZE" val="10138"/>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Unfolding the spectrum (positive half only) &#10;&#10;\vspace{2mm}&#10;&#10;${\cal N}(\epsilon) = \frac{N}{\pi}(\arcsin \epsilon +\epsilon{\sqrt {1-\epsilon^2}})$&#10;&#10;\vspace{2mm}&#10; &#10;$ \theta_j=2\pi\frac {{\cal N}(\epsilon_j)}{N}$\ \  Uniformly distributed on the unit circle&#10;\end{document}&#10;"/>
  <p:tag name="FILENAME" val="TP_tmp"/>
  <p:tag name="FORMAT" val="pngmono"/>
  <p:tag name="RES" val="1200"/>
  <p:tag name="BLEND" val="0"/>
  <p:tag name="TRANSPARENT" val="0"/>
  <p:tag name="TBUG" val="0"/>
  <p:tag name="ALLOWFS" val="0"/>
  <p:tag name="ORIGWIDTH" val="251"/>
  <p:tag name="PICTUREFILESIZE" val="24074"/>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hspace{-90mm}&#10;A=\left ( &#10;\begin{array} c   &#10;0\  1\  1\ 0  \\&#10;1\  0\ 1 \ 1  \\&#10;1\  1\  0\  1 \\&#10;0\ 1 \ 1 \ 0  &#10;\end{array} \right ) &#10;\nonumber&#10;\end{eqnarray}&#10;&#10;$ \ \  A_{i,j}=A_{j,i}$&#10;\end{document}&#10;"/>
  <p:tag name="FILENAME" val="TP_tmp"/>
  <p:tag name="FORMAT" val="bmpmono"/>
  <p:tag name="RES" val="1200"/>
  <p:tag name="BLEND" val="0"/>
  <p:tag name="TRANSPARENT" val="0"/>
  <p:tag name="TBUG" val="0"/>
  <p:tag name="ALLOWFS" val="0"/>
  <p:tag name="ORIGWIDTH" val="76"/>
  <p:tag name="PICTUREFILESIZE" val="186782"/>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hspace{-90mm}&#10;\left ( &#10;\begin{array} {rrrr}    &#10;0&amp;1 &amp;  1&amp;-1  \\&#10;1 &amp;  0&amp;  1 &amp;  1  \\&#10;1&amp;   1  &amp; 0 &amp;  1 \\&#10;-1&amp;   1 &amp; 1 &amp; 0 &#10;\end{array} \right ) =B&#10;\nonumber&#10;\end{eqnarray}&#10;&#10;$ B_{i,j}=B_{j,i}$&#10;\end{document}&#10;"/>
  <p:tag name="FILENAME" val="TP_tmp"/>
  <p:tag name="FORMAT" val="bmpmono"/>
  <p:tag name="RES" val="1200"/>
  <p:tag name="BLEND" val="0"/>
  <p:tag name="TRANSPARENT" val="0"/>
  <p:tag name="TBUG" val="0"/>
  <p:tag name="ALLOWFS" val="0"/>
  <p:tag name="ORIGWIDTH" val="112"/>
  <p:tag name="PICTUREFILESIZE" val="275474"/>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hspace{-90mm}&#10;\leftarrow \left ( &#10;\begin{array} {rrrr}   &#10;0&amp;  1&amp;  -1&amp; 1  \\&#10;1&amp;  0&amp; 1 &amp;1 \\&#10;-1&amp;  1&amp;  0&amp;  1 \\&#10;1&amp; 1&amp;  1&amp; 0    &#10;\end{array} \right )= B'  &#10;\nonumber&#10;\end{eqnarray}&#10;&#10;$ B'_{i,j}=B'_{j,i}$&#10;\end{document}&#10;"/>
  <p:tag name="FILENAME" val="TP_tmp"/>
  <p:tag name="FORMAT" val="bmpmono"/>
  <p:tag name="RES" val="1200"/>
  <p:tag name="BLEND" val="0"/>
  <p:tag name="TRANSPARENT" val="0"/>
  <p:tag name="TBUG" val="0"/>
  <p:tag name="ALLOWFS" val="0"/>
  <p:tag name="ORIGWIDTH" val="130"/>
  <p:tag name="PICTUREFILESIZE" val="32183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hspace{-90mm}&#10;B=\left ( &#10;\begin{array} {rrrr}   &#10;0&amp;  1&amp;  -1&amp; 1  \\&#10;1&amp;  0&amp; 1 &amp;1 \\&#10;-1&amp;  1&amp;  0&amp;  -1 \\&#10;1&amp; 1&amp; -1&amp; 0  &#10;\end{array} \right ) \   \rightarrow&#10;\nonumber&#10;\end{eqnarray}&#10;&#10;$B_{i,j}=B_{j,i}$&#10;\end{document}&#10;"/>
  <p:tag name="FILENAME" val="TP_tmp"/>
  <p:tag name="FORMAT" val="bmpmono"/>
  <p:tag name="RES" val="1200"/>
  <p:tag name="BLEND" val="0"/>
  <p:tag name="TRANSPARENT" val="0"/>
  <p:tag name="TBUG" val="0"/>
  <p:tag name="ALLOWFS" val="0"/>
  <p:tag name="ORIGWIDTH" val="138"/>
  <p:tag name="PICTUREFILESIZE" val="336158"/>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hspace{-90mm}&#10; \delta B^{(3,4)}= - 2B_{3,4} \left ( &#10;\begin{array} c   &#10;0\  0\  0\ 0  \\&#10;0\  0\ 0\ 0 \\&#10;0\  0\  0\  1 \\&#10;0\ 0 \ 1 \ 0  &#10;\end{array} \right )  &#10;\nonumber&#10;\end{eqnarray}&#10;\end{document}&#10;"/>
  <p:tag name="FILENAME" val="TP_tmp"/>
  <p:tag name="FORMAT" val="bmpmono"/>
  <p:tag name="RES" val="1200"/>
  <p:tag name="BLEND" val="0"/>
  <p:tag name="TRANSPARENT" val="0"/>
  <p:tag name="TBUG" val="0"/>
  <p:tag name="ALLOWFS" val="0"/>
  <p:tag name="ORIGWIDTH" val="131"/>
  <p:tag name="PICTUREFILESIZE" val="22555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15870</TotalTime>
  <Words>1455</Words>
  <Application>Microsoft Office PowerPoint</Application>
  <PresentationFormat>On-screen Show (4:3)</PresentationFormat>
  <Paragraphs>222</Paragraphs>
  <Slides>28</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Default Design</vt:lpstr>
      <vt:lpstr>משוואה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fnsmila1</dc:creator>
  <cp:lastModifiedBy>fnsmila1</cp:lastModifiedBy>
  <cp:revision>1245</cp:revision>
  <dcterms:created xsi:type="dcterms:W3CDTF">2008-04-03T06:42:25Z</dcterms:created>
  <dcterms:modified xsi:type="dcterms:W3CDTF">2014-03-20T06:49:48Z</dcterms:modified>
</cp:coreProperties>
</file>